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6"/>
  </p:notesMasterIdLst>
  <p:sldIdLst>
    <p:sldId id="282" r:id="rId2"/>
    <p:sldId id="256" r:id="rId3"/>
    <p:sldId id="258" r:id="rId4"/>
    <p:sldId id="274" r:id="rId5"/>
    <p:sldId id="275" r:id="rId6"/>
    <p:sldId id="273" r:id="rId7"/>
    <p:sldId id="276" r:id="rId8"/>
    <p:sldId id="280" r:id="rId9"/>
    <p:sldId id="277" r:id="rId10"/>
    <p:sldId id="278" r:id="rId11"/>
    <p:sldId id="279" r:id="rId12"/>
    <p:sldId id="281" r:id="rId13"/>
    <p:sldId id="284" r:id="rId14"/>
    <p:sldId id="28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82" autoAdjust="0"/>
  </p:normalViewPr>
  <p:slideViewPr>
    <p:cSldViewPr>
      <p:cViewPr>
        <p:scale>
          <a:sx n="60" d="100"/>
          <a:sy n="60" d="100"/>
        </p:scale>
        <p:origin x="-2154" y="-6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EE871-65F0-46DE-B0B0-C8EA5C998840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45584-B938-4D94-A404-82FA7C8DDF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5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702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3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E7321EB-5D69-4AC5-9EB5-FCBB784C829C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501251" cy="1198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39552" y="2492896"/>
            <a:ext cx="820891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1600" b="1" dirty="0" smtClean="0"/>
          </a:p>
          <a:p>
            <a:pPr algn="ctr"/>
            <a:r>
              <a:rPr lang="cs-CZ" sz="1600" b="1" dirty="0" smtClean="0"/>
              <a:t>Název </a:t>
            </a:r>
            <a:r>
              <a:rPr lang="cs-CZ" sz="1600" b="1" dirty="0"/>
              <a:t>projektu: Podpora výuky v technických oborech</a:t>
            </a:r>
            <a:endParaRPr lang="en-US" sz="1600" dirty="0"/>
          </a:p>
          <a:p>
            <a:pPr algn="ctr"/>
            <a:r>
              <a:rPr lang="cs-CZ" sz="1600" b="1" dirty="0"/>
              <a:t>Registrační číslo projektu</a:t>
            </a:r>
            <a:r>
              <a:rPr lang="cs-CZ" sz="1600" dirty="0"/>
              <a:t>: CZ.1.07/1.5.00/34.0458</a:t>
            </a:r>
            <a:endParaRPr lang="en-US" sz="1600" dirty="0"/>
          </a:p>
          <a:p>
            <a:pPr algn="ctr"/>
            <a:r>
              <a:rPr lang="cs-CZ" sz="1600" b="1" dirty="0"/>
              <a:t>Název šablony</a:t>
            </a:r>
            <a:r>
              <a:rPr lang="cs-CZ" sz="1600" dirty="0"/>
              <a:t>: III/2 – Inovace a zkvalitnění výuky prostřednictvím ICT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/>
          </a:p>
          <a:p>
            <a:pPr algn="ctr"/>
            <a:r>
              <a:rPr lang="cs-CZ" sz="1600" b="1" dirty="0"/>
              <a:t>Název školy: SOŠ NET OFFICE Orlová, spol. s r.o.</a:t>
            </a:r>
            <a:endParaRPr lang="en-US" sz="1600" dirty="0"/>
          </a:p>
          <a:p>
            <a:pPr algn="ctr"/>
            <a:r>
              <a:rPr lang="cs-CZ" sz="1600" b="1" dirty="0"/>
              <a:t>Vypracoval/a: </a:t>
            </a:r>
            <a:r>
              <a:rPr lang="cs-CZ" sz="1600" b="1" dirty="0" smtClean="0"/>
              <a:t>Ing. Joanna </a:t>
            </a:r>
            <a:r>
              <a:rPr lang="cs-CZ" sz="1600" b="1" dirty="0" err="1"/>
              <a:t>P</a:t>
            </a:r>
            <a:r>
              <a:rPr lang="cs-CZ" sz="1600" b="1" dirty="0" err="1" smtClean="0"/>
              <a:t>aździorová</a:t>
            </a:r>
            <a:endParaRPr lang="en-US" sz="1600" dirty="0"/>
          </a:p>
          <a:p>
            <a:pPr algn="ctr"/>
            <a:r>
              <a:rPr lang="cs-CZ" sz="1600" b="1" dirty="0"/>
              <a:t> </a:t>
            </a:r>
            <a:endParaRPr lang="en-US" sz="1600" dirty="0"/>
          </a:p>
          <a:p>
            <a:pPr algn="ctr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1490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800" dirty="0" smtClean="0"/>
              <a:t>MNOŽINY - </a:t>
            </a:r>
            <a:r>
              <a:rPr lang="cs-CZ" sz="4800" cap="none" dirty="0" smtClean="0"/>
              <a:t>procvičování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9732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312368"/>
          </a:xfrm>
        </p:spPr>
        <p:txBody>
          <a:bodyPr>
            <a:normAutofit/>
          </a:bodyPr>
          <a:lstStyle/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 smtClean="0"/>
              <a:t>Určete doplněk </a:t>
            </a:r>
            <a:r>
              <a:rPr lang="cs-CZ" sz="2000" b="1" dirty="0" smtClean="0"/>
              <a:t>A </a:t>
            </a:r>
            <a:r>
              <a:rPr lang="cs-CZ" sz="2000" dirty="0" smtClean="0"/>
              <a:t>v </a:t>
            </a:r>
            <a:r>
              <a:rPr lang="cs-CZ" sz="2000" b="1" dirty="0" smtClean="0"/>
              <a:t>B</a:t>
            </a:r>
          </a:p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endParaRPr lang="cs-CZ" sz="20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b="1" dirty="0" smtClean="0"/>
              <a:t>A</a:t>
            </a:r>
            <a:r>
              <a:rPr lang="cs-CZ" sz="2000" dirty="0" smtClean="0"/>
              <a:t> =</a:t>
            </a:r>
            <a:r>
              <a:rPr lang="en-US" sz="2000" dirty="0" smtClean="0"/>
              <a:t>{</a:t>
            </a:r>
            <a:r>
              <a:rPr lang="pl-PL" sz="2000" dirty="0" smtClean="0"/>
              <a:t>3,4,5,6,7</a:t>
            </a:r>
            <a:r>
              <a:rPr lang="en-US" sz="2000" dirty="0" smtClean="0"/>
              <a:t>}</a:t>
            </a:r>
            <a:r>
              <a:rPr lang="pl-PL" sz="2000" dirty="0" smtClean="0"/>
              <a:t>, </a:t>
            </a:r>
            <a:r>
              <a:rPr lang="pl-PL" sz="2000" b="1" dirty="0" smtClean="0"/>
              <a:t>B</a:t>
            </a:r>
            <a:r>
              <a:rPr lang="en-US" sz="2000" dirty="0" smtClean="0"/>
              <a:t>={</a:t>
            </a:r>
            <a:r>
              <a:rPr lang="en-US" sz="2000" dirty="0"/>
              <a:t>x</a:t>
            </a:r>
            <a:r>
              <a:rPr lang="en-US" sz="2000" dirty="0" smtClean="0">
                <a:sym typeface="Symbol"/>
              </a:rPr>
              <a:t></a:t>
            </a:r>
            <a:r>
              <a:rPr lang="en-US" sz="2000" b="1" dirty="0" smtClean="0">
                <a:sym typeface="Symbol"/>
              </a:rPr>
              <a:t>N</a:t>
            </a:r>
            <a:r>
              <a:rPr lang="en-US" sz="2000" b="1" baseline="-25000" dirty="0" smtClean="0">
                <a:sym typeface="Symbol"/>
              </a:rPr>
              <a:t>0 </a:t>
            </a:r>
            <a:r>
              <a:rPr lang="en-US" sz="2000" b="1" dirty="0" smtClean="0">
                <a:sym typeface="Symbol"/>
              </a:rPr>
              <a:t>; </a:t>
            </a:r>
            <a:r>
              <a:rPr lang="en-US" sz="2000" dirty="0" smtClean="0">
                <a:sym typeface="Symbol"/>
              </a:rPr>
              <a:t>x  10</a:t>
            </a:r>
            <a:r>
              <a:rPr lang="en-US" sz="2000" dirty="0" smtClean="0"/>
              <a:t>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dirty="0" smtClean="0"/>
              <a:t>Řešení: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b="1" dirty="0" smtClean="0"/>
              <a:t>B</a:t>
            </a:r>
            <a:r>
              <a:rPr lang="en-US" sz="2000" b="1" dirty="0" smtClean="0"/>
              <a:t> </a:t>
            </a:r>
            <a:r>
              <a:rPr lang="cs-CZ" sz="2000" dirty="0" smtClean="0"/>
              <a:t>= </a:t>
            </a:r>
            <a:r>
              <a:rPr lang="en-US" sz="2000" dirty="0" smtClean="0"/>
              <a:t>{0,1,2,3,4,5,6,7,8,9,10}, </a:t>
            </a:r>
            <a:r>
              <a:rPr lang="en-US" sz="2000" dirty="0" err="1" smtClean="0"/>
              <a:t>pozn</a:t>
            </a:r>
            <a:r>
              <a:rPr lang="en-US" sz="2000" dirty="0" smtClean="0"/>
              <a:t>.</a:t>
            </a:r>
            <a:r>
              <a:rPr lang="en-US" sz="2000" b="1" dirty="0">
                <a:sym typeface="Symbol"/>
              </a:rPr>
              <a:t> </a:t>
            </a:r>
            <a:r>
              <a:rPr lang="en-US" sz="2000" b="1" dirty="0" smtClean="0">
                <a:sym typeface="Symbol"/>
              </a:rPr>
              <a:t>N</a:t>
            </a:r>
            <a:r>
              <a:rPr lang="en-US" sz="2000" b="1" baseline="-25000" dirty="0" smtClean="0">
                <a:sym typeface="Symbol"/>
              </a:rPr>
              <a:t>0</a:t>
            </a:r>
            <a:r>
              <a:rPr lang="cs-CZ" sz="2000" b="1" baseline="-25000" dirty="0" smtClean="0">
                <a:sym typeface="Symbol"/>
              </a:rPr>
              <a:t> </a:t>
            </a:r>
            <a:r>
              <a:rPr lang="cs-CZ" sz="2000" dirty="0" smtClean="0">
                <a:sym typeface="Symbol"/>
              </a:rPr>
              <a:t>znamená množinu přirozených čísel včetně nuly!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b="1" dirty="0" smtClean="0">
                <a:sym typeface="Symbol"/>
              </a:rPr>
              <a:t>A´</a:t>
            </a:r>
            <a:r>
              <a:rPr lang="cs-CZ" sz="2000" dirty="0" smtClean="0">
                <a:sym typeface="Symbol"/>
              </a:rPr>
              <a:t>= </a:t>
            </a:r>
            <a:r>
              <a:rPr lang="en-US" sz="2000" dirty="0" smtClean="0">
                <a:sym typeface="Symbol"/>
              </a:rPr>
              <a:t>{</a:t>
            </a:r>
            <a:r>
              <a:rPr lang="cs-CZ" sz="2000" dirty="0" smtClean="0">
                <a:sym typeface="Symbol"/>
              </a:rPr>
              <a:t>0,1,2,8,9,10</a:t>
            </a:r>
            <a:r>
              <a:rPr lang="en-US" sz="2000" dirty="0" smtClean="0">
                <a:sym typeface="Symbol"/>
              </a:rPr>
              <a:t>}</a:t>
            </a:r>
            <a:r>
              <a:rPr lang="cs-CZ" sz="2000" dirty="0" smtClean="0"/>
              <a:t> 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endParaRPr lang="cs-CZ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en-US" sz="2800" dirty="0" err="1" smtClean="0"/>
              <a:t>Dopln</a:t>
            </a:r>
            <a:r>
              <a:rPr lang="cs-CZ" sz="2800" dirty="0" err="1" smtClean="0"/>
              <a:t>ěk</a:t>
            </a:r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4614855" y="794676"/>
            <a:ext cx="4162332" cy="1605732"/>
            <a:chOff x="1785968" y="3013014"/>
            <a:chExt cx="5047015" cy="2052763"/>
          </a:xfrm>
        </p:grpSpPr>
        <p:sp>
          <p:nvSpPr>
            <p:cNvPr id="4" name="Ovál 3"/>
            <p:cNvSpPr/>
            <p:nvPr/>
          </p:nvSpPr>
          <p:spPr>
            <a:xfrm>
              <a:off x="1964232" y="3068976"/>
              <a:ext cx="2269060" cy="1603340"/>
            </a:xfrm>
            <a:prstGeom prst="ellipse">
              <a:avLst/>
            </a:prstGeom>
            <a:pattFill prst="wdUpDiag">
              <a:fgClr>
                <a:schemeClr val="accent1">
                  <a:lumMod val="40000"/>
                  <a:lumOff val="60000"/>
                </a:schemeClr>
              </a:fgClr>
              <a:bgClr>
                <a:srgbClr val="FFFFCC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Ovál 5"/>
            <p:cNvSpPr/>
            <p:nvPr/>
          </p:nvSpPr>
          <p:spPr>
            <a:xfrm>
              <a:off x="1973929" y="3066752"/>
              <a:ext cx="2269060" cy="16033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3241723" y="3249271"/>
              <a:ext cx="216023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785968" y="3013014"/>
              <a:ext cx="2160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B</a:t>
              </a:r>
              <a:endParaRPr lang="cs-CZ" sz="2000" b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3914655" y="4672316"/>
              <a:ext cx="2918328" cy="39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Doplněk množiny </a:t>
              </a:r>
              <a:r>
                <a:rPr lang="cs-CZ" sz="1400" b="1" dirty="0" smtClean="0"/>
                <a:t>A </a:t>
              </a:r>
              <a:r>
                <a:rPr lang="cs-CZ" sz="1400" dirty="0" smtClean="0"/>
                <a:t>v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cxnSp>
          <p:nvCxnSpPr>
            <p:cNvPr id="10" name="Přímá spojnice se šipkou 9"/>
            <p:cNvCxnSpPr>
              <a:stCxn id="9" idx="1"/>
            </p:cNvCxnSpPr>
            <p:nvPr/>
          </p:nvCxnSpPr>
          <p:spPr>
            <a:xfrm flipH="1" flipV="1">
              <a:off x="3688645" y="3993559"/>
              <a:ext cx="226010" cy="8754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 useBgFill="1">
          <p:nvSpPr>
            <p:cNvPr id="11" name="Ovál 10"/>
            <p:cNvSpPr/>
            <p:nvPr/>
          </p:nvSpPr>
          <p:spPr>
            <a:xfrm>
              <a:off x="2065404" y="3409061"/>
              <a:ext cx="1438237" cy="1168994"/>
            </a:xfrm>
            <a:prstGeom prst="ellips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19766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720080"/>
          </a:xfrm>
        </p:spPr>
        <p:txBody>
          <a:bodyPr>
            <a:normAutofit/>
          </a:bodyPr>
          <a:lstStyle/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 smtClean="0"/>
              <a:t>Určete doplněk </a:t>
            </a:r>
            <a:r>
              <a:rPr lang="cs-CZ" sz="2000" b="1" dirty="0" smtClean="0"/>
              <a:t>A </a:t>
            </a:r>
            <a:r>
              <a:rPr lang="cs-CZ" sz="2000" dirty="0" smtClean="0"/>
              <a:t>v </a:t>
            </a:r>
            <a:r>
              <a:rPr lang="cs-CZ" sz="2000" b="1" dirty="0" smtClean="0"/>
              <a:t>B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endParaRPr lang="cs-CZ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en-US" sz="2800" dirty="0" err="1" smtClean="0"/>
              <a:t>Dopln</a:t>
            </a:r>
            <a:r>
              <a:rPr lang="cs-CZ" sz="2800" dirty="0" err="1" smtClean="0"/>
              <a:t>ěk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539552" y="1844824"/>
            <a:ext cx="4114800" cy="23762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lphaLcParenR" startAt="2"/>
            </a:pPr>
            <a:r>
              <a:rPr lang="cs-CZ" sz="2000" b="1" dirty="0"/>
              <a:t>A</a:t>
            </a:r>
            <a:r>
              <a:rPr lang="cs-CZ" sz="2000" dirty="0"/>
              <a:t> 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dirty="0">
                <a:sym typeface="Symbol"/>
              </a:rPr>
              <a:t>; x  2</a:t>
            </a:r>
            <a:r>
              <a:rPr lang="en-US" sz="2000" dirty="0"/>
              <a:t>}, </a:t>
            </a:r>
            <a:r>
              <a:rPr lang="en-US" sz="2000" b="1" dirty="0"/>
              <a:t>B</a:t>
            </a:r>
            <a:r>
              <a:rPr lang="en-US" sz="2000" dirty="0"/>
              <a:t>=</a:t>
            </a:r>
            <a:r>
              <a:rPr lang="en-US" sz="2000" b="1" dirty="0"/>
              <a:t>Z</a:t>
            </a:r>
            <a:endParaRPr lang="cs-CZ" sz="2000" b="1" dirty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>
                <a:sym typeface="Symbol"/>
              </a:rPr>
              <a:t>Řešení: </a:t>
            </a:r>
            <a:endParaRPr lang="cs-CZ" sz="2000" dirty="0" smtClean="0">
              <a:sym typeface="Symbol"/>
            </a:endParaRP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b="1" dirty="0" smtClean="0">
                <a:sym typeface="Symbol"/>
              </a:rPr>
              <a:t>A</a:t>
            </a:r>
            <a:r>
              <a:rPr lang="cs-CZ" sz="2000" dirty="0">
                <a:sym typeface="Symbol"/>
              </a:rPr>
              <a:t>=</a:t>
            </a:r>
            <a:r>
              <a:rPr lang="en-US" sz="2000" dirty="0">
                <a:sym typeface="Symbol"/>
              </a:rPr>
              <a:t>{…,-3,-2,2,3,…}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000" b="1" dirty="0">
                <a:sym typeface="Symbol"/>
              </a:rPr>
              <a:t>A</a:t>
            </a:r>
            <a:r>
              <a:rPr lang="cs-CZ" sz="2000" b="1" dirty="0">
                <a:sym typeface="Symbol"/>
              </a:rPr>
              <a:t>´</a:t>
            </a:r>
            <a:r>
              <a:rPr lang="cs-CZ" sz="2000" dirty="0">
                <a:sym typeface="Symbol"/>
              </a:rPr>
              <a:t>=</a:t>
            </a:r>
            <a:r>
              <a:rPr lang="en-US" sz="2000" dirty="0">
                <a:sym typeface="Symbol"/>
              </a:rPr>
              <a:t>{-1,0,1}</a:t>
            </a:r>
            <a:endParaRPr lang="cs-CZ" sz="2000" dirty="0">
              <a:sym typeface="Symbol"/>
            </a:endParaRP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endParaRPr lang="en-US" sz="2000" dirty="0">
              <a:sym typeface="Symbol"/>
            </a:endParaRPr>
          </a:p>
          <a:p>
            <a:pPr marL="449263" indent="0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tabLst>
                <a:tab pos="449263" algn="l"/>
              </a:tabLst>
            </a:pPr>
            <a:endParaRPr lang="cs-CZ" sz="2000" dirty="0" smtClean="0"/>
          </a:p>
        </p:txBody>
      </p:sp>
      <p:grpSp>
        <p:nvGrpSpPr>
          <p:cNvPr id="7" name="Skupina 6"/>
          <p:cNvGrpSpPr/>
          <p:nvPr/>
        </p:nvGrpSpPr>
        <p:grpSpPr>
          <a:xfrm>
            <a:off x="4614855" y="794676"/>
            <a:ext cx="4162332" cy="1605732"/>
            <a:chOff x="1785968" y="3013014"/>
            <a:chExt cx="5047015" cy="2052763"/>
          </a:xfrm>
        </p:grpSpPr>
        <p:sp>
          <p:nvSpPr>
            <p:cNvPr id="8" name="Ovál 7"/>
            <p:cNvSpPr/>
            <p:nvPr/>
          </p:nvSpPr>
          <p:spPr>
            <a:xfrm>
              <a:off x="1964232" y="3068976"/>
              <a:ext cx="2269060" cy="1603340"/>
            </a:xfrm>
            <a:prstGeom prst="ellipse">
              <a:avLst/>
            </a:prstGeom>
            <a:pattFill prst="wdUpDiag">
              <a:fgClr>
                <a:schemeClr val="accent1">
                  <a:lumMod val="40000"/>
                  <a:lumOff val="60000"/>
                </a:schemeClr>
              </a:fgClr>
              <a:bgClr>
                <a:srgbClr val="FFFFCC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vál 8"/>
            <p:cNvSpPr/>
            <p:nvPr/>
          </p:nvSpPr>
          <p:spPr>
            <a:xfrm>
              <a:off x="1973929" y="3066752"/>
              <a:ext cx="2269060" cy="16033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241723" y="3249271"/>
              <a:ext cx="216023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1785968" y="3013014"/>
              <a:ext cx="2160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B</a:t>
              </a:r>
              <a:endParaRPr lang="cs-CZ" sz="2000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14655" y="4672316"/>
              <a:ext cx="2918328" cy="39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Doplněk množiny </a:t>
              </a:r>
              <a:r>
                <a:rPr lang="cs-CZ" sz="1400" b="1" dirty="0" smtClean="0"/>
                <a:t>A </a:t>
              </a:r>
              <a:r>
                <a:rPr lang="cs-CZ" sz="1400" dirty="0" smtClean="0"/>
                <a:t>v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cxnSp>
          <p:nvCxnSpPr>
            <p:cNvPr id="13" name="Přímá spojnice se šipkou 12"/>
            <p:cNvCxnSpPr>
              <a:stCxn id="12" idx="1"/>
            </p:cNvCxnSpPr>
            <p:nvPr/>
          </p:nvCxnSpPr>
          <p:spPr>
            <a:xfrm flipH="1" flipV="1">
              <a:off x="3688645" y="3993559"/>
              <a:ext cx="226010" cy="8754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 useBgFill="1">
          <p:nvSpPr>
            <p:cNvPr id="14" name="Ovál 13"/>
            <p:cNvSpPr/>
            <p:nvPr/>
          </p:nvSpPr>
          <p:spPr>
            <a:xfrm>
              <a:off x="2065404" y="3409061"/>
              <a:ext cx="1438237" cy="1168994"/>
            </a:xfrm>
            <a:prstGeom prst="ellips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15497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720080"/>
          </a:xfrm>
        </p:spPr>
        <p:txBody>
          <a:bodyPr>
            <a:normAutofit/>
          </a:bodyPr>
          <a:lstStyle/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 smtClean="0"/>
              <a:t>Určete doplněk </a:t>
            </a:r>
            <a:r>
              <a:rPr lang="cs-CZ" sz="2000" b="1" dirty="0" smtClean="0"/>
              <a:t>A </a:t>
            </a:r>
            <a:r>
              <a:rPr lang="cs-CZ" sz="2000" dirty="0" smtClean="0"/>
              <a:t>v </a:t>
            </a:r>
            <a:r>
              <a:rPr lang="cs-CZ" sz="2000" b="1" dirty="0" smtClean="0"/>
              <a:t>B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endParaRPr lang="cs-CZ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en-US" sz="2800" dirty="0" err="1" smtClean="0"/>
              <a:t>Dopln</a:t>
            </a:r>
            <a:r>
              <a:rPr lang="cs-CZ" sz="2800" dirty="0" err="1" smtClean="0"/>
              <a:t>ěk</a:t>
            </a:r>
            <a:endParaRPr lang="cs-CZ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577730" y="1916832"/>
            <a:ext cx="5760640" cy="2808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lphaLcParenR" startAt="3"/>
            </a:pPr>
            <a:r>
              <a:rPr lang="cs-CZ" sz="2000" b="1" dirty="0"/>
              <a:t>A</a:t>
            </a:r>
            <a:r>
              <a:rPr lang="cs-CZ" sz="2000" dirty="0"/>
              <a:t> 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dirty="0">
                <a:sym typeface="Symbol"/>
              </a:rPr>
              <a:t>; 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x  5</a:t>
            </a:r>
            <a:r>
              <a:rPr lang="en-US" sz="2000" dirty="0"/>
              <a:t>}, </a:t>
            </a:r>
            <a:r>
              <a:rPr lang="en-US" sz="2000" b="1" dirty="0"/>
              <a:t>B</a:t>
            </a:r>
            <a:r>
              <a:rPr lang="en-US" sz="2000" dirty="0"/>
              <a:t>=</a:t>
            </a:r>
            <a:r>
              <a:rPr lang="cs-CZ" sz="2000" dirty="0"/>
              <a:t>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dirty="0">
                <a:sym typeface="Symbol"/>
              </a:rPr>
              <a:t>; x &gt; 3</a:t>
            </a:r>
            <a:r>
              <a:rPr lang="en-US" sz="2000" dirty="0"/>
              <a:t>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>
                <a:sym typeface="Symbol"/>
              </a:rPr>
              <a:t>Řešení: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b="1" dirty="0">
                <a:sym typeface="Symbol"/>
              </a:rPr>
              <a:t>A</a:t>
            </a:r>
            <a:r>
              <a:rPr lang="cs-CZ" sz="2000" dirty="0">
                <a:sym typeface="Symbol"/>
              </a:rPr>
              <a:t>=</a:t>
            </a:r>
            <a:r>
              <a:rPr lang="en-US" sz="2000" dirty="0">
                <a:sym typeface="Symbol"/>
              </a:rPr>
              <a:t>{5,6,7,…}, </a:t>
            </a:r>
            <a:r>
              <a:rPr lang="en-US" sz="2000" b="1" dirty="0">
                <a:sym typeface="Symbol"/>
              </a:rPr>
              <a:t>B</a:t>
            </a:r>
            <a:r>
              <a:rPr lang="en-US" sz="2000" dirty="0">
                <a:sym typeface="Symbol"/>
              </a:rPr>
              <a:t>={4,5,6,…}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000" b="1" dirty="0">
                <a:sym typeface="Symbol"/>
              </a:rPr>
              <a:t>A</a:t>
            </a:r>
            <a:r>
              <a:rPr lang="cs-CZ" sz="2000" dirty="0">
                <a:sym typeface="Symbol"/>
              </a:rPr>
              <a:t>´=</a:t>
            </a:r>
            <a:r>
              <a:rPr lang="en-US" sz="2000" dirty="0">
                <a:sym typeface="Symbol"/>
              </a:rPr>
              <a:t>{4}</a:t>
            </a:r>
            <a:endParaRPr lang="en-US" sz="2000" b="1" dirty="0">
              <a:sym typeface="Symbol"/>
            </a:endParaRPr>
          </a:p>
          <a:p>
            <a:pPr marL="449263" indent="0">
              <a:spcBef>
                <a:spcPts val="600"/>
              </a:spcBef>
              <a:spcAft>
                <a:spcPts val="600"/>
              </a:spcAft>
              <a:buFont typeface="Arial" pitchFamily="34" charset="0"/>
              <a:buNone/>
              <a:tabLst>
                <a:tab pos="449263" algn="l"/>
              </a:tabLst>
            </a:pPr>
            <a:endParaRPr lang="cs-CZ" sz="2000" dirty="0" smtClean="0"/>
          </a:p>
        </p:txBody>
      </p:sp>
      <p:grpSp>
        <p:nvGrpSpPr>
          <p:cNvPr id="6" name="Skupina 5"/>
          <p:cNvGrpSpPr/>
          <p:nvPr/>
        </p:nvGrpSpPr>
        <p:grpSpPr>
          <a:xfrm>
            <a:off x="4614855" y="794676"/>
            <a:ext cx="4162332" cy="1605732"/>
            <a:chOff x="1785968" y="3013014"/>
            <a:chExt cx="5047015" cy="2052763"/>
          </a:xfrm>
        </p:grpSpPr>
        <p:sp>
          <p:nvSpPr>
            <p:cNvPr id="8" name="Ovál 7"/>
            <p:cNvSpPr/>
            <p:nvPr/>
          </p:nvSpPr>
          <p:spPr>
            <a:xfrm>
              <a:off x="1964232" y="3068976"/>
              <a:ext cx="2269060" cy="1603340"/>
            </a:xfrm>
            <a:prstGeom prst="ellipse">
              <a:avLst/>
            </a:prstGeom>
            <a:pattFill prst="wdUpDiag">
              <a:fgClr>
                <a:schemeClr val="accent1">
                  <a:lumMod val="40000"/>
                  <a:lumOff val="60000"/>
                </a:schemeClr>
              </a:fgClr>
              <a:bgClr>
                <a:srgbClr val="FFFFCC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vál 8"/>
            <p:cNvSpPr/>
            <p:nvPr/>
          </p:nvSpPr>
          <p:spPr>
            <a:xfrm>
              <a:off x="1973929" y="3066752"/>
              <a:ext cx="2269060" cy="16033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241723" y="3249271"/>
              <a:ext cx="216023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1785968" y="3013014"/>
              <a:ext cx="21602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B</a:t>
              </a:r>
              <a:endParaRPr lang="cs-CZ" sz="2000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3914655" y="4672316"/>
              <a:ext cx="2918328" cy="39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Doplněk množiny </a:t>
              </a:r>
              <a:r>
                <a:rPr lang="cs-CZ" sz="1400" b="1" dirty="0" smtClean="0"/>
                <a:t>A </a:t>
              </a:r>
              <a:r>
                <a:rPr lang="cs-CZ" sz="1400" dirty="0" smtClean="0"/>
                <a:t>v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cxnSp>
          <p:nvCxnSpPr>
            <p:cNvPr id="13" name="Přímá spojnice se šipkou 12"/>
            <p:cNvCxnSpPr>
              <a:stCxn id="12" idx="1"/>
            </p:cNvCxnSpPr>
            <p:nvPr/>
          </p:nvCxnSpPr>
          <p:spPr>
            <a:xfrm flipH="1" flipV="1">
              <a:off x="3688645" y="3993559"/>
              <a:ext cx="226010" cy="87548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sp useBgFill="1">
          <p:nvSpPr>
            <p:cNvPr id="14" name="Ovál 13"/>
            <p:cNvSpPr/>
            <p:nvPr/>
          </p:nvSpPr>
          <p:spPr>
            <a:xfrm>
              <a:off x="2065404" y="3409061"/>
              <a:ext cx="1438237" cy="1168994"/>
            </a:xfrm>
            <a:prstGeom prst="ellips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98295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4425" y="1491560"/>
            <a:ext cx="6336704" cy="3345799"/>
          </a:xfrm>
        </p:spPr>
        <p:txBody>
          <a:bodyPr>
            <a:normAutofit/>
          </a:bodyPr>
          <a:lstStyle/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 smtClean="0"/>
              <a:t>Určete průnik a sjednocení množin </a:t>
            </a:r>
            <a:r>
              <a:rPr lang="cs-CZ" sz="2000" b="1" dirty="0" smtClean="0"/>
              <a:t>A </a:t>
            </a:r>
            <a:r>
              <a:rPr lang="cs-CZ" sz="2000" dirty="0" err="1" smtClean="0"/>
              <a:t>a</a:t>
            </a:r>
            <a:r>
              <a:rPr lang="cs-CZ" sz="2000" dirty="0" smtClean="0"/>
              <a:t> </a:t>
            </a:r>
            <a:r>
              <a:rPr lang="cs-CZ" sz="2000" b="1" dirty="0" smtClean="0"/>
              <a:t>B</a:t>
            </a:r>
          </a:p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endParaRPr lang="cs-CZ" sz="20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b="1" dirty="0" smtClean="0"/>
              <a:t>A</a:t>
            </a:r>
            <a:r>
              <a:rPr lang="cs-CZ" sz="2000" dirty="0" smtClean="0"/>
              <a:t> =</a:t>
            </a:r>
            <a:r>
              <a:rPr lang="en-US" sz="2000" dirty="0" smtClean="0"/>
              <a:t> {</a:t>
            </a:r>
            <a:r>
              <a:rPr lang="en-US" sz="2000" dirty="0" err="1"/>
              <a:t>x</a:t>
            </a:r>
            <a:r>
              <a:rPr lang="en-US" sz="2000" dirty="0" err="1" smtClean="0">
                <a:sym typeface="Symbol"/>
              </a:rPr>
              <a:t></a:t>
            </a:r>
            <a:r>
              <a:rPr lang="en-US" sz="2000" b="1" dirty="0" err="1" smtClean="0">
                <a:sym typeface="Symbol"/>
              </a:rPr>
              <a:t>Z</a:t>
            </a:r>
            <a:r>
              <a:rPr lang="en-US" sz="2000" b="1" baseline="-25000" dirty="0" smtClean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 smtClean="0">
                <a:sym typeface="Symbol"/>
              </a:rPr>
              <a:t>x</a:t>
            </a:r>
            <a:r>
              <a:rPr lang="en-US" sz="2000" dirty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 2}</a:t>
            </a:r>
            <a:r>
              <a:rPr lang="pl-PL" sz="2000" dirty="0" smtClean="0"/>
              <a:t>, </a:t>
            </a:r>
            <a:r>
              <a:rPr lang="pl-PL" sz="2000" b="1" dirty="0" smtClean="0"/>
              <a:t>B</a:t>
            </a:r>
            <a:r>
              <a:rPr lang="en-US" sz="2000" b="1" dirty="0" smtClean="0"/>
              <a:t> </a:t>
            </a:r>
            <a:r>
              <a:rPr lang="en-US" sz="2000" dirty="0" smtClean="0"/>
              <a:t>= 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x  </a:t>
            </a:r>
            <a:r>
              <a:rPr lang="en-US" sz="2000" dirty="0" smtClean="0">
                <a:sym typeface="Symbol"/>
              </a:rPr>
              <a:t>1</a:t>
            </a:r>
            <a:r>
              <a:rPr lang="en-US" sz="2000" dirty="0" smtClean="0"/>
              <a:t>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dirty="0" smtClean="0"/>
              <a:t>Řešení: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A</a:t>
            </a:r>
            <a:r>
              <a:rPr lang="en-US" sz="2000" dirty="0" smtClean="0"/>
              <a:t>={…-3,-2,2,3,…}, </a:t>
            </a:r>
            <a:r>
              <a:rPr lang="cs-CZ" sz="2000" b="1" dirty="0" smtClean="0"/>
              <a:t>B</a:t>
            </a:r>
            <a:r>
              <a:rPr lang="en-US" sz="2000" b="1" dirty="0" smtClean="0"/>
              <a:t> </a:t>
            </a:r>
            <a:r>
              <a:rPr lang="cs-CZ" sz="2000" dirty="0" smtClean="0"/>
              <a:t>= </a:t>
            </a:r>
            <a:r>
              <a:rPr lang="en-US" sz="2000" dirty="0" smtClean="0"/>
              <a:t>{…-3,-2,-1,1,2,3,…}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A </a:t>
            </a:r>
            <a:r>
              <a:rPr lang="en-US" sz="2000" dirty="0" smtClean="0">
                <a:sym typeface="Symbol"/>
              </a:rPr>
              <a:t> </a:t>
            </a:r>
            <a:r>
              <a:rPr lang="en-US" sz="2000" b="1" dirty="0" smtClean="0">
                <a:sym typeface="Symbol"/>
              </a:rPr>
              <a:t>B </a:t>
            </a:r>
            <a:r>
              <a:rPr lang="en-US" sz="2000" dirty="0" smtClean="0">
                <a:sym typeface="Symbol"/>
              </a:rPr>
              <a:t>={…-3,-2,2,3,…} 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x  2} </a:t>
            </a:r>
            <a:r>
              <a:rPr lang="en-US" sz="2000" dirty="0" smtClean="0">
                <a:sym typeface="Symbol"/>
              </a:rPr>
              <a:t>=</a:t>
            </a:r>
            <a:r>
              <a:rPr lang="en-US" sz="2000" b="1" dirty="0" smtClean="0">
                <a:sym typeface="Symbol"/>
              </a:rPr>
              <a:t>A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>
                <a:sym typeface="Symbol"/>
              </a:rPr>
              <a:t>A </a:t>
            </a:r>
            <a:r>
              <a:rPr lang="en-US" sz="2000" dirty="0" smtClean="0">
                <a:sym typeface="Symbol"/>
              </a:rPr>
              <a:t> </a:t>
            </a:r>
            <a:r>
              <a:rPr lang="en-US" sz="2000" b="1" dirty="0" smtClean="0">
                <a:sym typeface="Symbol"/>
              </a:rPr>
              <a:t>B </a:t>
            </a:r>
            <a:r>
              <a:rPr lang="en-US" sz="2000" dirty="0" smtClean="0">
                <a:sym typeface="Symbol"/>
              </a:rPr>
              <a:t>={…,-</a:t>
            </a:r>
            <a:r>
              <a:rPr lang="en-US" sz="2000" dirty="0"/>
              <a:t> 3,-2,-1,1,2,3</a:t>
            </a:r>
            <a:r>
              <a:rPr lang="en-US" sz="2000" dirty="0" smtClean="0"/>
              <a:t>,…} 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x  1</a:t>
            </a:r>
            <a:r>
              <a:rPr lang="en-US" sz="2000" dirty="0" smtClean="0"/>
              <a:t>} = </a:t>
            </a:r>
            <a:r>
              <a:rPr lang="en-US" sz="2000" b="1" dirty="0" smtClean="0"/>
              <a:t>B</a:t>
            </a:r>
            <a:endParaRPr lang="en-US" sz="2000" dirty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endParaRPr lang="cs-CZ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cs-CZ" sz="2800" dirty="0" smtClean="0"/>
              <a:t>Průnik a sjednocení</a:t>
            </a:r>
            <a:endParaRPr lang="cs-CZ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6012160" y="980728"/>
            <a:ext cx="2601542" cy="1283142"/>
            <a:chOff x="1815884" y="2901137"/>
            <a:chExt cx="3620212" cy="1658950"/>
          </a:xfrm>
        </p:grpSpPr>
        <p:sp>
          <p:nvSpPr>
            <p:cNvPr id="12" name="Ovál 11"/>
            <p:cNvSpPr/>
            <p:nvPr/>
          </p:nvSpPr>
          <p:spPr>
            <a:xfrm>
              <a:off x="3203848" y="3085803"/>
              <a:ext cx="720080" cy="775245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vál 12"/>
            <p:cNvSpPr/>
            <p:nvPr/>
          </p:nvSpPr>
          <p:spPr>
            <a:xfrm>
              <a:off x="2067912" y="2928160"/>
              <a:ext cx="1856016" cy="108012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815884" y="2928160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15" name="Ovál 14"/>
            <p:cNvSpPr/>
            <p:nvPr/>
          </p:nvSpPr>
          <p:spPr>
            <a:xfrm>
              <a:off x="3203848" y="2928160"/>
              <a:ext cx="1872208" cy="1080120"/>
            </a:xfrm>
            <a:prstGeom prst="ellips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129592" y="2901137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2877809" y="4162168"/>
              <a:ext cx="2558287" cy="397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Průnik množin </a:t>
              </a:r>
              <a:r>
                <a:rPr lang="cs-CZ" sz="1400" b="1" dirty="0" smtClean="0"/>
                <a:t>A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a</a:t>
              </a:r>
              <a:r>
                <a:rPr lang="cs-CZ" sz="1400" dirty="0" smtClean="0"/>
                <a:t>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cxnSp>
          <p:nvCxnSpPr>
            <p:cNvPr id="18" name="Přímá spojnice se šipkou 17"/>
            <p:cNvCxnSpPr/>
            <p:nvPr/>
          </p:nvCxnSpPr>
          <p:spPr>
            <a:xfrm flipV="1">
              <a:off x="3491880" y="3468220"/>
              <a:ext cx="72008" cy="69394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8" name="Skupina 27"/>
          <p:cNvGrpSpPr/>
          <p:nvPr/>
        </p:nvGrpSpPr>
        <p:grpSpPr>
          <a:xfrm>
            <a:off x="6521667" y="2707380"/>
            <a:ext cx="2521088" cy="1498585"/>
            <a:chOff x="1714711" y="3758283"/>
            <a:chExt cx="3980252" cy="1937492"/>
          </a:xfrm>
        </p:grpSpPr>
        <p:sp>
          <p:nvSpPr>
            <p:cNvPr id="20" name="TextovéPole 19"/>
            <p:cNvSpPr txBox="1"/>
            <p:nvPr/>
          </p:nvSpPr>
          <p:spPr>
            <a:xfrm>
              <a:off x="1714711" y="3785306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5028419" y="3758283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2776635" y="5019314"/>
              <a:ext cx="2918328" cy="676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Sjednocení množin </a:t>
              </a:r>
              <a:r>
                <a:rPr lang="cs-CZ" sz="1400" b="1" dirty="0" smtClean="0"/>
                <a:t>A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a</a:t>
              </a:r>
              <a:r>
                <a:rPr lang="cs-CZ" sz="1400" dirty="0" smtClean="0"/>
                <a:t>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sp>
          <p:nvSpPr>
            <p:cNvPr id="23" name="Ovál 22"/>
            <p:cNvSpPr/>
            <p:nvPr/>
          </p:nvSpPr>
          <p:spPr>
            <a:xfrm>
              <a:off x="1966739" y="3785306"/>
              <a:ext cx="1856016" cy="1080120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Ovál 23"/>
            <p:cNvSpPr/>
            <p:nvPr/>
          </p:nvSpPr>
          <p:spPr>
            <a:xfrm>
              <a:off x="3093926" y="3785306"/>
              <a:ext cx="1872208" cy="1080120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Ovál 24"/>
            <p:cNvSpPr/>
            <p:nvPr/>
          </p:nvSpPr>
          <p:spPr>
            <a:xfrm>
              <a:off x="3102675" y="3785306"/>
              <a:ext cx="1872208" cy="1080120"/>
            </a:xfrm>
            <a:prstGeom prst="ellips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6" name="Přímá spojnice se šipkou 25"/>
            <p:cNvCxnSpPr/>
            <p:nvPr/>
          </p:nvCxnSpPr>
          <p:spPr>
            <a:xfrm flipV="1">
              <a:off x="3390710" y="4505056"/>
              <a:ext cx="648069" cy="51425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Ovál 26"/>
            <p:cNvSpPr/>
            <p:nvPr/>
          </p:nvSpPr>
          <p:spPr>
            <a:xfrm>
              <a:off x="1966739" y="3785306"/>
              <a:ext cx="1856016" cy="108012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03296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744416"/>
          </a:xfrm>
        </p:spPr>
        <p:txBody>
          <a:bodyPr>
            <a:normAutofit/>
          </a:bodyPr>
          <a:lstStyle/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 smtClean="0"/>
              <a:t>Určete průnik a sjednocení množin </a:t>
            </a:r>
            <a:r>
              <a:rPr lang="cs-CZ" sz="2000" b="1" dirty="0" smtClean="0"/>
              <a:t>A </a:t>
            </a:r>
            <a:r>
              <a:rPr lang="cs-CZ" sz="2000" dirty="0" err="1" smtClean="0"/>
              <a:t>a</a:t>
            </a:r>
            <a:r>
              <a:rPr lang="cs-CZ" sz="2000" dirty="0" smtClean="0"/>
              <a:t> </a:t>
            </a:r>
            <a:r>
              <a:rPr lang="cs-CZ" sz="2000" b="1" dirty="0" smtClean="0"/>
              <a:t>B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lphaLcParenR" startAt="2"/>
            </a:pPr>
            <a:r>
              <a:rPr lang="cs-CZ" sz="2000" b="1" dirty="0" smtClean="0"/>
              <a:t>A</a:t>
            </a:r>
            <a:r>
              <a:rPr lang="cs-CZ" sz="2000" dirty="0" smtClean="0"/>
              <a:t> =</a:t>
            </a:r>
            <a:r>
              <a:rPr lang="en-US" sz="2000" dirty="0" smtClean="0"/>
              <a:t> {</a:t>
            </a:r>
            <a:r>
              <a:rPr lang="en-US" sz="2000" dirty="0" err="1"/>
              <a:t>x</a:t>
            </a:r>
            <a:r>
              <a:rPr lang="en-US" sz="2000" dirty="0" err="1" smtClean="0">
                <a:sym typeface="Symbol"/>
              </a:rPr>
              <a:t></a:t>
            </a:r>
            <a:r>
              <a:rPr lang="en-US" sz="2000" b="1" dirty="0" err="1" smtClean="0">
                <a:sym typeface="Symbol"/>
              </a:rPr>
              <a:t>Z</a:t>
            </a:r>
            <a:r>
              <a:rPr lang="en-US" sz="2000" b="1" baseline="-25000" dirty="0" smtClean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 smtClean="0">
                <a:sym typeface="Symbol"/>
              </a:rPr>
              <a:t>x &lt; -3}</a:t>
            </a:r>
            <a:r>
              <a:rPr lang="pl-PL" sz="2000" dirty="0" smtClean="0"/>
              <a:t>, </a:t>
            </a:r>
            <a:r>
              <a:rPr lang="pl-PL" sz="2000" b="1" dirty="0" smtClean="0"/>
              <a:t>B</a:t>
            </a:r>
            <a:r>
              <a:rPr lang="en-US" sz="2000" b="1" dirty="0" smtClean="0"/>
              <a:t> </a:t>
            </a:r>
            <a:r>
              <a:rPr lang="en-US" sz="2000" dirty="0" smtClean="0"/>
              <a:t>= 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x  </a:t>
            </a:r>
            <a:r>
              <a:rPr lang="en-US" sz="2000" dirty="0" smtClean="0">
                <a:sym typeface="Symbol"/>
              </a:rPr>
              <a:t>1</a:t>
            </a:r>
            <a:r>
              <a:rPr lang="en-US" sz="2000" dirty="0" smtClean="0"/>
              <a:t>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dirty="0" smtClean="0"/>
              <a:t>Řešení: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A</a:t>
            </a:r>
            <a:r>
              <a:rPr lang="en-US" sz="2000" dirty="0" smtClean="0"/>
              <a:t>={…-6,-5,-4}, </a:t>
            </a:r>
            <a:r>
              <a:rPr lang="cs-CZ" sz="2000" b="1" dirty="0" smtClean="0"/>
              <a:t>B</a:t>
            </a:r>
            <a:r>
              <a:rPr lang="en-US" sz="2000" b="1" dirty="0" smtClean="0"/>
              <a:t> </a:t>
            </a:r>
            <a:r>
              <a:rPr lang="cs-CZ" sz="2000" dirty="0" smtClean="0"/>
              <a:t>= </a:t>
            </a:r>
            <a:r>
              <a:rPr lang="en-US" sz="2000" smtClean="0"/>
              <a:t>{…-4,-3</a:t>
            </a:r>
            <a:r>
              <a:rPr lang="en-US" sz="2000" dirty="0" smtClean="0"/>
              <a:t>,-2</a:t>
            </a:r>
            <a:r>
              <a:rPr lang="en-US" sz="2000" smtClean="0"/>
              <a:t>,-1,1,2,3,4,…}</a:t>
            </a:r>
            <a:endParaRPr lang="en-US" sz="2000" dirty="0" smtClean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A </a:t>
            </a:r>
            <a:r>
              <a:rPr lang="en-US" sz="2000" dirty="0" smtClean="0">
                <a:sym typeface="Symbol"/>
              </a:rPr>
              <a:t> </a:t>
            </a:r>
            <a:r>
              <a:rPr lang="en-US" sz="2000" b="1" dirty="0" smtClean="0">
                <a:sym typeface="Symbol"/>
              </a:rPr>
              <a:t>B </a:t>
            </a:r>
            <a:r>
              <a:rPr lang="en-US" sz="2000" dirty="0" smtClean="0">
                <a:sym typeface="Symbol"/>
              </a:rPr>
              <a:t>={…-3,-2,2,3,…} 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x  2} </a:t>
            </a:r>
            <a:r>
              <a:rPr lang="en-US" sz="2000" dirty="0" smtClean="0">
                <a:sym typeface="Symbol"/>
              </a:rPr>
              <a:t>=</a:t>
            </a:r>
            <a:r>
              <a:rPr lang="en-US" sz="2000" b="1" dirty="0" smtClean="0">
                <a:sym typeface="Symbol"/>
              </a:rPr>
              <a:t>A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>
                <a:sym typeface="Symbol"/>
              </a:rPr>
              <a:t>A </a:t>
            </a:r>
            <a:r>
              <a:rPr lang="en-US" sz="2000" dirty="0" smtClean="0">
                <a:sym typeface="Symbol"/>
              </a:rPr>
              <a:t> </a:t>
            </a:r>
            <a:r>
              <a:rPr lang="en-US" sz="2000" b="1" dirty="0" smtClean="0">
                <a:sym typeface="Symbol"/>
              </a:rPr>
              <a:t>B </a:t>
            </a:r>
            <a:r>
              <a:rPr lang="en-US" sz="2000" dirty="0" smtClean="0">
                <a:sym typeface="Symbol"/>
              </a:rPr>
              <a:t>={…,-</a:t>
            </a:r>
            <a:r>
              <a:rPr lang="en-US" sz="2000" dirty="0"/>
              <a:t> 3,-2,-1,1,2,3</a:t>
            </a:r>
            <a:r>
              <a:rPr lang="en-US" sz="2000" dirty="0" smtClean="0"/>
              <a:t>,…} 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x  1</a:t>
            </a:r>
            <a:r>
              <a:rPr lang="en-US" sz="2000" dirty="0" smtClean="0"/>
              <a:t>} = </a:t>
            </a:r>
            <a:r>
              <a:rPr lang="en-US" sz="2000" b="1" dirty="0" smtClean="0"/>
              <a:t>B</a:t>
            </a:r>
            <a:endParaRPr lang="en-US" sz="2000" dirty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endParaRPr lang="cs-CZ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cs-CZ" sz="2800" dirty="0" smtClean="0"/>
              <a:t>Průnik a sjednocení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6012160" y="980728"/>
            <a:ext cx="2601542" cy="1283142"/>
            <a:chOff x="1815884" y="2901137"/>
            <a:chExt cx="3620212" cy="1658950"/>
          </a:xfrm>
        </p:grpSpPr>
        <p:sp>
          <p:nvSpPr>
            <p:cNvPr id="6" name="Ovál 5"/>
            <p:cNvSpPr/>
            <p:nvPr/>
          </p:nvSpPr>
          <p:spPr>
            <a:xfrm>
              <a:off x="3203848" y="3085803"/>
              <a:ext cx="720080" cy="775245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vál 6"/>
            <p:cNvSpPr/>
            <p:nvPr/>
          </p:nvSpPr>
          <p:spPr>
            <a:xfrm>
              <a:off x="2067912" y="2928160"/>
              <a:ext cx="1856016" cy="108012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815884" y="2928160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9" name="Ovál 8"/>
            <p:cNvSpPr/>
            <p:nvPr/>
          </p:nvSpPr>
          <p:spPr>
            <a:xfrm>
              <a:off x="3203848" y="2928160"/>
              <a:ext cx="1872208" cy="1080120"/>
            </a:xfrm>
            <a:prstGeom prst="ellips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129592" y="2901137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2877809" y="4162168"/>
              <a:ext cx="2558287" cy="397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Průnik množin </a:t>
              </a:r>
              <a:r>
                <a:rPr lang="cs-CZ" sz="1400" b="1" dirty="0" smtClean="0"/>
                <a:t>A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a</a:t>
              </a:r>
              <a:r>
                <a:rPr lang="cs-CZ" sz="1400" dirty="0" smtClean="0"/>
                <a:t>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cxnSp>
          <p:nvCxnSpPr>
            <p:cNvPr id="12" name="Přímá spojnice se šipkou 11"/>
            <p:cNvCxnSpPr/>
            <p:nvPr/>
          </p:nvCxnSpPr>
          <p:spPr>
            <a:xfrm flipV="1">
              <a:off x="3491880" y="3468220"/>
              <a:ext cx="72008" cy="69394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3" name="Skupina 12"/>
          <p:cNvGrpSpPr/>
          <p:nvPr/>
        </p:nvGrpSpPr>
        <p:grpSpPr>
          <a:xfrm>
            <a:off x="6521667" y="2707380"/>
            <a:ext cx="2521088" cy="1498585"/>
            <a:chOff x="1714711" y="3758283"/>
            <a:chExt cx="3980252" cy="1937492"/>
          </a:xfrm>
        </p:grpSpPr>
        <p:sp>
          <p:nvSpPr>
            <p:cNvPr id="14" name="TextovéPole 13"/>
            <p:cNvSpPr txBox="1"/>
            <p:nvPr/>
          </p:nvSpPr>
          <p:spPr>
            <a:xfrm>
              <a:off x="1714711" y="3785306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5028419" y="3758283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776635" y="5019314"/>
              <a:ext cx="2918328" cy="676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Sjednocení množin </a:t>
              </a:r>
              <a:r>
                <a:rPr lang="cs-CZ" sz="1400" b="1" dirty="0" smtClean="0"/>
                <a:t>A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a</a:t>
              </a:r>
              <a:r>
                <a:rPr lang="cs-CZ" sz="1400" dirty="0" smtClean="0"/>
                <a:t>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sp>
          <p:nvSpPr>
            <p:cNvPr id="17" name="Ovál 16"/>
            <p:cNvSpPr/>
            <p:nvPr/>
          </p:nvSpPr>
          <p:spPr>
            <a:xfrm>
              <a:off x="1966739" y="3785306"/>
              <a:ext cx="1856016" cy="1080120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3093926" y="3785306"/>
              <a:ext cx="1872208" cy="1080120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vál 18"/>
            <p:cNvSpPr/>
            <p:nvPr/>
          </p:nvSpPr>
          <p:spPr>
            <a:xfrm>
              <a:off x="3102675" y="3785306"/>
              <a:ext cx="1872208" cy="1080120"/>
            </a:xfrm>
            <a:prstGeom prst="ellips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0" name="Přímá spojnice se šipkou 19"/>
            <p:cNvCxnSpPr/>
            <p:nvPr/>
          </p:nvCxnSpPr>
          <p:spPr>
            <a:xfrm flipV="1">
              <a:off x="3390710" y="4505056"/>
              <a:ext cx="648069" cy="51425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Ovál 20"/>
            <p:cNvSpPr/>
            <p:nvPr/>
          </p:nvSpPr>
          <p:spPr>
            <a:xfrm>
              <a:off x="1966739" y="3785306"/>
              <a:ext cx="1856016" cy="108012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14706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744416"/>
          </a:xfrm>
        </p:spPr>
        <p:txBody>
          <a:bodyPr>
            <a:normAutofit/>
          </a:bodyPr>
          <a:lstStyle/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 smtClean="0"/>
              <a:t>Určete všechny prvky množiny </a:t>
            </a:r>
            <a:r>
              <a:rPr lang="cs-CZ" sz="2000" b="1" dirty="0" smtClean="0"/>
              <a:t>A </a:t>
            </a:r>
            <a:r>
              <a:rPr lang="cs-CZ" sz="2000" dirty="0" smtClean="0">
                <a:sym typeface="Symbol"/>
              </a:rPr>
              <a:t> (</a:t>
            </a:r>
            <a:r>
              <a:rPr lang="cs-CZ" sz="2000" b="1" dirty="0" smtClean="0">
                <a:sym typeface="Symbol"/>
              </a:rPr>
              <a:t>B </a:t>
            </a:r>
            <a:r>
              <a:rPr lang="cs-CZ" sz="2000" dirty="0" smtClean="0">
                <a:sym typeface="Symbol"/>
              </a:rPr>
              <a:t> </a:t>
            </a:r>
            <a:r>
              <a:rPr lang="cs-CZ" sz="2000" b="1" dirty="0" smtClean="0">
                <a:sym typeface="Symbol"/>
              </a:rPr>
              <a:t>C</a:t>
            </a:r>
            <a:r>
              <a:rPr lang="cs-CZ" sz="2000" dirty="0" smtClean="0">
                <a:sym typeface="Symbol"/>
              </a:rPr>
              <a:t>), je-li</a:t>
            </a:r>
            <a:endParaRPr lang="cs-CZ" sz="2000" b="1" dirty="0" smtClean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b="1" dirty="0"/>
              <a:t>A</a:t>
            </a:r>
            <a:r>
              <a:rPr lang="cs-CZ" sz="2000" dirty="0"/>
              <a:t> =</a:t>
            </a:r>
            <a:r>
              <a:rPr lang="en-US" sz="2000" dirty="0"/>
              <a:t> 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b="1" dirty="0" smtClean="0">
                <a:sym typeface="Symbol"/>
              </a:rPr>
              <a:t>|</a:t>
            </a:r>
            <a:r>
              <a:rPr lang="en-US" sz="2000" dirty="0" smtClean="0">
                <a:sym typeface="Symbol"/>
              </a:rPr>
              <a:t>x| &lt; 2 </a:t>
            </a:r>
            <a:r>
              <a:rPr lang="en-US" sz="2000" dirty="0">
                <a:sym typeface="Symbol"/>
              </a:rPr>
              <a:t>}</a:t>
            </a:r>
            <a:r>
              <a:rPr lang="pl-PL" sz="2000" dirty="0" smtClean="0"/>
              <a:t>, </a:t>
            </a:r>
            <a:r>
              <a:rPr lang="pl-PL" sz="2000" b="1" dirty="0" smtClean="0"/>
              <a:t>B</a:t>
            </a:r>
            <a:r>
              <a:rPr lang="en-US" sz="2000" b="1" dirty="0" smtClean="0"/>
              <a:t> </a:t>
            </a:r>
            <a:r>
              <a:rPr lang="en-US" sz="2000" dirty="0" smtClean="0"/>
              <a:t>= {-2,0,2}, </a:t>
            </a:r>
            <a:r>
              <a:rPr lang="en-US" sz="2000" b="1" dirty="0" smtClean="0"/>
              <a:t>C</a:t>
            </a:r>
            <a:r>
              <a:rPr lang="cs-CZ" sz="2000" dirty="0" smtClean="0"/>
              <a:t> </a:t>
            </a:r>
            <a:r>
              <a:rPr lang="cs-CZ" sz="2000" dirty="0"/>
              <a:t>=</a:t>
            </a:r>
            <a:r>
              <a:rPr lang="en-US" sz="2000" dirty="0"/>
              <a:t> 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 smtClean="0">
                <a:sym typeface="Symbol"/>
              </a:rPr>
              <a:t>x  0 </a:t>
            </a:r>
            <a:r>
              <a:rPr lang="en-US" sz="2000" dirty="0">
                <a:sym typeface="Symbol"/>
              </a:rPr>
              <a:t>}</a:t>
            </a:r>
            <a:endParaRPr lang="en-US" sz="2000" dirty="0" smtClean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dirty="0" smtClean="0"/>
              <a:t>Řešení: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A</a:t>
            </a:r>
            <a:r>
              <a:rPr lang="en-US" sz="2000" dirty="0" smtClean="0"/>
              <a:t>={-1,0,1}, </a:t>
            </a:r>
            <a:r>
              <a:rPr lang="en-US" sz="2000" b="1" dirty="0"/>
              <a:t>C</a:t>
            </a:r>
            <a:r>
              <a:rPr lang="en-US" sz="2000" b="1" dirty="0" smtClean="0"/>
              <a:t> </a:t>
            </a:r>
            <a:r>
              <a:rPr lang="cs-CZ" sz="2000" dirty="0" smtClean="0"/>
              <a:t>= </a:t>
            </a:r>
            <a:r>
              <a:rPr lang="en-US" sz="2000" dirty="0" smtClean="0"/>
              <a:t>{0,1,2…}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B </a:t>
            </a:r>
            <a:r>
              <a:rPr lang="en-US" sz="2000" dirty="0" smtClean="0">
                <a:sym typeface="Symbol"/>
              </a:rPr>
              <a:t> </a:t>
            </a:r>
            <a:r>
              <a:rPr lang="en-US" sz="2000" b="1" dirty="0" smtClean="0">
                <a:sym typeface="Symbol"/>
              </a:rPr>
              <a:t>C </a:t>
            </a:r>
            <a:r>
              <a:rPr lang="en-US" sz="2000" dirty="0" smtClean="0">
                <a:sym typeface="Symbol"/>
              </a:rPr>
              <a:t>={0,2} 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>
                <a:sym typeface="Symbol"/>
              </a:rPr>
              <a:t>A </a:t>
            </a:r>
            <a:r>
              <a:rPr lang="en-US" sz="2000" dirty="0" smtClean="0">
                <a:sym typeface="Symbol"/>
              </a:rPr>
              <a:t> </a:t>
            </a:r>
            <a:r>
              <a:rPr lang="cs-CZ" sz="2000" dirty="0" smtClean="0">
                <a:sym typeface="Symbol"/>
              </a:rPr>
              <a:t>(</a:t>
            </a:r>
            <a:r>
              <a:rPr lang="en-US" sz="2000" b="1" dirty="0" smtClean="0"/>
              <a:t>B </a:t>
            </a:r>
            <a:r>
              <a:rPr lang="en-US" sz="2000" dirty="0">
                <a:sym typeface="Symbol"/>
              </a:rPr>
              <a:t> </a:t>
            </a:r>
            <a:r>
              <a:rPr lang="cs-CZ" sz="2000" b="1" dirty="0" smtClean="0">
                <a:sym typeface="Symbol"/>
              </a:rPr>
              <a:t>C</a:t>
            </a:r>
            <a:r>
              <a:rPr lang="cs-CZ" sz="2000" dirty="0" smtClean="0">
                <a:sym typeface="Symbol"/>
              </a:rPr>
              <a:t>)</a:t>
            </a:r>
            <a:r>
              <a:rPr lang="en-US" sz="2000" b="1" dirty="0" smtClean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=</a:t>
            </a:r>
            <a:r>
              <a:rPr lang="cs-CZ" sz="2000" dirty="0" smtClean="0">
                <a:sym typeface="Symbol"/>
              </a:rPr>
              <a:t> </a:t>
            </a:r>
            <a:r>
              <a:rPr lang="en-US" sz="2000" dirty="0" smtClean="0">
                <a:sym typeface="Symbol"/>
              </a:rPr>
              <a:t>{</a:t>
            </a:r>
            <a:r>
              <a:rPr lang="cs-CZ" sz="2000" dirty="0" smtClean="0">
                <a:sym typeface="Symbol"/>
              </a:rPr>
              <a:t>-1,0,1,2</a:t>
            </a:r>
            <a:r>
              <a:rPr lang="en-US" sz="2000" dirty="0" smtClean="0"/>
              <a:t>}</a:t>
            </a:r>
            <a:endParaRPr lang="en-US" sz="2000" dirty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endParaRPr lang="cs-CZ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cs-CZ" sz="2800" dirty="0" smtClean="0"/>
              <a:t>Průnik a sjednocení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6012160" y="980728"/>
            <a:ext cx="2601542" cy="1283142"/>
            <a:chOff x="1815884" y="2901137"/>
            <a:chExt cx="3620212" cy="1658950"/>
          </a:xfrm>
        </p:grpSpPr>
        <p:sp>
          <p:nvSpPr>
            <p:cNvPr id="6" name="Ovál 5"/>
            <p:cNvSpPr/>
            <p:nvPr/>
          </p:nvSpPr>
          <p:spPr>
            <a:xfrm>
              <a:off x="3203848" y="3085803"/>
              <a:ext cx="720080" cy="775245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vál 6"/>
            <p:cNvSpPr/>
            <p:nvPr/>
          </p:nvSpPr>
          <p:spPr>
            <a:xfrm>
              <a:off x="2067912" y="2928160"/>
              <a:ext cx="1856016" cy="108012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815884" y="2928160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9" name="Ovál 8"/>
            <p:cNvSpPr/>
            <p:nvPr/>
          </p:nvSpPr>
          <p:spPr>
            <a:xfrm>
              <a:off x="3203848" y="2928160"/>
              <a:ext cx="1872208" cy="1080120"/>
            </a:xfrm>
            <a:prstGeom prst="ellips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129592" y="2901137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2877809" y="4162168"/>
              <a:ext cx="2558287" cy="397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Průnik množin </a:t>
              </a:r>
              <a:r>
                <a:rPr lang="cs-CZ" sz="1400" b="1" dirty="0" smtClean="0"/>
                <a:t>A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a</a:t>
              </a:r>
              <a:r>
                <a:rPr lang="cs-CZ" sz="1400" dirty="0" smtClean="0"/>
                <a:t>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cxnSp>
          <p:nvCxnSpPr>
            <p:cNvPr id="12" name="Přímá spojnice se šipkou 11"/>
            <p:cNvCxnSpPr/>
            <p:nvPr/>
          </p:nvCxnSpPr>
          <p:spPr>
            <a:xfrm flipV="1">
              <a:off x="3491880" y="3468220"/>
              <a:ext cx="72008" cy="69394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3" name="Skupina 12"/>
          <p:cNvGrpSpPr/>
          <p:nvPr/>
        </p:nvGrpSpPr>
        <p:grpSpPr>
          <a:xfrm>
            <a:off x="6521667" y="2707380"/>
            <a:ext cx="2521088" cy="1498585"/>
            <a:chOff x="1714711" y="3758283"/>
            <a:chExt cx="3980252" cy="1937492"/>
          </a:xfrm>
        </p:grpSpPr>
        <p:sp>
          <p:nvSpPr>
            <p:cNvPr id="14" name="TextovéPole 13"/>
            <p:cNvSpPr txBox="1"/>
            <p:nvPr/>
          </p:nvSpPr>
          <p:spPr>
            <a:xfrm>
              <a:off x="1714711" y="3785306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5028419" y="3758283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776635" y="5019314"/>
              <a:ext cx="2918328" cy="676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400" dirty="0" smtClean="0"/>
                <a:t>Sjednocení množin </a:t>
              </a:r>
              <a:r>
                <a:rPr lang="cs-CZ" sz="1400" b="1" dirty="0" smtClean="0"/>
                <a:t>A</a:t>
              </a:r>
              <a:r>
                <a:rPr lang="cs-CZ" sz="1400" dirty="0" smtClean="0"/>
                <a:t> </a:t>
              </a:r>
              <a:r>
                <a:rPr lang="cs-CZ" sz="1400" dirty="0" err="1" smtClean="0"/>
                <a:t>a</a:t>
              </a:r>
              <a:r>
                <a:rPr lang="cs-CZ" sz="1400" dirty="0" smtClean="0"/>
                <a:t> </a:t>
              </a:r>
              <a:r>
                <a:rPr lang="cs-CZ" sz="1400" b="1" dirty="0" smtClean="0"/>
                <a:t>B</a:t>
              </a:r>
              <a:endParaRPr lang="cs-CZ" sz="1400" dirty="0"/>
            </a:p>
          </p:txBody>
        </p:sp>
        <p:sp>
          <p:nvSpPr>
            <p:cNvPr id="17" name="Ovál 16"/>
            <p:cNvSpPr/>
            <p:nvPr/>
          </p:nvSpPr>
          <p:spPr>
            <a:xfrm>
              <a:off x="1966739" y="3785306"/>
              <a:ext cx="1856016" cy="1080120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Ovál 17"/>
            <p:cNvSpPr/>
            <p:nvPr/>
          </p:nvSpPr>
          <p:spPr>
            <a:xfrm>
              <a:off x="3093926" y="3785306"/>
              <a:ext cx="1872208" cy="1080120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vál 18"/>
            <p:cNvSpPr/>
            <p:nvPr/>
          </p:nvSpPr>
          <p:spPr>
            <a:xfrm>
              <a:off x="3102675" y="3785306"/>
              <a:ext cx="1872208" cy="1080120"/>
            </a:xfrm>
            <a:prstGeom prst="ellips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20" name="Přímá spojnice se šipkou 19"/>
            <p:cNvCxnSpPr/>
            <p:nvPr/>
          </p:nvCxnSpPr>
          <p:spPr>
            <a:xfrm flipV="1">
              <a:off x="3390710" y="4505056"/>
              <a:ext cx="648069" cy="51425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Ovál 20"/>
            <p:cNvSpPr/>
            <p:nvPr/>
          </p:nvSpPr>
          <p:spPr>
            <a:xfrm>
              <a:off x="1966739" y="3785306"/>
              <a:ext cx="1856016" cy="108012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138468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744416"/>
          </a:xfrm>
        </p:spPr>
        <p:txBody>
          <a:bodyPr>
            <a:normAutofit/>
          </a:bodyPr>
          <a:lstStyle/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 smtClean="0"/>
              <a:t>Určete rozdíl množin </a:t>
            </a:r>
            <a:r>
              <a:rPr lang="cs-CZ" sz="2000" b="1" dirty="0" smtClean="0"/>
              <a:t>A </a:t>
            </a:r>
            <a:r>
              <a:rPr lang="cs-CZ" sz="2000" dirty="0" smtClean="0"/>
              <a:t>– </a:t>
            </a:r>
            <a:r>
              <a:rPr lang="cs-CZ" sz="2000" b="1" dirty="0" smtClean="0"/>
              <a:t>B</a:t>
            </a:r>
          </a:p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endParaRPr lang="cs-CZ" sz="20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b="1" dirty="0" smtClean="0"/>
              <a:t>A</a:t>
            </a:r>
            <a:r>
              <a:rPr lang="cs-CZ" sz="2000" dirty="0" smtClean="0"/>
              <a:t> =</a:t>
            </a:r>
            <a:r>
              <a:rPr lang="en-US" sz="2000" dirty="0" smtClean="0"/>
              <a:t> </a:t>
            </a:r>
            <a:r>
              <a:rPr lang="cs-CZ" sz="2000" b="1" dirty="0" smtClean="0"/>
              <a:t>N</a:t>
            </a:r>
            <a:r>
              <a:rPr lang="cs-CZ" sz="2000" b="1" baseline="-25000" dirty="0" smtClean="0"/>
              <a:t>0</a:t>
            </a:r>
            <a:r>
              <a:rPr lang="pl-PL" sz="2000" dirty="0" smtClean="0"/>
              <a:t>, </a:t>
            </a:r>
            <a:r>
              <a:rPr lang="pl-PL" sz="2000" b="1" dirty="0" smtClean="0"/>
              <a:t>B</a:t>
            </a:r>
            <a:r>
              <a:rPr lang="en-US" sz="2000" b="1" dirty="0" smtClean="0"/>
              <a:t> </a:t>
            </a:r>
            <a:r>
              <a:rPr lang="en-US" sz="2000" dirty="0" smtClean="0"/>
              <a:t>= 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x  </a:t>
            </a:r>
            <a:r>
              <a:rPr lang="cs-CZ" sz="2000" dirty="0">
                <a:sym typeface="Symbol"/>
              </a:rPr>
              <a:t>2</a:t>
            </a:r>
            <a:r>
              <a:rPr lang="en-US" sz="2000" dirty="0" smtClean="0"/>
              <a:t>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dirty="0" smtClean="0"/>
              <a:t>Řešení: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A</a:t>
            </a:r>
            <a:r>
              <a:rPr lang="en-US" sz="2000" dirty="0" smtClean="0"/>
              <a:t>={</a:t>
            </a:r>
            <a:r>
              <a:rPr lang="cs-CZ" sz="2000" dirty="0" smtClean="0"/>
              <a:t>0,1,2,3, </a:t>
            </a:r>
            <a:r>
              <a:rPr lang="en-US" sz="2000" dirty="0" smtClean="0"/>
              <a:t>…}, </a:t>
            </a:r>
            <a:r>
              <a:rPr lang="cs-CZ" sz="2000" b="1" dirty="0" smtClean="0"/>
              <a:t>B</a:t>
            </a:r>
            <a:r>
              <a:rPr lang="en-US" sz="2000" b="1" dirty="0" smtClean="0"/>
              <a:t> </a:t>
            </a:r>
            <a:r>
              <a:rPr lang="cs-CZ" sz="2000" dirty="0" smtClean="0"/>
              <a:t>= </a:t>
            </a:r>
            <a:r>
              <a:rPr lang="en-US" sz="2000" dirty="0" smtClean="0"/>
              <a:t>{…-4,-3,-2,2,3,4,…}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A</a:t>
            </a:r>
            <a:r>
              <a:rPr lang="cs-CZ" sz="2000" b="1" dirty="0"/>
              <a:t> </a:t>
            </a:r>
            <a:r>
              <a:rPr lang="cs-CZ" sz="2000" dirty="0" smtClean="0"/>
              <a:t>- </a:t>
            </a:r>
            <a:r>
              <a:rPr lang="en-US" sz="2000" b="1" dirty="0" smtClean="0">
                <a:sym typeface="Symbol"/>
              </a:rPr>
              <a:t>B </a:t>
            </a:r>
            <a:r>
              <a:rPr lang="en-US" sz="2000" dirty="0" smtClean="0">
                <a:sym typeface="Symbol"/>
              </a:rPr>
              <a:t>={</a:t>
            </a:r>
            <a:r>
              <a:rPr lang="cs-CZ" sz="2000" dirty="0" smtClean="0">
                <a:sym typeface="Symbol"/>
              </a:rPr>
              <a:t>0,1</a:t>
            </a:r>
            <a:r>
              <a:rPr lang="en-US" sz="2000" dirty="0" smtClean="0">
                <a:sym typeface="Symbol"/>
              </a:rPr>
              <a:t>} </a:t>
            </a:r>
            <a:endParaRPr lang="en-US" sz="2000" b="1" dirty="0" smtClean="0">
              <a:sym typeface="Symbol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cs-CZ" sz="2800" dirty="0" smtClean="0"/>
              <a:t>Rozdíl množin</a:t>
            </a:r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5148064" y="1268760"/>
            <a:ext cx="2938633" cy="1596469"/>
            <a:chOff x="1721901" y="3224395"/>
            <a:chExt cx="3529732" cy="1800394"/>
          </a:xfrm>
        </p:grpSpPr>
        <p:sp>
          <p:nvSpPr>
            <p:cNvPr id="4" name="TextovéPole 3"/>
            <p:cNvSpPr txBox="1"/>
            <p:nvPr/>
          </p:nvSpPr>
          <p:spPr>
            <a:xfrm>
              <a:off x="1721901" y="3251418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035609" y="3224395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2249297" y="4655457"/>
              <a:ext cx="29183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Rozdíl množin </a:t>
              </a:r>
              <a:r>
                <a:rPr lang="cs-CZ" b="1" dirty="0" smtClean="0"/>
                <a:t>A</a:t>
              </a:r>
              <a:r>
                <a:rPr lang="cs-CZ" dirty="0" smtClean="0"/>
                <a:t> </a:t>
              </a:r>
              <a:r>
                <a:rPr lang="cs-CZ" dirty="0" err="1" smtClean="0"/>
                <a:t>a</a:t>
              </a:r>
              <a:r>
                <a:rPr lang="cs-CZ" dirty="0" smtClean="0"/>
                <a:t> </a:t>
              </a:r>
              <a:r>
                <a:rPr lang="cs-CZ" b="1" dirty="0" smtClean="0"/>
                <a:t>B</a:t>
              </a:r>
              <a:endParaRPr lang="cs-CZ" dirty="0"/>
            </a:p>
          </p:txBody>
        </p:sp>
        <p:sp>
          <p:nvSpPr>
            <p:cNvPr id="8" name="Ovál 7"/>
            <p:cNvSpPr/>
            <p:nvPr/>
          </p:nvSpPr>
          <p:spPr>
            <a:xfrm>
              <a:off x="1973929" y="3254970"/>
              <a:ext cx="1856016" cy="1080120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se šipkou 8"/>
            <p:cNvCxnSpPr/>
            <p:nvPr/>
          </p:nvCxnSpPr>
          <p:spPr>
            <a:xfrm flipH="1" flipV="1">
              <a:off x="2783825" y="3795030"/>
              <a:ext cx="118114" cy="86042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 useBgFill="1">
          <p:nvSpPr>
            <p:cNvPr id="10" name="Ovál 9"/>
            <p:cNvSpPr/>
            <p:nvPr/>
          </p:nvSpPr>
          <p:spPr>
            <a:xfrm>
              <a:off x="3109865" y="3251418"/>
              <a:ext cx="1872208" cy="1080120"/>
            </a:xfrm>
            <a:prstGeom prst="ellips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vál 10"/>
            <p:cNvSpPr/>
            <p:nvPr/>
          </p:nvSpPr>
          <p:spPr>
            <a:xfrm>
              <a:off x="1973929" y="3251418"/>
              <a:ext cx="1856016" cy="108012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86623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032448"/>
          </a:xfrm>
        </p:spPr>
        <p:txBody>
          <a:bodyPr>
            <a:normAutofit/>
          </a:bodyPr>
          <a:lstStyle/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dirty="0" smtClean="0"/>
              <a:t>Určete rozdíl množin </a:t>
            </a:r>
            <a:r>
              <a:rPr lang="cs-CZ" sz="2000" b="1" dirty="0" smtClean="0"/>
              <a:t>B </a:t>
            </a:r>
            <a:r>
              <a:rPr lang="cs-CZ" sz="2000" dirty="0" smtClean="0"/>
              <a:t>– </a:t>
            </a:r>
            <a:r>
              <a:rPr lang="cs-CZ" sz="2000" b="1" dirty="0"/>
              <a:t>A</a:t>
            </a:r>
            <a:endParaRPr lang="cs-CZ" sz="20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lphaLcParenR" startAt="2"/>
            </a:pPr>
            <a:r>
              <a:rPr lang="cs-CZ" sz="2000" b="1" dirty="0" smtClean="0"/>
              <a:t>A</a:t>
            </a:r>
            <a:r>
              <a:rPr lang="cs-CZ" sz="2000" dirty="0" smtClean="0"/>
              <a:t> =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x  </a:t>
            </a:r>
            <a:r>
              <a:rPr lang="cs-CZ" sz="2000" dirty="0">
                <a:sym typeface="Symbol"/>
              </a:rPr>
              <a:t>2</a:t>
            </a:r>
            <a:r>
              <a:rPr lang="en-US" sz="2000" dirty="0" smtClean="0"/>
              <a:t>}</a:t>
            </a:r>
            <a:r>
              <a:rPr lang="pl-PL" sz="2000" dirty="0" smtClean="0"/>
              <a:t>, </a:t>
            </a:r>
            <a:r>
              <a:rPr lang="pl-PL" sz="2000" b="1" dirty="0" smtClean="0"/>
              <a:t>B</a:t>
            </a:r>
            <a:r>
              <a:rPr lang="en-US" sz="2000" b="1" dirty="0" smtClean="0"/>
              <a:t> </a:t>
            </a:r>
            <a:r>
              <a:rPr lang="en-US" sz="2000" dirty="0" smtClean="0"/>
              <a:t>= 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 smtClean="0">
                <a:sym typeface="Symbol"/>
              </a:rPr>
              <a:t>x </a:t>
            </a:r>
            <a:r>
              <a:rPr lang="cs-CZ" sz="2000" dirty="0" smtClean="0">
                <a:sym typeface="Symbol"/>
              </a:rPr>
              <a:t>| 20</a:t>
            </a:r>
            <a:r>
              <a:rPr lang="en-US" sz="2000" dirty="0" smtClean="0"/>
              <a:t>}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endParaRPr lang="cs-CZ" sz="2000" dirty="0" smtClean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dirty="0" smtClean="0"/>
              <a:t>Řešení</a:t>
            </a:r>
            <a:r>
              <a:rPr lang="cs-CZ" sz="2000" dirty="0" smtClean="0"/>
              <a:t>: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dirty="0" smtClean="0"/>
              <a:t>Pozn.: symbol | značí dělitelnost daného čísla beze zbytku</a:t>
            </a:r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en-US" sz="2000" b="1" dirty="0" smtClean="0"/>
              <a:t>A</a:t>
            </a:r>
            <a:r>
              <a:rPr lang="en-US" sz="2000" dirty="0" smtClean="0"/>
              <a:t>={</a:t>
            </a:r>
            <a:r>
              <a:rPr lang="cs-CZ" sz="2000" dirty="0" smtClean="0"/>
              <a:t>…-3,-2,2,3, </a:t>
            </a:r>
            <a:r>
              <a:rPr lang="en-US" sz="2000" dirty="0" smtClean="0"/>
              <a:t>…}, </a:t>
            </a:r>
            <a:r>
              <a:rPr lang="cs-CZ" sz="2000" b="1" dirty="0" smtClean="0"/>
              <a:t>B</a:t>
            </a:r>
            <a:r>
              <a:rPr lang="en-US" sz="2000" b="1" dirty="0" smtClean="0"/>
              <a:t> </a:t>
            </a:r>
            <a:r>
              <a:rPr lang="cs-CZ" sz="2000" dirty="0" smtClean="0"/>
              <a:t>= </a:t>
            </a:r>
            <a:r>
              <a:rPr lang="en-US" sz="2000" dirty="0" smtClean="0"/>
              <a:t>{-20,-10,-5,-4,-2,-</a:t>
            </a:r>
            <a:r>
              <a:rPr lang="en-US" sz="2000" dirty="0" smtClean="0"/>
              <a:t>1</a:t>
            </a:r>
            <a:r>
              <a:rPr lang="cs-CZ" sz="2000" dirty="0" smtClean="0"/>
              <a:t>,0</a:t>
            </a:r>
            <a:r>
              <a:rPr lang="en-US" sz="2000" dirty="0" smtClean="0"/>
              <a:t>,1,2,4,5,10,20}</a:t>
            </a:r>
            <a:endParaRPr lang="cs-CZ" sz="2000" dirty="0" smtClean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r>
              <a:rPr lang="cs-CZ" sz="2000" b="1" dirty="0"/>
              <a:t>B </a:t>
            </a:r>
            <a:r>
              <a:rPr lang="cs-CZ" sz="2000" dirty="0"/>
              <a:t>– </a:t>
            </a:r>
            <a:r>
              <a:rPr lang="cs-CZ" sz="2000" b="1" dirty="0" smtClean="0"/>
              <a:t>A </a:t>
            </a:r>
            <a:r>
              <a:rPr lang="cs-CZ" sz="2000" dirty="0" smtClean="0"/>
              <a:t>= </a:t>
            </a:r>
            <a:r>
              <a:rPr lang="en-US" sz="2000" dirty="0" smtClean="0"/>
              <a:t>{</a:t>
            </a:r>
            <a:r>
              <a:rPr lang="pl-PL" sz="2000" dirty="0" smtClean="0"/>
              <a:t>-1,0,1</a:t>
            </a:r>
            <a:r>
              <a:rPr lang="en-US" sz="2000" dirty="0" smtClean="0"/>
              <a:t>}</a:t>
            </a:r>
            <a:endParaRPr lang="cs-CZ" sz="2000" b="1" dirty="0"/>
          </a:p>
          <a:p>
            <a:pPr marL="449263" indent="0">
              <a:spcBef>
                <a:spcPts val="600"/>
              </a:spcBef>
              <a:spcAft>
                <a:spcPts val="600"/>
              </a:spcAft>
              <a:buNone/>
              <a:tabLst>
                <a:tab pos="449263" algn="l"/>
              </a:tabLst>
            </a:pPr>
            <a:endParaRPr lang="en-US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cs-CZ" sz="2800" dirty="0" smtClean="0"/>
              <a:t>Rozdíl množin</a:t>
            </a: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5148064" y="1268760"/>
            <a:ext cx="2938633" cy="1596469"/>
            <a:chOff x="1721901" y="3224395"/>
            <a:chExt cx="3529732" cy="1800394"/>
          </a:xfrm>
        </p:grpSpPr>
        <p:sp>
          <p:nvSpPr>
            <p:cNvPr id="6" name="TextovéPole 5"/>
            <p:cNvSpPr txBox="1"/>
            <p:nvPr/>
          </p:nvSpPr>
          <p:spPr>
            <a:xfrm>
              <a:off x="1721901" y="3251418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5035609" y="3224395"/>
              <a:ext cx="216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249297" y="4655457"/>
              <a:ext cx="29183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Rozdíl množin </a:t>
              </a:r>
              <a:r>
                <a:rPr lang="cs-CZ" b="1" dirty="0" smtClean="0"/>
                <a:t>A</a:t>
              </a:r>
              <a:r>
                <a:rPr lang="cs-CZ" dirty="0" smtClean="0"/>
                <a:t> </a:t>
              </a:r>
              <a:r>
                <a:rPr lang="cs-CZ" dirty="0" err="1" smtClean="0"/>
                <a:t>a</a:t>
              </a:r>
              <a:r>
                <a:rPr lang="cs-CZ" dirty="0" smtClean="0"/>
                <a:t> </a:t>
              </a:r>
              <a:r>
                <a:rPr lang="cs-CZ" b="1" dirty="0" smtClean="0"/>
                <a:t>B</a:t>
              </a:r>
              <a:endParaRPr lang="cs-CZ" dirty="0"/>
            </a:p>
          </p:txBody>
        </p:sp>
        <p:sp>
          <p:nvSpPr>
            <p:cNvPr id="9" name="Ovál 8"/>
            <p:cNvSpPr/>
            <p:nvPr/>
          </p:nvSpPr>
          <p:spPr>
            <a:xfrm>
              <a:off x="1973929" y="3254970"/>
              <a:ext cx="1856016" cy="1080120"/>
            </a:xfrm>
            <a:prstGeom prst="ellipse">
              <a:avLst/>
            </a:prstGeom>
            <a:pattFill prst="wdDnDiag">
              <a:fgClr>
                <a:schemeClr val="accent1"/>
              </a:fgClr>
              <a:bgClr>
                <a:schemeClr val="bg1"/>
              </a:bgClr>
            </a:patt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0" name="Přímá spojnice se šipkou 9"/>
            <p:cNvCxnSpPr/>
            <p:nvPr/>
          </p:nvCxnSpPr>
          <p:spPr>
            <a:xfrm flipH="1" flipV="1">
              <a:off x="2783825" y="3795030"/>
              <a:ext cx="118114" cy="860428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 useBgFill="1">
          <p:nvSpPr>
            <p:cNvPr id="11" name="Ovál 10"/>
            <p:cNvSpPr/>
            <p:nvPr/>
          </p:nvSpPr>
          <p:spPr>
            <a:xfrm>
              <a:off x="3109865" y="3251418"/>
              <a:ext cx="1872208" cy="1080120"/>
            </a:xfrm>
            <a:prstGeom prst="ellips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1973929" y="3251418"/>
              <a:ext cx="1856016" cy="108012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32547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744416"/>
          </a:xfrm>
        </p:spPr>
        <p:txBody>
          <a:bodyPr>
            <a:normAutofit/>
          </a:bodyPr>
          <a:lstStyle/>
          <a:p>
            <a:pPr marL="544513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cs-CZ" sz="2000" dirty="0" smtClean="0"/>
              <a:t>Doplněk množiny </a:t>
            </a:r>
            <a:r>
              <a:rPr lang="cs-CZ" sz="2000" b="1" dirty="0" smtClean="0"/>
              <a:t>A</a:t>
            </a:r>
            <a:r>
              <a:rPr lang="cs-CZ" sz="2000" dirty="0" smtClean="0"/>
              <a:t> 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en-US" sz="2000" dirty="0">
                <a:sym typeface="Symbol"/>
              </a:rPr>
              <a:t>0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>
                <a:sym typeface="Symbol"/>
              </a:rPr>
              <a:t></a:t>
            </a:r>
            <a:r>
              <a:rPr lang="en-US" sz="2000" dirty="0" smtClean="0">
                <a:sym typeface="Symbol"/>
              </a:rPr>
              <a:t> x &lt; 3</a:t>
            </a:r>
            <a:r>
              <a:rPr lang="en-US" sz="2000" dirty="0" smtClean="0"/>
              <a:t>} v </a:t>
            </a:r>
            <a:r>
              <a:rPr lang="cs-CZ" sz="2000" dirty="0" smtClean="0"/>
              <a:t>množině </a:t>
            </a:r>
            <a:r>
              <a:rPr lang="cs-CZ" sz="2000" b="1" dirty="0" smtClean="0"/>
              <a:t>B</a:t>
            </a:r>
            <a:r>
              <a:rPr lang="cs-CZ" sz="2000" dirty="0" smtClean="0"/>
              <a:t> = </a:t>
            </a:r>
            <a:r>
              <a:rPr lang="cs-CZ" sz="2000" b="1" dirty="0" smtClean="0"/>
              <a:t>N</a:t>
            </a:r>
            <a:r>
              <a:rPr lang="cs-CZ" sz="2000" b="1" baseline="-25000" dirty="0" smtClean="0"/>
              <a:t>0</a:t>
            </a:r>
            <a:r>
              <a:rPr lang="cs-CZ" sz="2000" b="1" dirty="0"/>
              <a:t> </a:t>
            </a:r>
            <a:r>
              <a:rPr lang="cs-CZ" sz="2000" b="1" dirty="0" smtClean="0"/>
              <a:t>j</a:t>
            </a:r>
            <a:r>
              <a:rPr lang="cs-CZ" sz="2000" dirty="0" smtClean="0"/>
              <a:t>e množina:</a:t>
            </a:r>
          </a:p>
          <a:p>
            <a:pPr marL="87313" indent="0">
              <a:spcBef>
                <a:spcPts val="600"/>
              </a:spcBef>
              <a:spcAft>
                <a:spcPts val="600"/>
              </a:spcAft>
              <a:buNone/>
            </a:pPr>
            <a:endParaRPr lang="cs-CZ" sz="2000" b="1" dirty="0" smtClean="0"/>
          </a:p>
          <a:p>
            <a:pPr marL="536575" indent="363538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b="1" dirty="0" smtClean="0"/>
              <a:t>A</a:t>
            </a:r>
            <a:r>
              <a:rPr lang="cs-CZ" sz="2000" b="1" dirty="0"/>
              <a:t>´</a:t>
            </a:r>
            <a:r>
              <a:rPr lang="cs-CZ" sz="2000" dirty="0" smtClean="0"/>
              <a:t> = </a:t>
            </a:r>
            <a:r>
              <a:rPr lang="en-US" sz="2000" dirty="0" smtClean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cs-CZ" sz="2000" dirty="0" smtClean="0">
                <a:sym typeface="Symbol"/>
              </a:rPr>
              <a:t>x  3</a:t>
            </a:r>
            <a:r>
              <a:rPr lang="en-US" sz="2000" dirty="0" smtClean="0"/>
              <a:t>}</a:t>
            </a:r>
            <a:endParaRPr lang="cs-CZ" sz="2000" dirty="0" smtClean="0"/>
          </a:p>
          <a:p>
            <a:pPr marL="536575" indent="363538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b="1" dirty="0"/>
              <a:t>A´</a:t>
            </a:r>
            <a:r>
              <a:rPr lang="cs-CZ" sz="2000" dirty="0"/>
              <a:t> = </a:t>
            </a:r>
            <a:r>
              <a:rPr lang="en-US" sz="2000" dirty="0" smtClean="0"/>
              <a:t>{</a:t>
            </a:r>
            <a:r>
              <a:rPr lang="cs-CZ" sz="2000" dirty="0" smtClean="0"/>
              <a:t>0,1,2</a:t>
            </a:r>
            <a:r>
              <a:rPr lang="en-US" sz="2000" dirty="0" smtClean="0"/>
              <a:t>}</a:t>
            </a:r>
            <a:endParaRPr lang="cs-CZ" sz="2000" dirty="0" smtClean="0"/>
          </a:p>
          <a:p>
            <a:pPr marL="536575" indent="363538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b="1" dirty="0"/>
              <a:t>A´</a:t>
            </a:r>
            <a:r>
              <a:rPr lang="cs-CZ" sz="2000" dirty="0"/>
              <a:t> = </a:t>
            </a:r>
            <a:r>
              <a:rPr lang="en-US" sz="2000" dirty="0"/>
              <a:t>{x</a:t>
            </a:r>
            <a:r>
              <a:rPr lang="en-US" sz="2000" dirty="0" smtClean="0">
                <a:sym typeface="Symbol"/>
              </a:rPr>
              <a:t></a:t>
            </a:r>
            <a:r>
              <a:rPr lang="cs-CZ" sz="2000" b="1" dirty="0"/>
              <a:t> N</a:t>
            </a:r>
            <a:r>
              <a:rPr lang="cs-CZ" sz="2000" b="1" baseline="-25000" dirty="0"/>
              <a:t>0</a:t>
            </a:r>
            <a:r>
              <a:rPr lang="en-US" sz="2000" b="1" baseline="-25000" dirty="0" smtClean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cs-CZ" sz="2000" dirty="0">
                <a:sym typeface="Symbol"/>
              </a:rPr>
              <a:t>x </a:t>
            </a:r>
            <a:r>
              <a:rPr lang="en-US" sz="2000" dirty="0">
                <a:sym typeface="Symbol"/>
              </a:rPr>
              <a:t></a:t>
            </a:r>
            <a:r>
              <a:rPr lang="cs-CZ" sz="2000" dirty="0">
                <a:sym typeface="Symbol"/>
              </a:rPr>
              <a:t> 3</a:t>
            </a:r>
            <a:r>
              <a:rPr lang="en-US" sz="2000" dirty="0"/>
              <a:t>}</a:t>
            </a:r>
            <a:endParaRPr lang="cs-CZ" sz="2000" dirty="0"/>
          </a:p>
          <a:p>
            <a:pPr marL="536575" indent="363538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endParaRPr lang="en-US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cs-CZ" sz="2800" dirty="0" smtClean="0"/>
              <a:t>Testové úlohy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5854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744416"/>
          </a:xfrm>
        </p:spPr>
        <p:txBody>
          <a:bodyPr>
            <a:normAutofit/>
          </a:bodyPr>
          <a:lstStyle/>
          <a:p>
            <a:pPr marL="544513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 startAt="2"/>
            </a:pPr>
            <a:r>
              <a:rPr lang="cs-CZ" sz="2000" dirty="0" smtClean="0"/>
              <a:t>Jsou dány množiny</a:t>
            </a:r>
          </a:p>
          <a:p>
            <a:pPr marL="536575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cs-CZ" sz="2000" b="1" dirty="0" smtClean="0"/>
              <a:t>M</a:t>
            </a:r>
            <a:r>
              <a:rPr lang="cs-CZ" sz="2000" b="1" baseline="-25000" dirty="0" smtClean="0"/>
              <a:t>1</a:t>
            </a:r>
            <a:r>
              <a:rPr lang="cs-CZ" sz="2000" b="1" dirty="0" smtClean="0"/>
              <a:t> </a:t>
            </a:r>
            <a:r>
              <a:rPr lang="cs-CZ" sz="2000" dirty="0" smtClean="0"/>
              <a:t>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cs-CZ" sz="2000" dirty="0" smtClean="0">
                <a:sym typeface="Symbol"/>
              </a:rPr>
              <a:t>|</a:t>
            </a:r>
            <a:r>
              <a:rPr lang="en-US" sz="2000" dirty="0" smtClean="0">
                <a:sym typeface="Symbol"/>
              </a:rPr>
              <a:t>x</a:t>
            </a:r>
            <a:r>
              <a:rPr lang="cs-CZ" sz="2000" dirty="0" smtClean="0">
                <a:sym typeface="Symbol"/>
              </a:rPr>
              <a:t>|</a:t>
            </a:r>
            <a:r>
              <a:rPr lang="en-US" sz="2000" dirty="0" smtClean="0">
                <a:sym typeface="Symbol"/>
              </a:rPr>
              <a:t> &lt; 3</a:t>
            </a:r>
            <a:r>
              <a:rPr lang="en-US" sz="2000" dirty="0" smtClean="0"/>
              <a:t>}</a:t>
            </a:r>
            <a:r>
              <a:rPr lang="cs-CZ" sz="2000" dirty="0" smtClean="0"/>
              <a:t>,</a:t>
            </a:r>
            <a:r>
              <a:rPr lang="cs-CZ" sz="2000" b="1" dirty="0"/>
              <a:t> </a:t>
            </a:r>
            <a:r>
              <a:rPr lang="cs-CZ" sz="2000" b="1" dirty="0" smtClean="0"/>
              <a:t>M</a:t>
            </a:r>
            <a:r>
              <a:rPr lang="cs-CZ" sz="2000" b="1" baseline="-25000" dirty="0" smtClean="0"/>
              <a:t>2</a:t>
            </a:r>
            <a:r>
              <a:rPr lang="cs-CZ" sz="2000" b="1" dirty="0" smtClean="0"/>
              <a:t> </a:t>
            </a:r>
            <a:r>
              <a:rPr lang="cs-CZ" sz="2000" dirty="0"/>
              <a:t>= </a:t>
            </a:r>
            <a:r>
              <a:rPr lang="en-US" sz="2000" dirty="0"/>
              <a:t>{</a:t>
            </a:r>
            <a:r>
              <a:rPr lang="en-US" sz="2000" dirty="0" err="1"/>
              <a:t>x</a:t>
            </a:r>
            <a:r>
              <a:rPr lang="en-US" sz="2000" dirty="0" err="1">
                <a:sym typeface="Symbol"/>
              </a:rPr>
              <a:t></a:t>
            </a:r>
            <a:r>
              <a:rPr lang="en-US" sz="2000" b="1" dirty="0" err="1">
                <a:sym typeface="Symbol"/>
              </a:rPr>
              <a:t>Z</a:t>
            </a:r>
            <a:r>
              <a:rPr lang="en-US" sz="2000" b="1" baseline="-25000" dirty="0">
                <a:sym typeface="Symbol"/>
              </a:rPr>
              <a:t> </a:t>
            </a:r>
            <a:r>
              <a:rPr lang="en-US" sz="2000" b="1" dirty="0">
                <a:sym typeface="Symbol"/>
              </a:rPr>
              <a:t>; </a:t>
            </a:r>
            <a:r>
              <a:rPr lang="cs-CZ" sz="2000" dirty="0">
                <a:sym typeface="Symbol"/>
              </a:rPr>
              <a:t>|</a:t>
            </a:r>
            <a:r>
              <a:rPr lang="en-US" sz="2000" dirty="0">
                <a:sym typeface="Symbol"/>
              </a:rPr>
              <a:t>x</a:t>
            </a:r>
            <a:r>
              <a:rPr lang="cs-CZ" sz="2000" dirty="0">
                <a:sym typeface="Symbol"/>
              </a:rPr>
              <a:t>|</a:t>
            </a:r>
            <a:r>
              <a:rPr lang="en-US" sz="2000" dirty="0">
                <a:sym typeface="Symbol"/>
              </a:rPr>
              <a:t> &gt;</a:t>
            </a:r>
            <a:r>
              <a:rPr lang="en-US" sz="2000" dirty="0" smtClean="0">
                <a:sym typeface="Symbol"/>
              </a:rPr>
              <a:t> 1</a:t>
            </a:r>
            <a:r>
              <a:rPr lang="en-US" sz="2000" dirty="0" smtClean="0"/>
              <a:t>}</a:t>
            </a:r>
            <a:r>
              <a:rPr lang="cs-CZ" sz="2000" dirty="0" smtClean="0"/>
              <a:t>,</a:t>
            </a:r>
            <a:r>
              <a:rPr lang="en-US" sz="2000" dirty="0" smtClean="0"/>
              <a:t> </a:t>
            </a:r>
            <a:r>
              <a:rPr lang="cs-CZ" sz="2000" b="1" dirty="0" smtClean="0"/>
              <a:t>G </a:t>
            </a:r>
            <a:r>
              <a:rPr lang="en-US" sz="2000" dirty="0" smtClean="0"/>
              <a:t>= {</a:t>
            </a:r>
            <a:r>
              <a:rPr lang="cs-CZ" sz="2000" dirty="0" smtClean="0"/>
              <a:t>-1,0,1</a:t>
            </a:r>
            <a:r>
              <a:rPr lang="en-US" sz="2000" dirty="0" smtClean="0"/>
              <a:t>}</a:t>
            </a:r>
            <a:endParaRPr lang="cs-CZ" sz="2000" dirty="0"/>
          </a:p>
          <a:p>
            <a:pPr marL="536575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pl-PL" sz="2000" dirty="0" smtClean="0"/>
              <a:t>Množina </a:t>
            </a:r>
            <a:r>
              <a:rPr lang="pl-PL" sz="2000" b="1" dirty="0" smtClean="0"/>
              <a:t>G </a:t>
            </a:r>
            <a:r>
              <a:rPr lang="pl-PL" sz="2000" dirty="0" smtClean="0"/>
              <a:t>je:</a:t>
            </a:r>
            <a:endParaRPr lang="cs-CZ" sz="2000" dirty="0" smtClean="0"/>
          </a:p>
          <a:p>
            <a:pPr marL="536575" indent="363538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dirty="0" smtClean="0"/>
              <a:t>Průnikem množin </a:t>
            </a:r>
            <a:r>
              <a:rPr lang="cs-CZ" sz="2000" b="1" dirty="0" smtClean="0"/>
              <a:t>M</a:t>
            </a:r>
            <a:r>
              <a:rPr lang="cs-CZ" sz="2000" b="1" baseline="-25000" dirty="0" smtClean="0"/>
              <a:t>1 </a:t>
            </a:r>
            <a:r>
              <a:rPr lang="cs-CZ" sz="2000" dirty="0" smtClean="0">
                <a:sym typeface="Symbol"/>
              </a:rPr>
              <a:t> </a:t>
            </a:r>
            <a:r>
              <a:rPr lang="cs-CZ" sz="2000" b="1" dirty="0" smtClean="0"/>
              <a:t>M</a:t>
            </a:r>
            <a:r>
              <a:rPr lang="cs-CZ" sz="2000" b="1" baseline="-25000" dirty="0" smtClean="0"/>
              <a:t>2</a:t>
            </a:r>
            <a:endParaRPr lang="cs-CZ" sz="2000" dirty="0" smtClean="0"/>
          </a:p>
          <a:p>
            <a:pPr marL="536575" indent="363538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dirty="0" smtClean="0"/>
              <a:t>Rozdílem množin </a:t>
            </a:r>
            <a:r>
              <a:rPr lang="cs-CZ" sz="2000" b="1" dirty="0"/>
              <a:t>M</a:t>
            </a:r>
            <a:r>
              <a:rPr lang="cs-CZ" sz="2000" b="1" baseline="-25000" dirty="0"/>
              <a:t>1 </a:t>
            </a:r>
            <a:r>
              <a:rPr lang="cs-CZ" sz="2000" b="1" baseline="-25000" dirty="0" smtClean="0"/>
              <a:t> </a:t>
            </a:r>
            <a:r>
              <a:rPr lang="cs-CZ" sz="2000" dirty="0" smtClean="0">
                <a:sym typeface="Symbol"/>
              </a:rPr>
              <a:t>- </a:t>
            </a:r>
            <a:r>
              <a:rPr lang="cs-CZ" sz="2000" b="1" dirty="0"/>
              <a:t>M</a:t>
            </a:r>
            <a:r>
              <a:rPr lang="cs-CZ" sz="2000" b="1" baseline="-25000" dirty="0"/>
              <a:t>2</a:t>
            </a:r>
            <a:endParaRPr lang="cs-CZ" sz="2000" dirty="0"/>
          </a:p>
          <a:p>
            <a:pPr marL="536575" indent="363538"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2000" dirty="0" smtClean="0"/>
              <a:t>Sjednocením množin </a:t>
            </a:r>
            <a:r>
              <a:rPr lang="cs-CZ" sz="2000" b="1" dirty="0"/>
              <a:t>M</a:t>
            </a:r>
            <a:r>
              <a:rPr lang="cs-CZ" sz="2000" b="1" baseline="-25000" dirty="0"/>
              <a:t>1 </a:t>
            </a:r>
            <a:r>
              <a:rPr lang="cs-CZ" sz="2000" dirty="0">
                <a:sym typeface="Symbol"/>
              </a:rPr>
              <a:t> </a:t>
            </a:r>
            <a:r>
              <a:rPr lang="cs-CZ" sz="2000" dirty="0" smtClean="0">
                <a:sym typeface="Symbol"/>
              </a:rPr>
              <a:t> </a:t>
            </a:r>
            <a:r>
              <a:rPr lang="cs-CZ" sz="2000" b="1" dirty="0" smtClean="0"/>
              <a:t>M</a:t>
            </a:r>
            <a:r>
              <a:rPr lang="cs-CZ" sz="2000" b="1" baseline="-25000" dirty="0" smtClean="0"/>
              <a:t>2</a:t>
            </a:r>
            <a:endParaRPr lang="cs-CZ" sz="2000" dirty="0"/>
          </a:p>
          <a:p>
            <a:pPr marL="536575" indent="0">
              <a:spcBef>
                <a:spcPts val="600"/>
              </a:spcBef>
              <a:spcAft>
                <a:spcPts val="600"/>
              </a:spcAft>
              <a:buNone/>
            </a:pPr>
            <a:endParaRPr lang="en-US" sz="2000" dirty="0" smtClean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/>
          <a:lstStyle/>
          <a:p>
            <a:r>
              <a:rPr lang="cs-CZ" sz="2800" dirty="0" smtClean="0"/>
              <a:t>Testové úlohy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609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opakování a rozšíření učiva matematiky ZŠ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Probírané pojmy: </a:t>
            </a:r>
            <a:r>
              <a:rPr lang="cs-CZ" dirty="0"/>
              <a:t>p</a:t>
            </a:r>
            <a:r>
              <a:rPr lang="cs-CZ" dirty="0" smtClean="0"/>
              <a:t>růnik množin, sjednocení množin, rozdíl množin, doplněk množiny</a:t>
            </a:r>
          </a:p>
          <a:p>
            <a:r>
              <a:rPr lang="cs-CZ" dirty="0" smtClean="0"/>
              <a:t>Obsahuje řešené vzorové příklady i příklady k procvičení učiva</a:t>
            </a:r>
          </a:p>
          <a:p>
            <a:r>
              <a:rPr lang="cs-CZ" dirty="0" smtClean="0"/>
              <a:t>Předpokládaná doba: 40min.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46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Calda E. – Petránek O. – Řepová J.: </a:t>
            </a:r>
            <a:r>
              <a:rPr lang="cs-CZ" i="1" dirty="0" smtClean="0"/>
              <a:t>Matematika </a:t>
            </a:r>
          </a:p>
          <a:p>
            <a:pPr marL="180975" indent="0" algn="just">
              <a:buNone/>
            </a:pPr>
            <a:r>
              <a:rPr lang="cs-CZ" i="1" dirty="0" smtClean="0"/>
              <a:t>pro střední odborné školy a studijní obory středních odborných učilišť – 1.část</a:t>
            </a:r>
            <a:r>
              <a:rPr lang="cs-CZ" dirty="0" smtClean="0"/>
              <a:t>. Prometheus Praha 1999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Petáková J.: </a:t>
            </a:r>
            <a:r>
              <a:rPr lang="cs-CZ" i="1" dirty="0" smtClean="0"/>
              <a:t>Matematika – příprava k maturitě </a:t>
            </a:r>
          </a:p>
          <a:p>
            <a:pPr marL="180975" indent="0" algn="just">
              <a:buNone/>
            </a:pPr>
            <a:r>
              <a:rPr lang="cs-CZ" i="1" dirty="0" smtClean="0"/>
              <a:t>a k přijímacím zkouškám na vysoké školy</a:t>
            </a:r>
            <a:r>
              <a:rPr lang="cs-CZ" dirty="0" smtClean="0"/>
              <a:t>. Prometheus Praha 2004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05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666</TotalTime>
  <Words>808</Words>
  <Application>Microsoft Office PowerPoint</Application>
  <PresentationFormat>Předvádění na obrazovce (4:3)</PresentationFormat>
  <Paragraphs>127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Přehlednost</vt:lpstr>
      <vt:lpstr>Prezentace aplikace PowerPoint</vt:lpstr>
      <vt:lpstr>MNOŽINY - procvičování</vt:lpstr>
      <vt:lpstr>Doplněk</vt:lpstr>
      <vt:lpstr>Doplněk</vt:lpstr>
      <vt:lpstr>Doplněk</vt:lpstr>
      <vt:lpstr>Průnik a sjednocení</vt:lpstr>
      <vt:lpstr>Průnik a sjednocení</vt:lpstr>
      <vt:lpstr>Průnik a sjednocení</vt:lpstr>
      <vt:lpstr>Rozdíl množin</vt:lpstr>
      <vt:lpstr>Rozdíl množin</vt:lpstr>
      <vt:lpstr>Testové úlohy</vt:lpstr>
      <vt:lpstr>Testové úlohy</vt:lpstr>
      <vt:lpstr>Anotace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Asia</dc:creator>
  <cp:lastModifiedBy>Mirka</cp:lastModifiedBy>
  <cp:revision>63</cp:revision>
  <dcterms:created xsi:type="dcterms:W3CDTF">2012-08-22T14:31:09Z</dcterms:created>
  <dcterms:modified xsi:type="dcterms:W3CDTF">2012-09-19T09:47:53Z</dcterms:modified>
</cp:coreProperties>
</file>