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71" r:id="rId2"/>
    <p:sldId id="256" r:id="rId3"/>
    <p:sldId id="267" r:id="rId4"/>
    <p:sldId id="268" r:id="rId5"/>
    <p:sldId id="269" r:id="rId6"/>
    <p:sldId id="259" r:id="rId7"/>
    <p:sldId id="266" r:id="rId8"/>
    <p:sldId id="270" r:id="rId9"/>
    <p:sldId id="273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71" autoAdjust="0"/>
  </p:normalViewPr>
  <p:slideViewPr>
    <p:cSldViewPr>
      <p:cViewPr varScale="1">
        <p:scale>
          <a:sx n="66" d="100"/>
          <a:sy n="66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2826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cap="none" dirty="0" err="1" smtClean="0"/>
              <a:t>Vennovy</a:t>
            </a:r>
            <a:r>
              <a:rPr lang="cs-CZ" cap="none" dirty="0" smtClean="0"/>
              <a:t> diagramy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Vennovy</a:t>
            </a:r>
            <a:r>
              <a:rPr lang="cs-CZ" dirty="0" smtClean="0"/>
              <a:t> diagramy graficky znázorňují množiny a slouží k ověřování množinových rovností</a:t>
            </a:r>
          </a:p>
          <a:p>
            <a:r>
              <a:rPr lang="cs-CZ" dirty="0" smtClean="0"/>
              <a:t>Způsoby zobrazení: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3501008"/>
            <a:ext cx="2880320" cy="1728192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331640" y="3753036"/>
            <a:ext cx="1584176" cy="1080120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13093" y="3745691"/>
            <a:ext cx="1584176" cy="1080120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51019" y="3191693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9594" y="3561025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97802" y="3548599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00191" y="3429000"/>
            <a:ext cx="1899743" cy="1728192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206983" y="3244334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11445" y="4240085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50496" y="3548599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Oblouk 17"/>
          <p:cNvSpPr/>
          <p:nvPr/>
        </p:nvSpPr>
        <p:spPr>
          <a:xfrm>
            <a:off x="4826792" y="4206758"/>
            <a:ext cx="2952328" cy="1900867"/>
          </a:xfrm>
          <a:prstGeom prst="arc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6200000" flipV="1">
            <a:off x="4823464" y="4206758"/>
            <a:ext cx="2952328" cy="1900867"/>
          </a:xfrm>
          <a:prstGeom prst="arc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826792" y="4068434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46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 animBg="1"/>
      <p:bldP spid="13" grpId="0"/>
      <p:bldP spid="14" grpId="0"/>
      <p:bldP spid="15" grpId="0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ál 30"/>
          <p:cNvSpPr/>
          <p:nvPr/>
        </p:nvSpPr>
        <p:spPr>
          <a:xfrm>
            <a:off x="5453796" y="4190485"/>
            <a:ext cx="1584176" cy="1047717"/>
          </a:xfrm>
          <a:prstGeom prst="ellipse">
            <a:avLst/>
          </a:prstGeom>
          <a:pattFill prst="dkVert">
            <a:fgClr>
              <a:schemeClr val="tx2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859311">
            <a:off x="6461860" y="4898151"/>
            <a:ext cx="995194" cy="342607"/>
          </a:xfrm>
          <a:prstGeom prst="ellipse">
            <a:avLst/>
          </a:prstGeom>
          <a:pattFill prst="dkVert">
            <a:fgClr>
              <a:schemeClr val="tx2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463636" y="4190485"/>
            <a:ext cx="1584176" cy="1047717"/>
          </a:xfrm>
          <a:prstGeom prst="ellipse">
            <a:avLst/>
          </a:prstGeom>
          <a:pattFill prst="wdDnDiag">
            <a:fgClr>
              <a:schemeClr val="bg2">
                <a:lumMod val="25000"/>
              </a:schemeClr>
            </a:fgClr>
            <a:bgClr>
              <a:schemeClr val="bg1"/>
            </a:bgClr>
          </a:patt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923225" y="4870584"/>
            <a:ext cx="1584176" cy="1047717"/>
          </a:xfrm>
          <a:prstGeom prst="ellipse">
            <a:avLst/>
          </a:prstGeom>
          <a:pattFill prst="wdDnDiag">
            <a:fgClr>
              <a:schemeClr val="bg2">
                <a:lumMod val="25000"/>
              </a:schemeClr>
            </a:fgClr>
            <a:bgClr>
              <a:schemeClr val="bg1"/>
            </a:bgClr>
          </a:patt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Pomocí </a:t>
            </a:r>
            <a:r>
              <a:rPr lang="cs-CZ" dirty="0" err="1" smtClean="0"/>
              <a:t>Vennovych</a:t>
            </a:r>
            <a:r>
              <a:rPr lang="cs-CZ" dirty="0" smtClean="0"/>
              <a:t> diagramů ověřte následující množinové rovnosti: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Distributivní zákon</a:t>
            </a:r>
          </a:p>
          <a:p>
            <a:pPr marL="27432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A </a:t>
            </a:r>
            <a:r>
              <a:rPr lang="cs-CZ" dirty="0" smtClean="0">
                <a:sym typeface="Symbol"/>
              </a:rPr>
              <a:t> (</a:t>
            </a:r>
            <a:r>
              <a:rPr lang="cs-CZ" b="1" dirty="0" smtClean="0"/>
              <a:t>B </a:t>
            </a:r>
            <a:r>
              <a:rPr lang="cs-CZ" dirty="0" smtClean="0">
                <a:sym typeface="Symbol"/>
              </a:rPr>
              <a:t> </a:t>
            </a:r>
            <a:r>
              <a:rPr lang="cs-CZ" b="1" dirty="0" smtClean="0"/>
              <a:t>C</a:t>
            </a:r>
            <a:r>
              <a:rPr lang="cs-CZ" dirty="0" smtClean="0"/>
              <a:t>) =</a:t>
            </a:r>
            <a:r>
              <a:rPr lang="cs-CZ" b="1" dirty="0" smtClean="0"/>
              <a:t> </a:t>
            </a:r>
            <a:r>
              <a:rPr lang="cs-CZ" dirty="0">
                <a:sym typeface="Symbol"/>
              </a:rPr>
              <a:t>(</a:t>
            </a:r>
            <a:r>
              <a:rPr lang="cs-CZ" b="1" dirty="0" smtClean="0"/>
              <a:t>A </a:t>
            </a:r>
            <a:r>
              <a:rPr lang="cs-CZ" dirty="0">
                <a:sym typeface="Symbol"/>
              </a:rPr>
              <a:t> </a:t>
            </a:r>
            <a:r>
              <a:rPr lang="cs-CZ" b="1" dirty="0" smtClean="0"/>
              <a:t>B</a:t>
            </a:r>
            <a:r>
              <a:rPr lang="cs-CZ" dirty="0" smtClean="0"/>
              <a:t>)</a:t>
            </a:r>
            <a:r>
              <a:rPr lang="cs-CZ" b="1" dirty="0" smtClean="0"/>
              <a:t> </a:t>
            </a:r>
            <a:r>
              <a:rPr lang="cs-CZ" dirty="0">
                <a:sym typeface="Symbol"/>
              </a:rPr>
              <a:t>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b="1" dirty="0" smtClean="0"/>
              <a:t>A </a:t>
            </a:r>
            <a:r>
              <a:rPr lang="cs-CZ" dirty="0">
                <a:sym typeface="Symbol"/>
              </a:rPr>
              <a:t> </a:t>
            </a:r>
            <a:r>
              <a:rPr lang="cs-CZ" b="1" dirty="0" smtClean="0"/>
              <a:t>C</a:t>
            </a:r>
            <a:r>
              <a:rPr lang="cs-CZ" dirty="0" smtClean="0"/>
              <a:t>)</a:t>
            </a:r>
            <a:endParaRPr lang="cs-CZ" dirty="0"/>
          </a:p>
          <a:p>
            <a:pPr marL="274320" lvl="1" indent="0">
              <a:buNone/>
            </a:pPr>
            <a:endParaRPr lang="cs-CZ" dirty="0"/>
          </a:p>
        </p:txBody>
      </p:sp>
      <p:sp>
        <p:nvSpPr>
          <p:cNvPr id="25" name="Ovál 24"/>
          <p:cNvSpPr/>
          <p:nvPr/>
        </p:nvSpPr>
        <p:spPr>
          <a:xfrm rot="859311">
            <a:off x="2286855" y="4870371"/>
            <a:ext cx="995194" cy="338968"/>
          </a:xfrm>
          <a:prstGeom prst="ellipse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27695" y="3970289"/>
            <a:ext cx="2880321" cy="2280491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343720" y="4212160"/>
            <a:ext cx="1584176" cy="1036587"/>
          </a:xfrm>
          <a:prstGeom prst="ellipse">
            <a:avLst/>
          </a:prstGeom>
          <a:pattFill prst="wd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25173" y="4205111"/>
            <a:ext cx="1584176" cy="1036587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63099" y="3673441"/>
            <a:ext cx="267675" cy="354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1674" y="4027887"/>
            <a:ext cx="267675" cy="354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9882" y="4015962"/>
            <a:ext cx="267675" cy="354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803308" y="4861543"/>
            <a:ext cx="1584176" cy="1036587"/>
          </a:xfrm>
          <a:prstGeom prst="ellipse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230211" y="5720907"/>
            <a:ext cx="267675" cy="354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6" name="Ovál 15"/>
          <p:cNvSpPr/>
          <p:nvPr/>
        </p:nvSpPr>
        <p:spPr>
          <a:xfrm>
            <a:off x="6345090" y="4198835"/>
            <a:ext cx="1584176" cy="1047717"/>
          </a:xfrm>
          <a:prstGeom prst="ellipse">
            <a:avLst/>
          </a:prstGeom>
          <a:pattFill prst="wdUpDiag">
            <a:fgClr>
              <a:schemeClr val="bg1">
                <a:lumMod val="65000"/>
              </a:schemeClr>
            </a:fgClr>
            <a:bgClr>
              <a:schemeClr val="bg1"/>
            </a:bgClr>
          </a:patt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47612" y="3945802"/>
            <a:ext cx="2880321" cy="2304978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453796" y="4198835"/>
            <a:ext cx="1584176" cy="1047717"/>
          </a:xfrm>
          <a:prstGeom prst="ellipse">
            <a:avLst/>
          </a:prstGeom>
          <a:pattFill prst="wdUpDiag">
            <a:fgClr>
              <a:schemeClr val="bg1">
                <a:lumMod val="65000"/>
              </a:schemeClr>
            </a:fgClr>
            <a:bgClr>
              <a:schemeClr val="bg1"/>
            </a:bgClr>
          </a:patt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183016" y="3636487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1591" y="4005819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29799" y="3993393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923225" y="4874486"/>
            <a:ext cx="1584176" cy="1047717"/>
          </a:xfrm>
          <a:prstGeom prst="ellipse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350128" y="5769940"/>
            <a:ext cx="267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6" name="Ovál 25"/>
          <p:cNvSpPr/>
          <p:nvPr/>
        </p:nvSpPr>
        <p:spPr>
          <a:xfrm>
            <a:off x="5463636" y="4196331"/>
            <a:ext cx="1584176" cy="1047717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345090" y="4198835"/>
            <a:ext cx="1584176" cy="1047717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422790" y="3284984"/>
            <a:ext cx="2650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dirty="0" smtClean="0">
                <a:sym typeface="Symbol"/>
              </a:rPr>
              <a:t> </a:t>
            </a:r>
            <a:r>
              <a:rPr lang="cs-CZ" dirty="0">
                <a:sym typeface="Symbol"/>
              </a:rPr>
              <a:t>(</a:t>
            </a:r>
            <a:r>
              <a:rPr lang="cs-CZ" b="1" dirty="0"/>
              <a:t>B </a:t>
            </a:r>
            <a:r>
              <a:rPr lang="cs-CZ" dirty="0">
                <a:sym typeface="Symbol"/>
              </a:rPr>
              <a:t> </a:t>
            </a:r>
            <a:r>
              <a:rPr lang="cs-CZ" b="1" dirty="0"/>
              <a:t>C</a:t>
            </a:r>
            <a:r>
              <a:rPr lang="cs-CZ" dirty="0"/>
              <a:t>)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313085" y="3284984"/>
            <a:ext cx="2650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1" indent="0">
              <a:buNone/>
            </a:pPr>
            <a:r>
              <a:rPr lang="cs-CZ" dirty="0">
                <a:sym typeface="Symbol"/>
              </a:rPr>
              <a:t>(</a:t>
            </a:r>
            <a:r>
              <a:rPr lang="cs-CZ" b="1" dirty="0"/>
              <a:t>A </a:t>
            </a:r>
            <a:r>
              <a:rPr lang="cs-CZ" dirty="0">
                <a:sym typeface="Symbol"/>
              </a:rPr>
              <a:t> </a:t>
            </a:r>
            <a:r>
              <a:rPr lang="cs-CZ" b="1" dirty="0"/>
              <a:t>B</a:t>
            </a:r>
            <a:r>
              <a:rPr lang="cs-CZ" dirty="0"/>
              <a:t>)</a:t>
            </a:r>
            <a:r>
              <a:rPr lang="cs-CZ" b="1" dirty="0"/>
              <a:t> </a:t>
            </a:r>
            <a:r>
              <a:rPr lang="cs-CZ" dirty="0">
                <a:sym typeface="Symbol"/>
              </a:rPr>
              <a:t></a:t>
            </a:r>
            <a:r>
              <a:rPr lang="cs-CZ" b="1" dirty="0"/>
              <a:t> </a:t>
            </a:r>
            <a:r>
              <a:rPr lang="cs-CZ" dirty="0"/>
              <a:t>(</a:t>
            </a:r>
            <a:r>
              <a:rPr lang="cs-CZ" b="1" dirty="0"/>
              <a:t>A </a:t>
            </a:r>
            <a:r>
              <a:rPr lang="cs-CZ" dirty="0">
                <a:sym typeface="Symbol"/>
              </a:rPr>
              <a:t> </a:t>
            </a:r>
            <a:r>
              <a:rPr lang="cs-CZ" b="1" dirty="0"/>
              <a:t>C</a:t>
            </a:r>
            <a:r>
              <a:rPr lang="cs-CZ" dirty="0"/>
              <a:t>)</a:t>
            </a:r>
          </a:p>
        </p:txBody>
      </p:sp>
      <p:sp>
        <p:nvSpPr>
          <p:cNvPr id="35" name="Ovál 34"/>
          <p:cNvSpPr/>
          <p:nvPr/>
        </p:nvSpPr>
        <p:spPr>
          <a:xfrm>
            <a:off x="1343720" y="4205111"/>
            <a:ext cx="1584176" cy="1036587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096373" y="4697263"/>
            <a:ext cx="966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B </a:t>
            </a:r>
            <a:r>
              <a:rPr lang="cs-CZ" sz="1200" dirty="0">
                <a:sym typeface="Symbol"/>
              </a:rPr>
              <a:t> </a:t>
            </a:r>
            <a:r>
              <a:rPr lang="cs-CZ" sz="1200" b="1" dirty="0"/>
              <a:t>C</a:t>
            </a:r>
            <a:endParaRPr lang="cs-CZ" sz="1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803308" y="5229067"/>
            <a:ext cx="14899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dirty="0" smtClean="0">
                <a:sym typeface="Symbol"/>
              </a:rPr>
              <a:t>(</a:t>
            </a:r>
            <a:r>
              <a:rPr lang="cs-CZ" sz="1200" b="1" dirty="0" smtClean="0"/>
              <a:t>B </a:t>
            </a:r>
            <a:r>
              <a:rPr lang="cs-CZ" sz="1200" dirty="0">
                <a:sym typeface="Symbol"/>
              </a:rPr>
              <a:t> </a:t>
            </a:r>
            <a:r>
              <a:rPr lang="cs-CZ" sz="1200" b="1" dirty="0" smtClean="0"/>
              <a:t>C)</a:t>
            </a:r>
            <a:endParaRPr lang="cs-CZ" sz="1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86006" y="3946549"/>
            <a:ext cx="966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B</a:t>
            </a:r>
            <a:endParaRPr lang="cs-CZ" sz="1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63054" y="5327162"/>
            <a:ext cx="2119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>
              <a:buNone/>
            </a:pPr>
            <a:r>
              <a:rPr lang="cs-CZ" sz="1200" dirty="0">
                <a:sym typeface="Symbol"/>
              </a:rPr>
              <a:t>(</a:t>
            </a:r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B</a:t>
            </a:r>
            <a:r>
              <a:rPr lang="cs-CZ" sz="1200" dirty="0"/>
              <a:t>)</a:t>
            </a:r>
            <a:r>
              <a:rPr lang="cs-CZ" sz="1200" b="1" dirty="0"/>
              <a:t> </a:t>
            </a:r>
            <a:r>
              <a:rPr lang="cs-CZ" sz="1200" dirty="0">
                <a:sym typeface="Symbol"/>
              </a:rPr>
              <a:t></a:t>
            </a:r>
            <a:r>
              <a:rPr lang="cs-CZ" sz="1200" b="1" dirty="0"/>
              <a:t> </a:t>
            </a:r>
            <a:r>
              <a:rPr lang="cs-CZ" sz="1200" dirty="0"/>
              <a:t>(</a:t>
            </a:r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C</a:t>
            </a:r>
            <a:r>
              <a:rPr lang="cs-CZ" sz="1200" dirty="0"/>
              <a:t>)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5378364" y="5487388"/>
            <a:ext cx="966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C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9920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0" grpId="0" animBg="1"/>
      <p:bldP spid="28" grpId="0" animBg="1"/>
      <p:bldP spid="28" grpId="1" animBg="1"/>
      <p:bldP spid="29" grpId="0" animBg="1"/>
      <p:bldP spid="29" grpId="1" animBg="1"/>
      <p:bldP spid="2" grpId="0"/>
      <p:bldP spid="25" grpId="0" animBg="1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 animBg="1"/>
      <p:bldP spid="11" grpId="0"/>
      <p:bldP spid="16" grpId="0" animBg="1"/>
      <p:bldP spid="16" grpId="1" animBg="1"/>
      <p:bldP spid="14" grpId="0" animBg="1"/>
      <p:bldP spid="15" grpId="0" animBg="1"/>
      <p:bldP spid="15" grpId="1" animBg="1"/>
      <p:bldP spid="17" grpId="0"/>
      <p:bldP spid="18" grpId="0"/>
      <p:bldP spid="19" grpId="0"/>
      <p:bldP spid="20" grpId="0" animBg="1"/>
      <p:bldP spid="21" grpId="0"/>
      <p:bldP spid="26" grpId="0" animBg="1"/>
      <p:bldP spid="27" grpId="0" animBg="1"/>
      <p:bldP spid="33" grpId="0"/>
      <p:bldP spid="34" grpId="0"/>
      <p:bldP spid="35" grpId="0" animBg="1"/>
      <p:bldP spid="32" grpId="0"/>
      <p:bldP spid="32" grpId="1"/>
      <p:bldP spid="36" grpId="0"/>
      <p:bldP spid="37" grpId="0"/>
      <p:bldP spid="37" grpId="1"/>
      <p:bldP spid="38" grpId="0"/>
      <p:bldP spid="39" grpId="0"/>
      <p:bldP spid="3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27695" y="3970289"/>
            <a:ext cx="3203079" cy="2050999"/>
          </a:xfrm>
          <a:prstGeom prst="rect">
            <a:avLst/>
          </a:prstGeom>
          <a:pattFill prst="wdUpDiag">
            <a:fgClr>
              <a:schemeClr val="accent4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353255" y="4200627"/>
            <a:ext cx="1761693" cy="1257298"/>
          </a:xfrm>
          <a:prstGeom prst="ellipse">
            <a:avLst/>
          </a:prstGeom>
          <a:pattFill prst="wdDnDiag">
            <a:fgClr>
              <a:schemeClr val="accent4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25172" y="4220331"/>
            <a:ext cx="1761693" cy="1257298"/>
          </a:xfrm>
          <a:prstGeom prst="ellipse">
            <a:avLst/>
          </a:prstGeom>
          <a:pattFill prst="wdDnDiag">
            <a:fgClr>
              <a:schemeClr val="accent4">
                <a:lumMod val="75000"/>
              </a:schemeClr>
            </a:fgClr>
            <a:bgClr>
              <a:schemeClr val="bg1"/>
            </a:bgClr>
          </a:patt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Pomocí </a:t>
            </a:r>
            <a:r>
              <a:rPr lang="cs-CZ" dirty="0" err="1" smtClean="0"/>
              <a:t>Vennovych</a:t>
            </a:r>
            <a:r>
              <a:rPr lang="cs-CZ" dirty="0" smtClean="0"/>
              <a:t> diagramů ověřte následující množinové rovnosti:</a:t>
            </a:r>
          </a:p>
          <a:p>
            <a:pPr marL="457200" indent="-457200">
              <a:buFont typeface="+mj-lt"/>
              <a:buAutoNum type="alphaLcParenR" startAt="2"/>
            </a:pPr>
            <a:r>
              <a:rPr lang="cs-CZ" dirty="0" smtClean="0"/>
              <a:t>De Morganovy vzorce</a:t>
            </a:r>
          </a:p>
          <a:p>
            <a:pPr marL="274320" lvl="1" indent="0">
              <a:buNone/>
            </a:pPr>
            <a:r>
              <a:rPr lang="cs-CZ" dirty="0"/>
              <a:t>	</a:t>
            </a:r>
            <a:r>
              <a:rPr lang="cs-CZ" dirty="0" smtClean="0"/>
              <a:t>(</a:t>
            </a:r>
            <a:r>
              <a:rPr lang="cs-CZ" b="1" dirty="0" smtClean="0"/>
              <a:t>A </a:t>
            </a:r>
            <a:r>
              <a:rPr lang="cs-CZ" dirty="0" smtClean="0">
                <a:sym typeface="Symbol"/>
              </a:rPr>
              <a:t> </a:t>
            </a:r>
            <a:r>
              <a:rPr lang="cs-CZ" b="1" dirty="0" smtClean="0"/>
              <a:t>B</a:t>
            </a:r>
            <a:r>
              <a:rPr lang="cs-CZ" dirty="0" smtClean="0"/>
              <a:t>)´ =</a:t>
            </a:r>
            <a:r>
              <a:rPr lang="cs-CZ" b="1" dirty="0" smtClean="0"/>
              <a:t> A´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 </a:t>
            </a:r>
            <a:r>
              <a:rPr lang="cs-CZ" b="1" dirty="0" smtClean="0"/>
              <a:t>B´</a:t>
            </a:r>
            <a:endParaRPr lang="cs-CZ" dirty="0"/>
          </a:p>
          <a:p>
            <a:pPr marL="274320" lvl="1" indent="0">
              <a:buNone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225172" y="4205111"/>
            <a:ext cx="1761693" cy="1257298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30774" y="3761136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20011" y="4027886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09882" y="4015961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22790" y="3284984"/>
            <a:ext cx="2650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(</a:t>
            </a:r>
            <a:r>
              <a:rPr lang="cs-CZ" b="1" dirty="0"/>
              <a:t>A </a:t>
            </a:r>
            <a:r>
              <a:rPr lang="cs-CZ" dirty="0">
                <a:sym typeface="Symbol"/>
              </a:rPr>
              <a:t> </a:t>
            </a:r>
            <a:r>
              <a:rPr lang="cs-CZ" b="1" dirty="0"/>
              <a:t>B</a:t>
            </a:r>
            <a:r>
              <a:rPr lang="cs-CZ" dirty="0"/>
              <a:t>)´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313085" y="3284984"/>
            <a:ext cx="2650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1" indent="0">
              <a:buNone/>
            </a:pPr>
            <a:r>
              <a:rPr lang="cs-CZ" b="1" dirty="0"/>
              <a:t>A´</a:t>
            </a:r>
            <a:r>
              <a:rPr lang="cs-CZ" dirty="0">
                <a:sym typeface="Symbol"/>
              </a:rPr>
              <a:t>  </a:t>
            </a:r>
            <a:r>
              <a:rPr lang="cs-CZ" b="1" dirty="0"/>
              <a:t>B´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127695" y="3978337"/>
            <a:ext cx="3203079" cy="2050999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338017" y="4200627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218864" y="4220331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884443" y="3978068"/>
            <a:ext cx="3203079" cy="2050999"/>
          </a:xfrm>
          <a:prstGeom prst="rect">
            <a:avLst/>
          </a:prstGeom>
          <a:pattFill prst="wdUpDiag">
            <a:fgClr>
              <a:schemeClr val="accent4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981920" y="4212890"/>
            <a:ext cx="1761693" cy="1257298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8087522" y="3768915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476759" y="4035665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66630" y="4023740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884443" y="3978068"/>
            <a:ext cx="3203079" cy="2050999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099301" y="4200627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990858" y="4208406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343719" y="4205111"/>
            <a:ext cx="1761693" cy="125729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100467" y="4212890"/>
            <a:ext cx="1761693" cy="125729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339752" y="5457925"/>
            <a:ext cx="11880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B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79991" y="4272976"/>
            <a:ext cx="9492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>
              <a:buNone/>
            </a:pPr>
            <a:r>
              <a:rPr lang="cs-CZ" sz="1200" dirty="0" smtClean="0"/>
              <a:t>(</a:t>
            </a:r>
            <a:r>
              <a:rPr lang="cs-CZ" sz="1200" b="1" dirty="0"/>
              <a:t>A </a:t>
            </a:r>
            <a:r>
              <a:rPr lang="cs-CZ" sz="1200" dirty="0">
                <a:sym typeface="Symbol"/>
              </a:rPr>
              <a:t> </a:t>
            </a:r>
            <a:r>
              <a:rPr lang="cs-CZ" sz="1200" b="1" dirty="0"/>
              <a:t>B</a:t>
            </a:r>
            <a:r>
              <a:rPr lang="cs-CZ" sz="1200" dirty="0"/>
              <a:t>)´ 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6825186" y="4246792"/>
            <a:ext cx="9492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>
              <a:buNone/>
            </a:pPr>
            <a:r>
              <a:rPr lang="cs-CZ" sz="1200" b="1" dirty="0" smtClean="0"/>
              <a:t>B</a:t>
            </a:r>
            <a:r>
              <a:rPr lang="cs-CZ" sz="1200" dirty="0" smtClean="0"/>
              <a:t>´ 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911751" y="4246793"/>
            <a:ext cx="9492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>
              <a:buNone/>
            </a:pPr>
            <a:r>
              <a:rPr lang="cs-CZ" sz="1200" b="1" dirty="0" smtClean="0"/>
              <a:t>A</a:t>
            </a:r>
            <a:r>
              <a:rPr lang="cs-CZ" sz="1200" dirty="0" smtClean="0"/>
              <a:t>´ </a:t>
            </a:r>
            <a:endParaRPr lang="cs-CZ" sz="1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41758" y="4404997"/>
            <a:ext cx="12884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1" indent="0">
              <a:buNone/>
            </a:pPr>
            <a:r>
              <a:rPr lang="cs-CZ" sz="1200" b="1" dirty="0"/>
              <a:t>A´</a:t>
            </a:r>
            <a:r>
              <a:rPr lang="cs-CZ" sz="1200" dirty="0">
                <a:sym typeface="Symbol"/>
              </a:rPr>
              <a:t>  </a:t>
            </a:r>
            <a:r>
              <a:rPr lang="cs-CZ" sz="1200" b="1" dirty="0"/>
              <a:t>B´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2782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6" presetClass="entr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6" grpId="0" animBg="1"/>
      <p:bldP spid="37" grpId="0" animBg="1"/>
      <p:bldP spid="6" grpId="0" animBg="1"/>
      <p:bldP spid="7" grpId="0"/>
      <p:bldP spid="8" grpId="0"/>
      <p:bldP spid="9" grpId="0"/>
      <p:bldP spid="33" grpId="0"/>
      <p:bldP spid="34" grpId="0"/>
      <p:bldP spid="32" grpId="0" animBg="1"/>
      <p:bldP spid="38" grpId="0" animBg="1"/>
      <p:bldP spid="39" grpId="0" animBg="1"/>
      <p:bldP spid="40" grpId="0" animBg="1"/>
      <p:bldP spid="43" grpId="0" animBg="1"/>
      <p:bldP spid="44" grpId="0"/>
      <p:bldP spid="45" grpId="0"/>
      <p:bldP spid="46" grpId="0"/>
      <p:bldP spid="48" grpId="0" animBg="1"/>
      <p:bldP spid="49" grpId="0" animBg="1"/>
      <p:bldP spid="49" grpId="1" animBg="1"/>
      <p:bldP spid="49" grpId="2" animBg="1"/>
      <p:bldP spid="50" grpId="0" animBg="1"/>
      <p:bldP spid="35" grpId="0" animBg="1"/>
      <p:bldP spid="35" grpId="1" animBg="1"/>
      <p:bldP spid="47" grpId="0" animBg="1"/>
      <p:bldP spid="47" grpId="1" animBg="1"/>
      <p:bldP spid="26" grpId="0"/>
      <p:bldP spid="26" grpId="1"/>
      <p:bldP spid="27" grpId="0"/>
      <p:bldP spid="28" grpId="0"/>
      <p:bldP spid="28" grpId="1"/>
      <p:bldP spid="29" grpId="0"/>
      <p:bldP spid="29" grpId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5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Pomocí </a:t>
            </a:r>
            <a:r>
              <a:rPr lang="cs-CZ" dirty="0" err="1" smtClean="0"/>
              <a:t>Vennovych</a:t>
            </a:r>
            <a:r>
              <a:rPr lang="cs-CZ" dirty="0" smtClean="0"/>
              <a:t> diagramů ověřte, zda platí:</a:t>
            </a:r>
          </a:p>
          <a:p>
            <a:pPr marL="0" indent="0">
              <a:buNone/>
            </a:pPr>
            <a:endParaRPr lang="cs-CZ" dirty="0" smtClean="0"/>
          </a:p>
          <a:p>
            <a:pPr lvl="1" indent="-457200">
              <a:buFont typeface="+mj-lt"/>
              <a:buAutoNum type="arabicPeriod"/>
            </a:pPr>
            <a:r>
              <a:rPr lang="cs-CZ" sz="2400" b="1" dirty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dirty="0">
                <a:sym typeface="Symbol"/>
              </a:rPr>
              <a:t>(</a:t>
            </a:r>
            <a:r>
              <a:rPr lang="cs-CZ" sz="2400" b="1" dirty="0" smtClean="0"/>
              <a:t>B </a:t>
            </a:r>
            <a:r>
              <a:rPr lang="cs-CZ" sz="2400" dirty="0" smtClean="0">
                <a:sym typeface="Symbol"/>
              </a:rPr>
              <a:t></a:t>
            </a:r>
            <a:r>
              <a:rPr lang="cs-CZ" sz="2400" b="1" dirty="0" smtClean="0"/>
              <a:t> C</a:t>
            </a:r>
            <a:r>
              <a:rPr lang="cs-CZ" sz="2400" dirty="0"/>
              <a:t>) =</a:t>
            </a:r>
            <a:r>
              <a:rPr lang="cs-CZ" sz="2400" b="1" dirty="0"/>
              <a:t> </a:t>
            </a:r>
            <a:r>
              <a:rPr lang="cs-CZ" sz="2400" dirty="0">
                <a:sym typeface="Symbol"/>
              </a:rPr>
              <a:t>(</a:t>
            </a:r>
            <a:r>
              <a:rPr lang="cs-CZ" sz="2400" b="1" dirty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b="1" dirty="0"/>
              <a:t>B</a:t>
            </a:r>
            <a:r>
              <a:rPr lang="cs-CZ" sz="2400" dirty="0"/>
              <a:t>)</a:t>
            </a:r>
            <a:r>
              <a:rPr lang="cs-CZ" sz="2400" b="1" dirty="0"/>
              <a:t> </a:t>
            </a:r>
            <a:r>
              <a:rPr lang="cs-CZ" sz="2400" dirty="0" smtClean="0">
                <a:sym typeface="Symbol"/>
              </a:rPr>
              <a:t> </a:t>
            </a:r>
            <a:r>
              <a:rPr lang="cs-CZ" sz="2400" dirty="0" smtClean="0"/>
              <a:t>(</a:t>
            </a:r>
            <a:r>
              <a:rPr lang="cs-CZ" sz="2400" b="1" dirty="0" smtClean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b="1" dirty="0"/>
              <a:t>C</a:t>
            </a:r>
            <a:r>
              <a:rPr lang="cs-CZ" sz="2400" dirty="0" smtClean="0"/>
              <a:t>)</a:t>
            </a:r>
          </a:p>
          <a:p>
            <a:pPr marL="0" lvl="1" indent="0">
              <a:buNone/>
            </a:pPr>
            <a:endParaRPr lang="cs-CZ" sz="2400" dirty="0" smtClean="0"/>
          </a:p>
          <a:p>
            <a:pPr lvl="1" indent="-457200">
              <a:buFont typeface="+mj-lt"/>
              <a:buAutoNum type="arabicPeriod" startAt="2"/>
            </a:pPr>
            <a:r>
              <a:rPr lang="cs-CZ" sz="2400" b="1" dirty="0" smtClean="0"/>
              <a:t>A</a:t>
            </a:r>
            <a:r>
              <a:rPr lang="cs-CZ" sz="2400" dirty="0" smtClean="0"/>
              <a:t> – </a:t>
            </a:r>
            <a:r>
              <a:rPr lang="cs-CZ" sz="2400" b="1" dirty="0" smtClean="0"/>
              <a:t>B </a:t>
            </a:r>
            <a:r>
              <a:rPr lang="cs-CZ" sz="2400" dirty="0" smtClean="0"/>
              <a:t> = </a:t>
            </a:r>
            <a:r>
              <a:rPr lang="cs-CZ" sz="2400" b="1" dirty="0" smtClean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b="1" dirty="0" smtClean="0">
                <a:sym typeface="Symbol"/>
              </a:rPr>
              <a:t>B´</a:t>
            </a: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67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indent="-457200">
              <a:buFont typeface="+mj-lt"/>
              <a:buAutoNum type="arabicPeriod"/>
            </a:pPr>
            <a:r>
              <a:rPr lang="cs-CZ" sz="2400" dirty="0" smtClean="0"/>
              <a:t>Na následujícím obrázku je znázorněna množina:</a:t>
            </a:r>
          </a:p>
          <a:p>
            <a:pPr marL="893763" lvl="1" indent="-457200">
              <a:buFont typeface="+mj-lt"/>
              <a:buAutoNum type="alphaLcParenR"/>
            </a:pPr>
            <a:endParaRPr lang="cs-CZ" sz="2400" b="1" dirty="0" smtClean="0"/>
          </a:p>
          <a:p>
            <a:pPr marL="893763" lvl="1" indent="-457200">
              <a:buFont typeface="+mj-lt"/>
              <a:buAutoNum type="alphaLcParenR"/>
            </a:pPr>
            <a:r>
              <a:rPr lang="cs-CZ" sz="2400" b="1" dirty="0" smtClean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b="1" dirty="0" smtClean="0"/>
              <a:t>B</a:t>
            </a:r>
          </a:p>
          <a:p>
            <a:pPr marL="893763" lvl="1" indent="-457200">
              <a:buFont typeface="+mj-lt"/>
              <a:buAutoNum type="alphaLcParenR"/>
            </a:pPr>
            <a:r>
              <a:rPr lang="cs-CZ" sz="2400" b="1" dirty="0" smtClean="0"/>
              <a:t>A </a:t>
            </a:r>
            <a:r>
              <a:rPr lang="cs-CZ" sz="2400" dirty="0" smtClean="0">
                <a:sym typeface="Symbol"/>
              </a:rPr>
              <a:t>- </a:t>
            </a:r>
            <a:r>
              <a:rPr lang="cs-CZ" sz="2400" b="1" dirty="0" smtClean="0"/>
              <a:t>B</a:t>
            </a:r>
          </a:p>
          <a:p>
            <a:pPr marL="893763" lvl="1" indent="-457200">
              <a:buFont typeface="+mj-lt"/>
              <a:buAutoNum type="alphaLcParenR"/>
            </a:pPr>
            <a:r>
              <a:rPr lang="cs-CZ" sz="2400" b="1" dirty="0" smtClean="0"/>
              <a:t>B </a:t>
            </a:r>
            <a:r>
              <a:rPr lang="cs-CZ" sz="2400" dirty="0" smtClean="0"/>
              <a:t>- </a:t>
            </a:r>
            <a:r>
              <a:rPr lang="cs-CZ" sz="2400" b="1" dirty="0" smtClean="0"/>
              <a:t>A</a:t>
            </a:r>
            <a:endParaRPr lang="en-US" sz="2400" dirty="0"/>
          </a:p>
          <a:p>
            <a:pPr marL="457200" indent="-457200">
              <a:buFont typeface="+mj-lt"/>
              <a:buAutoNum type="arabicPeriod" startAt="3"/>
            </a:pP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725921" y="2568509"/>
            <a:ext cx="1761693" cy="1257298"/>
          </a:xfrm>
          <a:prstGeom prst="ellipse">
            <a:avLst/>
          </a:prstGeom>
          <a:pattFill prst="wdDnDiag">
            <a:fgClr>
              <a:schemeClr val="accent4">
                <a:lumMod val="75000"/>
              </a:schemeClr>
            </a:fgClr>
            <a:bgClr>
              <a:schemeClr val="bg1"/>
            </a:bgClr>
          </a:patt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831523" y="2129018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20760" y="2395768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10631" y="2383843"/>
            <a:ext cx="297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628444" y="2346219"/>
            <a:ext cx="3203079" cy="2050999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812270" y="2588213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725921" y="2572993"/>
            <a:ext cx="1761693" cy="1257298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98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9" grpId="0"/>
      <p:bldP spid="20" grpId="0"/>
      <p:bldP spid="21" grpId="0"/>
      <p:bldP spid="22" grpId="0" animBg="1"/>
      <p:bldP spid="23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Testové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indent="-457200">
              <a:buFont typeface="+mj-lt"/>
              <a:buAutoNum type="arabicPeriod" startAt="2"/>
            </a:pPr>
            <a:r>
              <a:rPr lang="cs-CZ" sz="2400" dirty="0" smtClean="0"/>
              <a:t>Na následujícím obrázku je znázorněna množina:</a:t>
            </a:r>
          </a:p>
          <a:p>
            <a:pPr marL="893763" lvl="1" indent="-457200">
              <a:buFont typeface="+mj-lt"/>
              <a:buAutoNum type="alphaLcParenR"/>
            </a:pPr>
            <a:endParaRPr lang="cs-CZ" sz="2400" b="1" dirty="0" smtClean="0"/>
          </a:p>
          <a:p>
            <a:pPr marL="893763" lvl="1" indent="-457200">
              <a:buFont typeface="+mj-lt"/>
              <a:buAutoNum type="alphaLcParenR"/>
            </a:pPr>
            <a:r>
              <a:rPr lang="cs-CZ" sz="2400" dirty="0"/>
              <a:t>(</a:t>
            </a:r>
            <a:r>
              <a:rPr lang="cs-CZ" sz="2400" b="1" dirty="0"/>
              <a:t>A </a:t>
            </a:r>
            <a:r>
              <a:rPr lang="cs-CZ" sz="2400" dirty="0" smtClean="0">
                <a:sym typeface="Symbol"/>
              </a:rPr>
              <a:t> </a:t>
            </a:r>
            <a:r>
              <a:rPr lang="cs-CZ" sz="2400" b="1" dirty="0"/>
              <a:t>B</a:t>
            </a:r>
            <a:r>
              <a:rPr lang="cs-CZ" sz="2400" dirty="0" smtClean="0"/>
              <a:t>)´</a:t>
            </a:r>
            <a:endParaRPr lang="cs-CZ" sz="2400" b="1" dirty="0" smtClean="0"/>
          </a:p>
          <a:p>
            <a:pPr marL="893763" lvl="1" indent="-457200">
              <a:buFont typeface="+mj-lt"/>
              <a:buAutoNum type="alphaLcParenR"/>
            </a:pPr>
            <a:r>
              <a:rPr lang="cs-CZ" sz="2400" dirty="0"/>
              <a:t>(</a:t>
            </a:r>
            <a:r>
              <a:rPr lang="cs-CZ" sz="2400" b="1" dirty="0"/>
              <a:t>A </a:t>
            </a:r>
            <a:r>
              <a:rPr lang="cs-CZ" sz="2400" dirty="0">
                <a:sym typeface="Symbol"/>
              </a:rPr>
              <a:t> </a:t>
            </a:r>
            <a:r>
              <a:rPr lang="cs-CZ" sz="2400" b="1" dirty="0"/>
              <a:t>B</a:t>
            </a:r>
            <a:r>
              <a:rPr lang="cs-CZ" sz="2400" dirty="0" smtClean="0"/>
              <a:t>)´</a:t>
            </a:r>
            <a:endParaRPr lang="cs-CZ" sz="2400" b="1" dirty="0" smtClean="0"/>
          </a:p>
          <a:p>
            <a:pPr marL="893763" lvl="1" indent="-457200">
              <a:buFont typeface="+mj-lt"/>
              <a:buAutoNum type="alphaLcParenR"/>
            </a:pPr>
            <a:r>
              <a:rPr lang="cs-CZ" sz="2400" b="1" dirty="0" smtClean="0"/>
              <a:t>A´ </a:t>
            </a:r>
            <a:r>
              <a:rPr lang="cs-CZ" sz="2400" dirty="0">
                <a:sym typeface="Symbol"/>
              </a:rPr>
              <a:t> </a:t>
            </a:r>
            <a:r>
              <a:rPr lang="cs-CZ" sz="2400" b="1" dirty="0" smtClean="0"/>
              <a:t>B´</a:t>
            </a:r>
            <a:endParaRPr lang="en-US" sz="2400" dirty="0"/>
          </a:p>
          <a:p>
            <a:pPr marL="457200" indent="-457200">
              <a:buFont typeface="+mj-lt"/>
              <a:buAutoNum type="arabicPeriod" startAt="3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55976" y="2418095"/>
            <a:ext cx="3203079" cy="2050999"/>
          </a:xfrm>
          <a:prstGeom prst="rect">
            <a:avLst/>
          </a:prstGeom>
          <a:pattFill prst="wdUpDiag">
            <a:fgClr>
              <a:schemeClr val="accent4">
                <a:lumMod val="60000"/>
                <a:lumOff val="40000"/>
              </a:schemeClr>
            </a:fgClr>
            <a:bgClr>
              <a:schemeClr val="bg1"/>
            </a:bgClr>
          </a:patt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95380" y="2355751"/>
            <a:ext cx="297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84617" y="2622501"/>
            <a:ext cx="297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4488" y="2610576"/>
            <a:ext cx="297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4708324" y="2814945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583470" y="2756394"/>
            <a:ext cx="1761693" cy="1257298"/>
          </a:xfrm>
          <a:prstGeom prst="ellipse">
            <a:avLst/>
          </a:prstGeo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708325" y="2799726"/>
            <a:ext cx="1761693" cy="125729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6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  <p:bldP spid="9" grpId="0"/>
      <p:bldP spid="10" grpId="0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a rozšíření učiva matematiky ZŠ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Probírané pojmy: </a:t>
            </a:r>
            <a:r>
              <a:rPr lang="cs-CZ" dirty="0" err="1" smtClean="0"/>
              <a:t>Vennovy</a:t>
            </a:r>
            <a:r>
              <a:rPr lang="cs-CZ" smtClean="0"/>
              <a:t> diagramy, průnik </a:t>
            </a:r>
            <a:r>
              <a:rPr lang="cs-CZ" dirty="0" smtClean="0"/>
              <a:t>množin, sjednocení množin, rozdíl množin, doplněk množiny</a:t>
            </a:r>
          </a:p>
          <a:p>
            <a:r>
              <a:rPr lang="cs-CZ" dirty="0" smtClean="0"/>
              <a:t>Obsahuje řešené vzorové příklady i </a:t>
            </a:r>
            <a:r>
              <a:rPr lang="cs-CZ" dirty="0" smtClean="0"/>
              <a:t>testové úlohy k </a:t>
            </a:r>
            <a:r>
              <a:rPr lang="cs-CZ" dirty="0" smtClean="0"/>
              <a:t>procvičení učiva</a:t>
            </a:r>
          </a:p>
          <a:p>
            <a:r>
              <a:rPr lang="cs-CZ" dirty="0" smtClean="0"/>
              <a:t>Předpokládaná doba: 35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5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Calda E. – Petránek O. – Řepová J.: </a:t>
            </a:r>
            <a:r>
              <a:rPr lang="cs-CZ" i="1" dirty="0" smtClean="0"/>
              <a:t>Matematika </a:t>
            </a:r>
          </a:p>
          <a:p>
            <a:pPr marL="180975" indent="0" algn="just">
              <a:buNone/>
            </a:pPr>
            <a:r>
              <a:rPr lang="cs-CZ" i="1" dirty="0" smtClean="0"/>
              <a:t>pro střední odborné školy a studijní obory středních odborných učilišť – 1.část</a:t>
            </a:r>
            <a:r>
              <a:rPr lang="cs-CZ" dirty="0" smtClean="0"/>
              <a:t>. Prometheus Praha 1999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01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1274</TotalTime>
  <Words>317</Words>
  <Application>Microsoft Office PowerPoint</Application>
  <PresentationFormat>Předvádění na obrazovce (4:3)</PresentationFormat>
  <Paragraphs>95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Vennovy diagramy</vt:lpstr>
      <vt:lpstr>Použití</vt:lpstr>
      <vt:lpstr>Příklady</vt:lpstr>
      <vt:lpstr>Příklady</vt:lpstr>
      <vt:lpstr>Procvičení</vt:lpstr>
      <vt:lpstr>Testové úlohy</vt:lpstr>
      <vt:lpstr>Testové úlohy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Asia</cp:lastModifiedBy>
  <cp:revision>48</cp:revision>
  <dcterms:created xsi:type="dcterms:W3CDTF">2012-08-22T14:31:09Z</dcterms:created>
  <dcterms:modified xsi:type="dcterms:W3CDTF">2012-09-16T14:37:01Z</dcterms:modified>
</cp:coreProperties>
</file>