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4"/>
  </p:notesMasterIdLst>
  <p:sldIdLst>
    <p:sldId id="263" r:id="rId4"/>
    <p:sldId id="256" r:id="rId5"/>
    <p:sldId id="257" r:id="rId6"/>
    <p:sldId id="258" r:id="rId7"/>
    <p:sldId id="259" r:id="rId8"/>
    <p:sldId id="260" r:id="rId9"/>
    <p:sldId id="262" r:id="rId10"/>
    <p:sldId id="261" r:id="rId11"/>
    <p:sldId id="26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C09522-9C18-4385-8162-C1B0CBB9FE6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B38587-DD88-48A9-9178-7550C45ABD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7237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728C-25FD-4508-897C-78D099A1BE0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FEC02-2E68-490A-86E3-A20B9A4A2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177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728C-25FD-4508-897C-78D099A1BE0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FEC02-2E68-490A-86E3-A20B9A4A2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610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728C-25FD-4508-897C-78D099A1BE0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FEC02-2E68-490A-86E3-A20B9A4A2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6425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728C-25FD-4508-897C-78D099A1BE0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FEC02-2E68-490A-86E3-A20B9A4A2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1127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728C-25FD-4508-897C-78D099A1BE0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FEC02-2E68-490A-86E3-A20B9A4A2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66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728C-25FD-4508-897C-78D099A1BE0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FEC02-2E68-490A-86E3-A20B9A4A2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429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728C-25FD-4508-897C-78D099A1BE0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FEC02-2E68-490A-86E3-A20B9A4A2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471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728C-25FD-4508-897C-78D099A1BE0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FEC02-2E68-490A-86E3-A20B9A4A2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1776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728C-25FD-4508-897C-78D099A1BE0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FEC02-2E68-490A-86E3-A20B9A4A2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159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728C-25FD-4508-897C-78D099A1BE0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FEC02-2E68-490A-86E3-A20B9A4A2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0645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2C728C-25FD-4508-897C-78D099A1BE0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FEC02-2E68-490A-86E3-A20B9A4A2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0276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4374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7879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19495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38158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44885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48636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97903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39310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31419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69229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94620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13939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73469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385232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694635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1454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71117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714957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23984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47637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211058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2303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2C728C-25FD-4508-897C-78D099A1BE0D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FEC02-2E68-490A-86E3-A20B9A4A2F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3656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2361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850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1268760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VY_32_INOVACE_17_02_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Výpočet tíhy tělesa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3789040"/>
            <a:ext cx="7344816" cy="1872208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Anotace: </a:t>
            </a:r>
            <a:r>
              <a:rPr lang="cs-CZ" sz="2400" dirty="0" smtClean="0"/>
              <a:t>Prezentace pro 7. ročník. K výkladu a procvičení výpočtu tíhy tělesa.</a:t>
            </a:r>
          </a:p>
          <a:p>
            <a:pPr algn="l"/>
            <a:endParaRPr lang="cs-CZ" sz="2400" dirty="0"/>
          </a:p>
          <a:p>
            <a:pPr algn="l"/>
            <a:endParaRPr lang="cs-CZ" sz="2400" dirty="0"/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92126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268760"/>
            <a:ext cx="7772400" cy="3600399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Script" pitchFamily="34" charset="0"/>
              </a:rPr>
              <a:t>Výpočet tíhy tělesa</a:t>
            </a:r>
            <a:endParaRPr lang="cs-CZ" sz="8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egoe Script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8935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Vypíšeme veličiny, které známe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je-li to třeba převedeme na základní jednotky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dosadíme do vzorce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vypočítáme a nezapomeneme napsat jednotku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5492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5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5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79183"/>
            <a:ext cx="8229600" cy="2260848"/>
          </a:xfrm>
        </p:spPr>
        <p:txBody>
          <a:bodyPr/>
          <a:lstStyle/>
          <a:p>
            <a:r>
              <a:rPr lang="cs-CZ" dirty="0" smtClean="0"/>
              <a:t>Hmotnost vždy dosazujeme v </a:t>
            </a:r>
            <a:r>
              <a:rPr lang="cs-CZ" u="sng" dirty="0" smtClean="0"/>
              <a:t>kilogramech</a:t>
            </a:r>
          </a:p>
          <a:p>
            <a:r>
              <a:rPr lang="cs-CZ" dirty="0" smtClean="0"/>
              <a:t>Gravitační zrychlení </a:t>
            </a:r>
            <a:r>
              <a:rPr lang="cs-CZ" u="sng" dirty="0" smtClean="0"/>
              <a:t>zaokrouhlujeme</a:t>
            </a:r>
            <a:r>
              <a:rPr lang="cs-CZ" dirty="0" smtClean="0"/>
              <a:t> a počítáme s hodnotou </a:t>
            </a:r>
            <a:r>
              <a:rPr lang="cs-CZ" u="sng" dirty="0" smtClean="0"/>
              <a:t>10 N/kg</a:t>
            </a:r>
            <a:endParaRPr lang="cs-CZ" u="sng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84408" y="3717032"/>
            <a:ext cx="8229600" cy="22608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Dosazujeme do vzorce:</a:t>
            </a:r>
          </a:p>
          <a:p>
            <a:pPr marL="0" indent="0">
              <a:buNone/>
              <a:tabLst>
                <a:tab pos="2330450" algn="l"/>
              </a:tabLst>
            </a:pPr>
            <a:r>
              <a:rPr lang="cs-CZ" dirty="0"/>
              <a:t>	</a:t>
            </a:r>
            <a:r>
              <a:rPr lang="cs-CZ" dirty="0" smtClean="0"/>
              <a:t>G = </a:t>
            </a:r>
            <a:r>
              <a:rPr lang="cs-CZ" dirty="0" err="1" smtClean="0"/>
              <a:t>m.g</a:t>
            </a:r>
            <a:r>
              <a:rPr lang="cs-CZ" u="sng" dirty="0" smtClean="0"/>
              <a:t> </a:t>
            </a:r>
          </a:p>
          <a:p>
            <a:pPr>
              <a:tabLst>
                <a:tab pos="2330450" algn="l"/>
              </a:tabLst>
            </a:pPr>
            <a:r>
              <a:rPr lang="cs-CZ" dirty="0" smtClean="0"/>
              <a:t>G je </a:t>
            </a:r>
            <a:r>
              <a:rPr lang="cs-CZ" u="sng" dirty="0" smtClean="0"/>
              <a:t>síla</a:t>
            </a:r>
            <a:r>
              <a:rPr lang="cs-CZ" dirty="0" smtClean="0"/>
              <a:t>, tj. jednotka </a:t>
            </a:r>
            <a:r>
              <a:rPr lang="cs-CZ" u="sng" dirty="0" smtClean="0"/>
              <a:t>N</a:t>
            </a:r>
            <a:r>
              <a:rPr lang="cs-CZ" dirty="0" smtClean="0"/>
              <a:t> (</a:t>
            </a:r>
            <a:r>
              <a:rPr lang="cs-CZ" u="sng" dirty="0" smtClean="0"/>
              <a:t>newton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5482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Na stole leží krabice o hmotnosti 2 kg. Jaká je tíha krabice?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598377" y="2276872"/>
            <a:ext cx="4038600" cy="42484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m = 2 kg</a:t>
            </a:r>
          </a:p>
          <a:p>
            <a:pPr marL="0" indent="0">
              <a:buNone/>
            </a:pPr>
            <a:r>
              <a:rPr lang="cs-CZ" sz="3200" dirty="0" smtClean="0"/>
              <a:t>g = 10 N/kg</a:t>
            </a:r>
          </a:p>
          <a:p>
            <a:pPr marL="0" indent="0">
              <a:buNone/>
            </a:pPr>
            <a:r>
              <a:rPr lang="cs-CZ" sz="3200" dirty="0" smtClean="0"/>
              <a:t>G = ?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590584" y="4253634"/>
            <a:ext cx="4038600" cy="22651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G = </a:t>
            </a:r>
            <a:r>
              <a:rPr lang="cs-CZ" sz="3200" dirty="0" err="1" smtClean="0"/>
              <a:t>m.g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G = 2 . 10</a:t>
            </a:r>
          </a:p>
          <a:p>
            <a:pPr marL="0" indent="0">
              <a:buNone/>
            </a:pPr>
            <a:r>
              <a:rPr lang="cs-CZ" sz="3200" dirty="0" smtClean="0"/>
              <a:t>G = </a:t>
            </a:r>
            <a:r>
              <a:rPr lang="cs-CZ" sz="3200" u="dbl" dirty="0" smtClean="0"/>
              <a:t>20 N</a:t>
            </a:r>
            <a:endParaRPr lang="cs-CZ" sz="3200" u="dbl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583668" y="4268382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7669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4" presetClass="entr" presetSubtype="1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500"/>
                            </p:stCondLst>
                            <p:childTnLst>
                              <p:par>
                                <p:cTn id="31" presetID="14" presetClass="entr" presetSubtype="1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500"/>
                            </p:stCondLst>
                            <p:childTnLst>
                              <p:par>
                                <p:cTn id="35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4" presetClass="entr" presetSubtype="1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500"/>
                            </p:stCondLst>
                            <p:childTnLst>
                              <p:par>
                                <p:cTn id="48" presetID="14" presetClass="entr" presetSubtype="1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  <p:bldP spid="6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Pepa má na dlani jablko o hmotnosti 250 g. Jakou tíhou působí jablko na ruku?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15616" y="2780928"/>
            <a:ext cx="4038600" cy="18722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m = 250 g = 0,25 kg</a:t>
            </a:r>
          </a:p>
          <a:p>
            <a:pPr marL="0" indent="0">
              <a:buNone/>
            </a:pPr>
            <a:r>
              <a:rPr lang="cs-CZ" sz="3200" dirty="0" smtClean="0"/>
              <a:t>g = 10 N/kg</a:t>
            </a:r>
          </a:p>
          <a:p>
            <a:pPr marL="0" indent="0">
              <a:buNone/>
            </a:pPr>
            <a:r>
              <a:rPr lang="cs-CZ" sz="3200" dirty="0" smtClean="0"/>
              <a:t>G = ?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100814" y="4513903"/>
            <a:ext cx="4038600" cy="19770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G = m . g</a:t>
            </a:r>
          </a:p>
          <a:p>
            <a:pPr marL="0" indent="0">
              <a:buNone/>
            </a:pPr>
            <a:r>
              <a:rPr lang="cs-CZ" sz="3200" dirty="0" smtClean="0"/>
              <a:t>G = 0,25 . 10</a:t>
            </a:r>
          </a:p>
          <a:p>
            <a:pPr marL="0" indent="0">
              <a:buNone/>
            </a:pPr>
            <a:r>
              <a:rPr lang="cs-CZ" sz="3200" dirty="0" smtClean="0"/>
              <a:t>G = </a:t>
            </a:r>
            <a:r>
              <a:rPr lang="cs-CZ" sz="3200" u="dbl" dirty="0" smtClean="0"/>
              <a:t>2,5 N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115616" y="4509120"/>
            <a:ext cx="403244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3836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4" presetClass="entr" presetSubtype="1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500"/>
                            </p:stCondLst>
                            <p:childTnLst>
                              <p:par>
                                <p:cTn id="31" presetID="14" presetClass="entr" presetSubtype="1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500"/>
                            </p:stCondLst>
                            <p:childTnLst>
                              <p:par>
                                <p:cTn id="35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4" presetClass="entr" presetSubtype="1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500"/>
                            </p:stCondLst>
                            <p:childTnLst>
                              <p:par>
                                <p:cTn id="48" presetID="14" presetClass="entr" presetSubtype="1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800" dirty="0" smtClean="0"/>
              <a:t>výpočet hmotnosti známe-li tíhu tělesa:</a:t>
            </a:r>
            <a:endParaRPr lang="cs-CZ" sz="3800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395536" y="1412776"/>
            <a:ext cx="5328592" cy="4464496"/>
            <a:chOff x="1331640" y="1772816"/>
            <a:chExt cx="5328592" cy="4464496"/>
          </a:xfrm>
        </p:grpSpPr>
        <p:sp>
          <p:nvSpPr>
            <p:cNvPr id="5" name="Rovnoramenný trojúhelník 4"/>
            <p:cNvSpPr/>
            <p:nvPr/>
          </p:nvSpPr>
          <p:spPr>
            <a:xfrm>
              <a:off x="1331640" y="1772816"/>
              <a:ext cx="5328592" cy="4464496"/>
            </a:xfrm>
            <a:prstGeom prst="triangl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2699792" y="4221088"/>
              <a:ext cx="2592288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563888" y="2924944"/>
              <a:ext cx="86409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/>
                <a:t>G</a:t>
              </a:r>
              <a:endParaRPr lang="cs-CZ" sz="4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808213" y="4845323"/>
              <a:ext cx="86409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/>
                <a:t>m</a:t>
              </a:r>
              <a:endParaRPr lang="cs-CZ" sz="48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851920" y="4797151"/>
              <a:ext cx="57606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/>
                <a:t>.</a:t>
              </a:r>
              <a:endParaRPr lang="cs-CZ" sz="4800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644008" y="4815827"/>
              <a:ext cx="79208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800" dirty="0" smtClean="0"/>
                <a:t>g</a:t>
              </a:r>
              <a:endParaRPr lang="cs-CZ" sz="4800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5076056" y="2060848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 = G : g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28447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571184" cy="1642194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Jitka nese aktovku a její tíha je 40 N. Jaká je hmotnost aktovky?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75656" y="2564904"/>
            <a:ext cx="4038600" cy="2188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G = 40 N</a:t>
            </a:r>
          </a:p>
          <a:p>
            <a:pPr marL="0" indent="0">
              <a:buNone/>
            </a:pPr>
            <a:r>
              <a:rPr lang="cs-CZ" sz="3200" dirty="0" smtClean="0"/>
              <a:t>g = 10 N/kg</a:t>
            </a:r>
          </a:p>
          <a:p>
            <a:pPr marL="0" indent="0">
              <a:buNone/>
            </a:pPr>
            <a:r>
              <a:rPr lang="cs-CZ" sz="3200" dirty="0" smtClean="0"/>
              <a:t>m = ?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403648" y="4581128"/>
            <a:ext cx="4038600" cy="20284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m = G : g</a:t>
            </a:r>
          </a:p>
          <a:p>
            <a:pPr marL="0" indent="0">
              <a:buNone/>
            </a:pPr>
            <a:r>
              <a:rPr lang="cs-CZ" sz="3200" dirty="0" smtClean="0"/>
              <a:t>m = 40 : 10</a:t>
            </a:r>
          </a:p>
          <a:p>
            <a:pPr marL="0" indent="0">
              <a:buNone/>
            </a:pPr>
            <a:r>
              <a:rPr lang="cs-CZ" sz="3200" dirty="0" smtClean="0"/>
              <a:t>m = </a:t>
            </a:r>
            <a:r>
              <a:rPr lang="cs-CZ" sz="3200" u="dbl" dirty="0" smtClean="0"/>
              <a:t>4 kg</a:t>
            </a:r>
            <a:endParaRPr lang="cs-CZ" sz="3200" u="dbl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187624" y="4437112"/>
            <a:ext cx="295232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2603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4" presetClass="entr" presetSubtype="1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500"/>
                            </p:stCondLst>
                            <p:childTnLst>
                              <p:par>
                                <p:cTn id="31" presetID="14" presetClass="entr" presetSubtype="1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4500"/>
                            </p:stCondLst>
                            <p:childTnLst>
                              <p:par>
                                <p:cTn id="3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4" presetClass="entr" presetSubtype="1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500"/>
                            </p:stCondLst>
                            <p:childTnLst>
                              <p:par>
                                <p:cTn id="48" presetID="14" presetClass="entr" presetSubtype="1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Práce s prezentací: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si připomenou základní vlastnosti při výpočtech</a:t>
            </a:r>
          </a:p>
          <a:p>
            <a:r>
              <a:rPr lang="cs-CZ" dirty="0" smtClean="0"/>
              <a:t>vyjádří vzorec v taktickém trojúhelníku a zvládnou s jeho pomocí vyjádřit vzorec pro výpočet hmotnosti z tíhy tělesa</a:t>
            </a:r>
          </a:p>
          <a:p>
            <a:r>
              <a:rPr lang="cs-CZ" dirty="0" smtClean="0"/>
              <a:t>procvičí si výpočty </a:t>
            </a:r>
          </a:p>
        </p:txBody>
      </p:sp>
    </p:spTree>
    <p:extLst>
      <p:ext uri="{BB962C8B-B14F-4D97-AF65-F5344CB8AC3E}">
        <p14:creationId xmlns:p14="http://schemas.microsoft.com/office/powerpoint/2010/main" val="113395118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Obrázky jsou z galerie MS Office</a:t>
            </a:r>
          </a:p>
          <a:p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sz="2400" dirty="0"/>
              <a:t>BOHUNĚK, Jiří a Růžena KOLÁŘOVÁ. </a:t>
            </a:r>
            <a:r>
              <a:rPr lang="cs-CZ" sz="2400" i="1" dirty="0"/>
              <a:t>Fyzika pro 7. ročník základní školy</a:t>
            </a:r>
            <a:r>
              <a:rPr lang="cs-CZ" sz="2400" dirty="0"/>
              <a:t> [učebnice]. dotisk 1. vydání. Praha: Prometheus, spol. s r. o., 2002. učebnice pro základní školy. ISBN 80-7196-119-1. 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Citováno dne 5. 12. </a:t>
            </a:r>
            <a:r>
              <a:rPr lang="cs-CZ" sz="2400" smtClean="0"/>
              <a:t>2011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8547879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312</Words>
  <Application>Microsoft Office PowerPoint</Application>
  <PresentationFormat>Předvádění na obrazovce (4:3)</PresentationFormat>
  <Paragraphs>50</Paragraphs>
  <Slides>10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Motiv systému Office</vt:lpstr>
      <vt:lpstr>Motiv sady Office</vt:lpstr>
      <vt:lpstr>1_Motiv sady Office</vt:lpstr>
      <vt:lpstr>Název školy: ZŠ Klášterec nad Ohří, Krátká 676 Autor: Mgr. Zdeňka Horská Název materiálu: VY_32_INOVACE_17_02_ Výpočet tíhy tělesa Číslo projektu: CZ.1.07/1.4.00/21.1115  </vt:lpstr>
      <vt:lpstr>Výpočet tíhy tělesa</vt:lpstr>
      <vt:lpstr>Prezentace aplikace PowerPoint</vt:lpstr>
      <vt:lpstr>Prezentace aplikace PowerPoint</vt:lpstr>
      <vt:lpstr>Na stole leží krabice o hmotnosti 2 kg. Jaká je tíha krabice?</vt:lpstr>
      <vt:lpstr>Pepa má na dlani jablko o hmotnosti 250 g. Jakou tíhou působí jablko na ruku?</vt:lpstr>
      <vt:lpstr>výpočet hmotnosti známe-li tíhu tělesa:</vt:lpstr>
      <vt:lpstr>Jitka nese aktovku a její tíha je 40 N. Jaká je hmotnost aktovky?</vt:lpstr>
      <vt:lpstr>Práce s prezentací: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Výpočet tíhy tělesa</dc:title>
  <dc:creator>Kabinet</dc:creator>
  <cp:lastModifiedBy>Kabinet</cp:lastModifiedBy>
  <cp:revision>14</cp:revision>
  <dcterms:created xsi:type="dcterms:W3CDTF">2011-12-06T19:47:03Z</dcterms:created>
  <dcterms:modified xsi:type="dcterms:W3CDTF">2012-02-06T19:52:35Z</dcterms:modified>
</cp:coreProperties>
</file>