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73" r:id="rId9"/>
    <p:sldId id="263" r:id="rId10"/>
    <p:sldId id="264" r:id="rId11"/>
    <p:sldId id="265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514" y="-7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www.plugmasters.com.br/downloads/icones/banco-de-icones/lampadine-e-bicchieri/beer.p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09" y="5229200"/>
            <a:ext cx="8272463" cy="214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142063" y="1484784"/>
            <a:ext cx="691727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6000" b="1" cap="none" spc="0" dirty="0" smtClean="0">
                <a:ln/>
                <a:solidFill>
                  <a:schemeClr val="accent3"/>
                </a:solidFill>
                <a:effectLst/>
              </a:rPr>
              <a:t>Výchova ke zdraví</a:t>
            </a:r>
            <a:endParaRPr lang="cs-CZ" sz="6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377701" y="4293096"/>
            <a:ext cx="6537367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VY_32_INOVACE_08_20_alkohol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427984" y="3645024"/>
            <a:ext cx="40607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Alkohol</a:t>
            </a:r>
            <a:endParaRPr lang="cs-CZ" sz="8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050" name="Picture 2" descr="http://files.softicons.com/download/food-drinks-icons/the-coffee-shop-icons-by-alejandro-lopez/png/512/Be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3267744" cy="32677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medpravda.com/wp-content/uploads/2012/04/alkogol-300x3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1204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860032" y="4869160"/>
            <a:ext cx="349486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9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= JED</a:t>
            </a:r>
            <a:endParaRPr lang="cs-CZ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4338" name="Picture 2" descr="jedy,lebky,nebezpe&amp;ccaron;í,symboly,varování,zdravotní pé&amp;ccaron;e,zk&amp;rcaron;í&amp;zcaron;ené k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429000"/>
            <a:ext cx="3095625" cy="3095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953391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8397" y="476672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Alkohol </a:t>
            </a:r>
            <a:r>
              <a:rPr lang="cs-CZ" sz="3200" b="1" dirty="0"/>
              <a:t>se </a:t>
            </a:r>
            <a:r>
              <a:rPr lang="cs-CZ" sz="3200" b="1" dirty="0" smtClean="0"/>
              <a:t>vyznačuje </a:t>
            </a:r>
            <a:r>
              <a:rPr lang="cs-CZ" sz="3200" b="1" dirty="0"/>
              <a:t>různě vysokým obsahem </a:t>
            </a:r>
            <a:r>
              <a:rPr lang="cs-CZ" sz="3200" b="1" dirty="0" err="1"/>
              <a:t>ethanolu</a:t>
            </a:r>
            <a:r>
              <a:rPr lang="cs-CZ" sz="3200" b="1" dirty="0"/>
              <a:t>. </a:t>
            </a:r>
            <a:r>
              <a:rPr lang="cs-CZ" sz="3200" b="1" dirty="0" smtClean="0"/>
              <a:t>Požití alkoholického nápoje způsobuje </a:t>
            </a:r>
            <a:r>
              <a:rPr lang="cs-CZ" sz="3200" b="1" dirty="0"/>
              <a:t>v menších dávkách </a:t>
            </a:r>
            <a:endParaRPr lang="cs-CZ" sz="3200" b="1" dirty="0" smtClean="0"/>
          </a:p>
          <a:p>
            <a:r>
              <a:rPr lang="cs-CZ" sz="3200" b="1" dirty="0" smtClean="0"/>
              <a:t>(</a:t>
            </a:r>
            <a:r>
              <a:rPr lang="cs-CZ" sz="3200" b="1" dirty="0"/>
              <a:t>v závislosti na metabolismu jedince) </a:t>
            </a:r>
            <a:r>
              <a:rPr lang="cs-CZ" sz="3200" b="1" u="sng" dirty="0"/>
              <a:t>uvolnění</a:t>
            </a:r>
            <a:r>
              <a:rPr lang="cs-CZ" sz="3200" b="1" dirty="0"/>
              <a:t> a </a:t>
            </a:r>
            <a:r>
              <a:rPr lang="cs-CZ" sz="3200" b="1" u="sng" dirty="0"/>
              <a:t>euforické </a:t>
            </a:r>
            <a:r>
              <a:rPr lang="cs-CZ" sz="3200" b="1" u="sng" dirty="0" smtClean="0"/>
              <a:t>stavy</a:t>
            </a:r>
            <a:r>
              <a:rPr lang="cs-CZ" sz="3200" b="1" dirty="0" smtClean="0"/>
              <a:t>. V</a:t>
            </a:r>
            <a:r>
              <a:rPr lang="cs-CZ" sz="3200" b="1" dirty="0" smtClean="0"/>
              <a:t>e </a:t>
            </a:r>
            <a:r>
              <a:rPr lang="cs-CZ" sz="3200" b="1" dirty="0"/>
              <a:t>větších </a:t>
            </a:r>
            <a:r>
              <a:rPr lang="cs-CZ" sz="3200" b="1" dirty="0" smtClean="0"/>
              <a:t>dávkách pak </a:t>
            </a:r>
            <a:r>
              <a:rPr lang="cs-CZ" sz="3200" b="1" u="sng" dirty="0"/>
              <a:t>útlum</a:t>
            </a:r>
            <a:r>
              <a:rPr lang="cs-CZ" sz="3200" b="1" dirty="0"/>
              <a:t>, </a:t>
            </a:r>
            <a:r>
              <a:rPr lang="cs-CZ" sz="3200" b="1" u="sng" dirty="0"/>
              <a:t>nevolnost</a:t>
            </a:r>
            <a:r>
              <a:rPr lang="cs-CZ" sz="3200" b="1" dirty="0"/>
              <a:t> </a:t>
            </a:r>
            <a:r>
              <a:rPr lang="cs-CZ" sz="3200" b="1" dirty="0" smtClean="0"/>
              <a:t>i </a:t>
            </a:r>
            <a:r>
              <a:rPr lang="cs-CZ" sz="3200" b="1" u="sng" dirty="0"/>
              <a:t>otravu</a:t>
            </a:r>
            <a:r>
              <a:rPr lang="cs-CZ" sz="3200" b="1" dirty="0"/>
              <a:t>.</a:t>
            </a:r>
          </a:p>
        </p:txBody>
      </p:sp>
      <p:pic>
        <p:nvPicPr>
          <p:cNvPr id="3078" name="Picture 6" descr="http://www.plugmasters.com.br/downloads/icones/banco-de-icones/lampadine-e-bicchieri/be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09" y="1484784"/>
            <a:ext cx="1833591" cy="18335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9560" y="3789040"/>
            <a:ext cx="828092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Pokud </a:t>
            </a:r>
            <a:r>
              <a:rPr lang="cs-CZ" sz="3600" b="1" u="sng" dirty="0" smtClean="0">
                <a:solidFill>
                  <a:srgbClr val="FFFF00"/>
                </a:solidFill>
              </a:rPr>
              <a:t>soustavně</a:t>
            </a:r>
            <a:r>
              <a:rPr lang="cs-CZ" sz="3600" b="1" dirty="0" smtClean="0">
                <a:solidFill>
                  <a:srgbClr val="FFFF00"/>
                </a:solidFill>
              </a:rPr>
              <a:t> a </a:t>
            </a:r>
            <a:r>
              <a:rPr lang="cs-CZ" sz="3600" b="1" u="sng" dirty="0" smtClean="0">
                <a:solidFill>
                  <a:srgbClr val="FFFF00"/>
                </a:solidFill>
              </a:rPr>
              <a:t>v nadměrné míře </a:t>
            </a:r>
            <a:r>
              <a:rPr lang="cs-CZ" sz="3600" b="1" dirty="0" smtClean="0">
                <a:solidFill>
                  <a:srgbClr val="FFFF00"/>
                </a:solidFill>
              </a:rPr>
              <a:t>člověk požívá alkoholické nápoje,  </a:t>
            </a:r>
            <a:r>
              <a:rPr lang="cs-CZ" sz="3600" b="1" dirty="0">
                <a:solidFill>
                  <a:srgbClr val="FFFF00"/>
                </a:solidFill>
              </a:rPr>
              <a:t>může </a:t>
            </a:r>
            <a:r>
              <a:rPr lang="cs-CZ" sz="3600" b="1" dirty="0" smtClean="0">
                <a:solidFill>
                  <a:srgbClr val="FFFF00"/>
                </a:solidFill>
              </a:rPr>
              <a:t>se u něho vyvinout onemocnění, které nazýváme </a:t>
            </a:r>
            <a:r>
              <a:rPr lang="cs-CZ" sz="4000" b="1" dirty="0" smtClean="0">
                <a:solidFill>
                  <a:srgbClr val="00B0F0"/>
                </a:solidFill>
              </a:rPr>
              <a:t>ALKOHOLISMUS</a:t>
            </a:r>
            <a:endParaRPr lang="cs-CZ" sz="4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9455" y="332656"/>
            <a:ext cx="9002786" cy="37548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A</a:t>
            </a:r>
            <a:r>
              <a:rPr lang="cs-CZ" sz="4000" dirty="0" smtClean="0"/>
              <a:t>lkoholismus</a:t>
            </a:r>
          </a:p>
          <a:p>
            <a:endParaRPr lang="cs-CZ" dirty="0" smtClean="0"/>
          </a:p>
          <a:p>
            <a:r>
              <a:rPr lang="cs-CZ" sz="4000" dirty="0">
                <a:solidFill>
                  <a:schemeClr val="bg1"/>
                </a:solidFill>
              </a:rPr>
              <a:t>Alkoholismus </a:t>
            </a:r>
            <a:r>
              <a:rPr lang="cs-CZ" sz="4000" dirty="0" smtClean="0">
                <a:solidFill>
                  <a:schemeClr val="bg1"/>
                </a:solidFill>
              </a:rPr>
              <a:t> = závislost </a:t>
            </a:r>
            <a:r>
              <a:rPr lang="cs-CZ" sz="4000" dirty="0">
                <a:solidFill>
                  <a:schemeClr val="bg1"/>
                </a:solidFill>
              </a:rPr>
              <a:t>na </a:t>
            </a:r>
            <a:r>
              <a:rPr lang="cs-CZ" sz="4000" dirty="0" smtClean="0">
                <a:solidFill>
                  <a:schemeClr val="bg1"/>
                </a:solidFill>
              </a:rPr>
              <a:t>alkoholu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Je nemoc, která postihuje </a:t>
            </a:r>
            <a:r>
              <a:rPr lang="cs-CZ" sz="2000" dirty="0">
                <a:solidFill>
                  <a:schemeClr val="bg1"/>
                </a:solidFill>
              </a:rPr>
              <a:t>nejen celou osobnost </a:t>
            </a:r>
            <a:r>
              <a:rPr lang="cs-CZ" sz="2000" dirty="0" smtClean="0">
                <a:solidFill>
                  <a:schemeClr val="bg1"/>
                </a:solidFill>
              </a:rPr>
              <a:t>člověka 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po </a:t>
            </a:r>
            <a:r>
              <a:rPr lang="cs-CZ" sz="2000" dirty="0">
                <a:solidFill>
                  <a:schemeClr val="bg1"/>
                </a:solidFill>
              </a:rPr>
              <a:t>stránce psychické a fyzické, ale i jeho blízké, </a:t>
            </a:r>
            <a:r>
              <a:rPr lang="cs-CZ" sz="2000" dirty="0" smtClean="0">
                <a:solidFill>
                  <a:schemeClr val="bg1"/>
                </a:solidFill>
              </a:rPr>
              <a:t>zejména nejbližší rodinné</a:t>
            </a:r>
          </a:p>
          <a:p>
            <a:r>
              <a:rPr lang="cs-CZ" sz="2000" dirty="0" smtClean="0">
                <a:solidFill>
                  <a:schemeClr val="bg1"/>
                </a:solidFill>
              </a:rPr>
              <a:t>členy.</a:t>
            </a:r>
          </a:p>
          <a:p>
            <a:endParaRPr lang="cs-CZ" sz="2000" dirty="0">
              <a:solidFill>
                <a:schemeClr val="bg1"/>
              </a:solidFill>
            </a:endParaRP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 rot="824734">
            <a:off x="242852" y="3957747"/>
            <a:ext cx="77636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Při požívání alkoholu</a:t>
            </a:r>
          </a:p>
          <a:p>
            <a:pPr algn="ctr"/>
            <a:r>
              <a:rPr lang="cs-CZ" sz="3600" b="1" cap="all" spc="0" dirty="0" smtClean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DOCHÁZÍ K POŠKOZENÍ  </a:t>
            </a:r>
            <a:r>
              <a:rPr lang="cs-CZ" sz="3600" b="1" cap="all" spc="0" dirty="0" err="1" smtClean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jAtEr</a:t>
            </a:r>
            <a:r>
              <a:rPr lang="cs-CZ" sz="3600" b="1" cap="all" spc="0" dirty="0" smtClean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  <a:p>
            <a:pPr algn="ctr"/>
            <a:r>
              <a:rPr lang="cs-CZ" sz="3600" b="1" cap="all" spc="0" dirty="0" smtClean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 buněk v mozku</a:t>
            </a:r>
            <a:endParaRPr lang="cs-CZ" sz="3600" b="1" cap="all" spc="0" dirty="0">
              <a:ln/>
              <a:solidFill>
                <a:srgbClr val="FFC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AutoShape 2" descr="http://www.tvrtm.cz/magazin/95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429000"/>
            <a:ext cx="1591376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rot="21415204">
            <a:off x="278180" y="202253"/>
            <a:ext cx="7632848" cy="3877985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solidFill>
                  <a:srgbClr val="FFC000"/>
                </a:solidFill>
              </a:rPr>
              <a:t>D</a:t>
            </a:r>
            <a:r>
              <a:rPr lang="cs-CZ" sz="5400" dirty="0" smtClean="0"/>
              <a:t>ĚTI</a:t>
            </a:r>
            <a:endParaRPr lang="cs-CZ" sz="5400" dirty="0"/>
          </a:p>
          <a:p>
            <a:r>
              <a:rPr lang="cs-CZ" sz="4800" dirty="0" smtClean="0"/>
              <a:t>Protože ještě není ukončen vývin tělesných orgánů  je dětem  podávání alkoholu ze zákona zakázáno. </a:t>
            </a:r>
            <a:endParaRPr lang="cs-CZ" sz="4800" dirty="0"/>
          </a:p>
        </p:txBody>
      </p:sp>
      <p:pic>
        <p:nvPicPr>
          <p:cNvPr id="11266" name="Picture 2" descr="alkoholici,d&amp;zcaron;bánky na pivo,emoce,emotikony,obli&amp;ccaron;eje,opilci,piva,symboly,úsm&amp;ecaron;v,usm&amp;ecaron;vavá tvá&amp;rcaron;,usm&amp;ecaron;vavé tvá&amp;rcaron;e,úsm&amp;ecaron;vy,výraz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861048"/>
            <a:ext cx="2592288" cy="2592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rot="195111">
            <a:off x="397957" y="3592604"/>
            <a:ext cx="8388424" cy="2862322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100000">
                <a:srgbClr val="FAE3B7"/>
              </a:gs>
            </a:gsLst>
            <a:lin ang="13500000" scaled="1"/>
            <a:tileRect/>
          </a:gradFill>
        </p:spPr>
        <p:txBody>
          <a:bodyPr wrap="square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O</a:t>
            </a:r>
            <a:r>
              <a:rPr lang="cs-CZ" sz="2800" dirty="0">
                <a:solidFill>
                  <a:schemeClr val="bg1"/>
                </a:solidFill>
              </a:rPr>
              <a:t>bdobí adolescence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V tomto období získává mladý člověk významné </a:t>
            </a:r>
            <a:r>
              <a:rPr lang="cs-CZ" sz="2400" dirty="0">
                <a:solidFill>
                  <a:schemeClr val="bg1"/>
                </a:solidFill>
              </a:rPr>
              <a:t>zkušenosti </a:t>
            </a:r>
            <a:r>
              <a:rPr lang="cs-CZ" sz="2400" dirty="0" smtClean="0">
                <a:solidFill>
                  <a:schemeClr val="bg1"/>
                </a:solidFill>
              </a:rPr>
              <a:t>s alkoholem. Většinou se připije </a:t>
            </a:r>
            <a:r>
              <a:rPr lang="cs-CZ" sz="2400" b="1" u="sng" dirty="0" smtClean="0">
                <a:solidFill>
                  <a:srgbClr val="FF0000"/>
                </a:solidFill>
              </a:rPr>
              <a:t>na oslavu nějaké významné události </a:t>
            </a:r>
            <a:r>
              <a:rPr lang="cs-CZ" sz="2400" dirty="0" smtClean="0">
                <a:solidFill>
                  <a:schemeClr val="bg1"/>
                </a:solidFill>
              </a:rPr>
              <a:t>(maturita</a:t>
            </a:r>
            <a:r>
              <a:rPr lang="cs-CZ" sz="2400" dirty="0">
                <a:solidFill>
                  <a:schemeClr val="bg1"/>
                </a:solidFill>
              </a:rPr>
              <a:t>, taneční, autoškola</a:t>
            </a:r>
            <a:r>
              <a:rPr lang="cs-CZ" sz="2400" dirty="0" smtClean="0">
                <a:solidFill>
                  <a:schemeClr val="bg1"/>
                </a:solidFill>
              </a:rPr>
              <a:t>, …). </a:t>
            </a:r>
            <a:r>
              <a:rPr lang="cs-CZ" sz="2400" dirty="0">
                <a:solidFill>
                  <a:schemeClr val="bg1"/>
                </a:solidFill>
              </a:rPr>
              <a:t>Jde o spontánní projev radosti a veselí, kdy už začínají působit dva velmi výrazné prvky - pocit dospělosti a vlastní finanční příjem. </a:t>
            </a:r>
          </a:p>
        </p:txBody>
      </p:sp>
      <p:pic>
        <p:nvPicPr>
          <p:cNvPr id="5" name="Picture 12" descr="alkoholické nápoje,alkoholy,brýle,dárkové p&amp;rcaron;edm&amp;ecaron;ty,konfety,nápoje,Nový rok,oslavy,sekt,silvestrovský ve&amp;ccaron;er,skleni&amp;ccaron;ky na sekt,slavící,svátky,trumpety (papírové),ve&amp;ccaron;írky,zvláštní p&amp;rcaron;íle&amp;zcaron;it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3095625" cy="3095625"/>
          </a:xfrm>
          <a:prstGeom prst="rect">
            <a:avLst/>
          </a:prstGeom>
          <a:noFill/>
        </p:spPr>
      </p:pic>
      <p:pic>
        <p:nvPicPr>
          <p:cNvPr id="6" name="Picture 14" descr="alkoholické nápoje,alkoholy,&amp;ccaron;asy,hodiny,mu&amp;zcaron;i,nápoje,Nový rok,odpo&amp;ccaron;ítávání,oslavy,osoby,sekt,silvestrovský ve&amp;ccaron;er,skleni&amp;ccaron;ky na sekt,svátky,úsm&amp;ecaron;vy,usmívající se,&amp;zcaron;eny,zvláštní p&amp;rcaron;íle&amp;zcaron;it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76672"/>
            <a:ext cx="3095625" cy="3095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88640"/>
            <a:ext cx="8496944" cy="323165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</a:gradFill>
        </p:spPr>
        <p:txBody>
          <a:bodyPr wrap="square">
            <a:spAutoFit/>
          </a:bodyPr>
          <a:lstStyle/>
          <a:p>
            <a:pPr algn="ctr"/>
            <a:r>
              <a:rPr lang="cs-CZ" sz="3600" dirty="0">
                <a:solidFill>
                  <a:srgbClr val="0070C0"/>
                </a:solidFill>
              </a:rPr>
              <a:t>D</a:t>
            </a:r>
            <a:r>
              <a:rPr lang="cs-CZ" sz="2800" dirty="0">
                <a:solidFill>
                  <a:srgbClr val="FFFF00"/>
                </a:solidFill>
              </a:rPr>
              <a:t>ospělost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Alkohol v dospělosti bývá </a:t>
            </a:r>
            <a:r>
              <a:rPr lang="cs-CZ" sz="2400" dirty="0">
                <a:solidFill>
                  <a:srgbClr val="FFFF00"/>
                </a:solidFill>
              </a:rPr>
              <a:t>spíše prostředkem či příležitostí </a:t>
            </a:r>
            <a:r>
              <a:rPr lang="cs-CZ" sz="2400" dirty="0" smtClean="0">
                <a:solidFill>
                  <a:srgbClr val="FFFF00"/>
                </a:solidFill>
              </a:rPr>
              <a:t>ke zpestření </a:t>
            </a:r>
            <a:r>
              <a:rPr lang="cs-CZ" sz="2400" dirty="0">
                <a:solidFill>
                  <a:srgbClr val="FFFF00"/>
                </a:solidFill>
              </a:rPr>
              <a:t>dynamického rytmu života. Určujícím obdobím pro formování postoje člověka k alkoholu bývá převážně mezi jeho třicátým a čtyřicátým rokem života. Tehdy se v podstatě rozhoduje o tom, </a:t>
            </a:r>
            <a:r>
              <a:rPr lang="cs-CZ" sz="2400" dirty="0" smtClean="0">
                <a:solidFill>
                  <a:srgbClr val="FFFF00"/>
                </a:solidFill>
              </a:rPr>
              <a:t>zda z </a:t>
            </a:r>
            <a:r>
              <a:rPr lang="cs-CZ" sz="2400" dirty="0">
                <a:solidFill>
                  <a:srgbClr val="FFFF00"/>
                </a:solidFill>
              </a:rPr>
              <a:t>vás bude pouze </a:t>
            </a:r>
            <a:r>
              <a:rPr lang="cs-CZ" sz="2400" u="sng" dirty="0">
                <a:solidFill>
                  <a:srgbClr val="FFFF00"/>
                </a:solidFill>
              </a:rPr>
              <a:t>příležitostný </a:t>
            </a:r>
            <a:r>
              <a:rPr lang="cs-CZ" sz="2400" u="sng" dirty="0" smtClean="0">
                <a:solidFill>
                  <a:srgbClr val="FFFF00"/>
                </a:solidFill>
              </a:rPr>
              <a:t>konzument</a:t>
            </a:r>
            <a:r>
              <a:rPr lang="cs-CZ" sz="2400" dirty="0" smtClean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nebo </a:t>
            </a:r>
            <a:r>
              <a:rPr lang="cs-CZ" sz="2400" dirty="0">
                <a:solidFill>
                  <a:srgbClr val="FFFF00"/>
                </a:solidFill>
              </a:rPr>
              <a:t>se přehoupnete </a:t>
            </a:r>
            <a:endParaRPr lang="cs-CZ" sz="2400" dirty="0" smtClean="0">
              <a:solidFill>
                <a:srgbClr val="FFFF00"/>
              </a:solidFill>
            </a:endParaRPr>
          </a:p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do </a:t>
            </a:r>
            <a:r>
              <a:rPr lang="cs-CZ" sz="2400" u="sng" dirty="0">
                <a:solidFill>
                  <a:srgbClr val="FFFF00"/>
                </a:solidFill>
              </a:rPr>
              <a:t>role alkoholika</a:t>
            </a:r>
            <a:r>
              <a:rPr lang="cs-CZ" sz="2400" dirty="0">
                <a:solidFill>
                  <a:srgbClr val="FFFF00"/>
                </a:solidFill>
              </a:rPr>
              <a:t>. </a:t>
            </a:r>
            <a:endParaRPr lang="cs-CZ" sz="2400" dirty="0" smtClean="0">
              <a:solidFill>
                <a:srgbClr val="FFFF00"/>
              </a:solidFill>
            </a:endParaRPr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29000"/>
            <a:ext cx="4824536" cy="3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Soubor:Bezdomovc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65104"/>
            <a:ext cx="3751384" cy="23042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116632"/>
            <a:ext cx="828092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Dospělý člověk </a:t>
            </a:r>
            <a:r>
              <a:rPr lang="cs-CZ" sz="2800" b="1" i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si musí uvědomit, že alkohol </a:t>
            </a:r>
            <a:r>
              <a:rPr lang="cs-CZ" sz="2800" b="1" i="1" u="sng" spc="3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neřeší životní problémové jevy. I po odeznění kocoviny životní problémy existují stále. Tím, že se člověk opije, jeho problémy nezmizí, ale naopak se mohou zvětšit.</a:t>
            </a:r>
          </a:p>
          <a:p>
            <a:endParaRPr lang="cs-CZ" sz="2800" dirty="0" smtClean="0">
              <a:solidFill>
                <a:srgbClr val="FFFF00"/>
              </a:solidFill>
            </a:endParaRPr>
          </a:p>
          <a:p>
            <a:r>
              <a:rPr lang="cs-CZ" sz="2800" dirty="0" smtClean="0">
                <a:solidFill>
                  <a:srgbClr val="FFFF00"/>
                </a:solidFill>
              </a:rPr>
              <a:t>Neustále musí mít člověk na paměti, že </a:t>
            </a:r>
            <a:r>
              <a:rPr lang="cs-CZ" sz="2800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postupné zvyšování dávek alkoholu vede k alkoholismu</a:t>
            </a:r>
            <a:r>
              <a:rPr lang="cs-CZ" sz="2800" dirty="0" smtClean="0">
                <a:solidFill>
                  <a:srgbClr val="FFFF00"/>
                </a:solidFill>
              </a:rPr>
              <a:t>. Pokud se u člověka objeví závislost na alkoholu, je dobré </a:t>
            </a:r>
            <a:r>
              <a:rPr lang="cs-CZ" sz="28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vyhledat odborníka</a:t>
            </a:r>
            <a:r>
              <a:rPr lang="cs-CZ" sz="2800" dirty="0" smtClean="0">
                <a:solidFill>
                  <a:srgbClr val="FFFF00"/>
                </a:solidFill>
              </a:rPr>
              <a:t>,  který pomůže s  léčbou. I tady, jako u všech jiných nemocí platí, že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čím dříve se člověk začne léčit, tím větší má šanci  zvítězit nad zákeřnou nemocí.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904217" y="45677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336265" y="45677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768313" y="4568748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200361" y="4568748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632409" y="45677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064457" y="4568748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496505" y="45677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904217" y="498832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336265" y="498832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768313" y="498928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00361" y="498928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632409" y="498832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8064457" y="498928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8496505" y="498832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904217" y="5420368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336265" y="5420368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7200361" y="542133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632409" y="5420368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904217" y="5847182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6336265" y="5847182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200361" y="5848149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7632409" y="5847182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7632409" y="627027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064457" y="2855712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496505" y="285474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768313" y="328776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7200361" y="328776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8064457" y="328776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8496505" y="328679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5904217" y="371360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6768313" y="3714574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54" name="Obdélník 53"/>
          <p:cNvSpPr/>
          <p:nvPr/>
        </p:nvSpPr>
        <p:spPr>
          <a:xfrm>
            <a:off x="7200361" y="3714574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8064457" y="3714574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8496505" y="371360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5904217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6336265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6768313" y="4137667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7200361" y="4137667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7632409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8064457" y="4137667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8496505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8064457" y="199258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8064457" y="242463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TextovéPole 78"/>
          <p:cNvSpPr txBox="1"/>
          <p:nvPr/>
        </p:nvSpPr>
        <p:spPr>
          <a:xfrm>
            <a:off x="5970200" y="334427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6402248" y="37772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6834296" y="291842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7266344" y="291573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7698392" y="37673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30440" y="16380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8562488" y="24559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00" name="Picture 4" descr="http://3.bp.blogspot.com/-J2D09TdJ_Vk/T22MwU-lr_I/AAAAAAAAAAU/0RNfb5V0qtY/s1600/mali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29" y="-2472"/>
            <a:ext cx="2353682" cy="21309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TextovéPole 87"/>
          <p:cNvSpPr txBox="1"/>
          <p:nvPr/>
        </p:nvSpPr>
        <p:spPr>
          <a:xfrm>
            <a:off x="11188" y="571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02" name="Picture 6" descr="http://upload.wikimedia.org/wikipedia/commons/thumb/f/fb/Aubergine.jpg/300px-Aubergi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289" y="123730"/>
            <a:ext cx="2438779" cy="15770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TextovéPole 90"/>
          <p:cNvSpPr txBox="1"/>
          <p:nvPr/>
        </p:nvSpPr>
        <p:spPr>
          <a:xfrm>
            <a:off x="6724528" y="24179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08" name="Picture 12" descr="http://t1.gstatic.com/images?q=tbn:ANd9GcQ-FwktYnMgiWlwZotBg07XuwKDvpA-0Zt3_5q_DG6DqUp9xEHNtXw0iEPYnQ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316209"/>
            <a:ext cx="1943100" cy="19431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TextovéPole 94"/>
          <p:cNvSpPr txBox="1"/>
          <p:nvPr/>
        </p:nvSpPr>
        <p:spPr>
          <a:xfrm>
            <a:off x="3975843" y="37772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12" name="Picture 16" descr="http://files.softicons.com/download/food-drinks-icons/paradise-fruit-icon-set-by-artbees/png/256/Peac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9" y="4569715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" name="TextovéPole 96"/>
          <p:cNvSpPr txBox="1"/>
          <p:nvPr/>
        </p:nvSpPr>
        <p:spPr>
          <a:xfrm>
            <a:off x="539552" y="606417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14" name="Picture 18" descr="http://files.softicons.com/download/food-drinks-icons/paradise-fruit-icon-set-by-artbees/png/512/Pea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6724">
            <a:off x="170523" y="1752472"/>
            <a:ext cx="3027299" cy="30273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TextovéPole 98"/>
          <p:cNvSpPr txBox="1"/>
          <p:nvPr/>
        </p:nvSpPr>
        <p:spPr>
          <a:xfrm>
            <a:off x="1037988" y="334427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16" name="Picture 20" descr="http://users.wpi.edu/~zking/images/potatoe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606" y="4533016"/>
            <a:ext cx="2626557" cy="21800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extovéPole 100"/>
          <p:cNvSpPr txBox="1"/>
          <p:nvPr/>
        </p:nvSpPr>
        <p:spPr>
          <a:xfrm>
            <a:off x="2873032" y="628019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18" name="Picture 22" descr="http://upload.wikimedia.org/wikipedia/commons/4/4e/Single_appl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86070">
            <a:off x="3544404" y="-57138"/>
            <a:ext cx="2022160" cy="23790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TextovéPole 102"/>
          <p:cNvSpPr txBox="1"/>
          <p:nvPr/>
        </p:nvSpPr>
        <p:spPr>
          <a:xfrm>
            <a:off x="5107033" y="12463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0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3" grpId="0" animBg="1"/>
      <p:bldP spid="24" grpId="0" animBg="1"/>
      <p:bldP spid="26" grpId="0" animBg="1"/>
      <p:bldP spid="27" grpId="0" animBg="1"/>
      <p:bldP spid="34" grpId="0" animBg="1"/>
      <p:bldP spid="42" grpId="0" animBg="1"/>
      <p:bldP spid="43" grpId="0" animBg="1"/>
      <p:bldP spid="46" grpId="0" animBg="1"/>
      <p:bldP spid="47" grpId="0" animBg="1"/>
      <p:bldP spid="49" grpId="0" animBg="1"/>
      <p:bldP spid="50" grpId="0" animBg="1"/>
      <p:bldP spid="51" grpId="0" animBg="1"/>
      <p:bldP spid="53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70" grpId="0" animBg="1"/>
      <p:bldP spid="77" grpId="0" animBg="1"/>
      <p:bldP spid="79" grpId="0"/>
      <p:bldP spid="80" grpId="0"/>
      <p:bldP spid="81" grpId="0"/>
      <p:bldP spid="82" grpId="0"/>
      <p:bldP spid="83" grpId="0"/>
      <p:bldP spid="84" grpId="0"/>
      <p:bldP spid="85" grpId="0"/>
      <p:bldP spid="88" grpId="0"/>
      <p:bldP spid="91" grpId="0"/>
      <p:bldP spid="95" grpId="0"/>
      <p:bldP spid="97" grpId="0"/>
      <p:bldP spid="99" grpId="0"/>
      <p:bldP spid="101" grpId="0"/>
      <p:bldP spid="1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Obdélník 57"/>
          <p:cNvSpPr/>
          <p:nvPr/>
        </p:nvSpPr>
        <p:spPr>
          <a:xfrm>
            <a:off x="5904217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6336265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L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6768313" y="4137667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7200361" y="4137667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7632409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H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8064457" y="4137667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8496505" y="4136700"/>
            <a:ext cx="432048" cy="43204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L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52" name="Picture 20" descr="Fireworks Blu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480" y="558924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2" descr="Fireworks fanfare animated 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85" y="4941168"/>
            <a:ext cx="1704975" cy="1704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2" descr="Fireworks fanfare animated 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203" y="188640"/>
            <a:ext cx="1704975" cy="1704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2" descr="Fireworks fanfare animated 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008" y="4736752"/>
            <a:ext cx="1704975" cy="1704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2" descr="Fireworks fanfare animated 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717227"/>
            <a:ext cx="1704975" cy="1704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0" descr="Fireworks Blu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69364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0" descr="Fireworks Blu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98" y="242088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0" descr="Fireworks Blu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22" y="18864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0" descr="Fireworks Blu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289" y="177281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0" descr="Fireworks Blue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75" y="24633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6120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93987E-6 L -0.14375 4.93987E-6 C -0.20816 4.93987E-6 -0.28733 -0.04001 -0.28733 -0.07262 L -0.28733 -0.14501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93987E-6 L -0.14375 4.93987E-6 C -0.20816 4.93987E-6 -0.28732 -0.04001 -0.28732 -0.07262 L -0.28732 -0.14501 " pathEditMode="relative" rAng="0" ptsTypes="FfFF">
                                      <p:cBhvr>
                                        <p:cTn id="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93987E-6 L -0.14375 4.93987E-6 C -0.20816 4.93987E-6 -0.28733 -0.04001 -0.28733 -0.07262 L -0.28733 -0.14501 " pathEditMode="relative" rAng="0" ptsTypes="FfFF">
                                      <p:cBhvr>
                                        <p:cTn id="1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93987E-6 L -0.14375 4.93987E-6 C -0.20816 4.93987E-6 -0.28733 -0.04001 -0.28733 -0.07262 L -0.28733 -0.14501 " pathEditMode="relative" rAng="0" ptsTypes="FfFF">
                                      <p:cBhvr>
                                        <p:cTn id="1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93987E-6 L -0.14375 4.93987E-6 C -0.20816 4.93987E-6 -0.28732 -0.04001 -0.28732 -0.07262 L -0.28732 -0.14501 " pathEditMode="relative" rAng="0" ptsTypes="FfFF">
                                      <p:cBhvr>
                                        <p:cTn id="1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93987E-6 L -0.14375 4.93987E-6 C -0.20816 4.93987E-6 -0.28733 -0.04001 -0.28733 -0.07262 L -0.28733 -0.14501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93987E-6 L -0.14375 4.93987E-6 C -0.20816 4.93987E-6 -0.28733 -0.04001 -0.28733 -0.07262 L -0.28733 -0.14501 " pathEditMode="relative" rAng="0" ptsTypes="FfFF">
                                      <p:cBhvr>
                                        <p:cTn id="1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7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.cz.prg.cmestatic.com/media/images/440xX/May2010/625537.jpg?d41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726">
            <a:off x="6312808" y="397846"/>
            <a:ext cx="2269733" cy="14856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1520" y="260648"/>
            <a:ext cx="806489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chemeClr val="bg1"/>
                </a:solidFill>
              </a:rPr>
              <a:t>A</a:t>
            </a:r>
            <a:r>
              <a:rPr lang="cs-CZ" sz="3200" dirty="0" smtClean="0"/>
              <a:t>lkohol v průběhu těhotenství</a:t>
            </a:r>
          </a:p>
          <a:p>
            <a:r>
              <a:rPr lang="cs-CZ" sz="2800" dirty="0" smtClean="0">
                <a:solidFill>
                  <a:srgbClr val="FFFF00"/>
                </a:solidFill>
              </a:rPr>
              <a:t>Vše </a:t>
            </a:r>
            <a:r>
              <a:rPr lang="cs-CZ" sz="2800" dirty="0">
                <a:solidFill>
                  <a:srgbClr val="FFFF00"/>
                </a:solidFill>
              </a:rPr>
              <a:t>co budoucí maminka sní a vypije, </a:t>
            </a:r>
            <a:endParaRPr lang="cs-CZ" sz="2800" dirty="0" smtClean="0">
              <a:solidFill>
                <a:srgbClr val="FFFF00"/>
              </a:solidFill>
            </a:endParaRPr>
          </a:p>
          <a:p>
            <a:r>
              <a:rPr lang="cs-CZ" sz="2800" dirty="0" smtClean="0">
                <a:solidFill>
                  <a:srgbClr val="FFFF00"/>
                </a:solidFill>
              </a:rPr>
              <a:t>přechází </a:t>
            </a:r>
            <a:r>
              <a:rPr lang="cs-CZ" sz="2800" dirty="0">
                <a:solidFill>
                  <a:srgbClr val="FFFF00"/>
                </a:solidFill>
              </a:rPr>
              <a:t>krevním oběhem </a:t>
            </a:r>
            <a:endParaRPr lang="cs-CZ" sz="2800" dirty="0" smtClean="0">
              <a:solidFill>
                <a:srgbClr val="FFFF00"/>
              </a:solidFill>
            </a:endParaRPr>
          </a:p>
          <a:p>
            <a:r>
              <a:rPr lang="cs-CZ" sz="2800" dirty="0" smtClean="0">
                <a:solidFill>
                  <a:srgbClr val="FFFF00"/>
                </a:solidFill>
              </a:rPr>
              <a:t>ve </a:t>
            </a:r>
            <a:r>
              <a:rPr lang="cs-CZ" sz="2800" dirty="0">
                <a:solidFill>
                  <a:srgbClr val="FFFF00"/>
                </a:solidFill>
              </a:rPr>
              <a:t>stejné koncentraci do těla miminka, tedy i </a:t>
            </a:r>
            <a:r>
              <a:rPr lang="cs-CZ" sz="2800" dirty="0" smtClean="0">
                <a:solidFill>
                  <a:srgbClr val="FFFF00"/>
                </a:solidFill>
              </a:rPr>
              <a:t>alkohol, který je i pro nenarozené dítě škodlivý. Ale </a:t>
            </a:r>
            <a:r>
              <a:rPr lang="cs-CZ" sz="2800" dirty="0">
                <a:solidFill>
                  <a:srgbClr val="FFFF00"/>
                </a:solidFill>
              </a:rPr>
              <a:t>POZOR, </a:t>
            </a:r>
            <a:r>
              <a:rPr lang="cs-CZ" sz="2800" dirty="0" smtClean="0">
                <a:solidFill>
                  <a:srgbClr val="FFFF00"/>
                </a:solidFill>
              </a:rPr>
              <a:t>plodu </a:t>
            </a:r>
            <a:r>
              <a:rPr lang="cs-CZ" sz="2800" dirty="0">
                <a:solidFill>
                  <a:srgbClr val="FFFF00"/>
                </a:solidFill>
              </a:rPr>
              <a:t>trvá dvojnásobnou dobu, než alkohol ze svého organismu </a:t>
            </a:r>
            <a:r>
              <a:rPr lang="cs-CZ" sz="2800" dirty="0" smtClean="0">
                <a:solidFill>
                  <a:srgbClr val="FFFF00"/>
                </a:solidFill>
              </a:rPr>
              <a:t>vyloučí. To </a:t>
            </a:r>
            <a:r>
              <a:rPr lang="cs-CZ" sz="2800" dirty="0">
                <a:solidFill>
                  <a:srgbClr val="FFFF00"/>
                </a:solidFill>
              </a:rPr>
              <a:t>znamená, že </a:t>
            </a:r>
            <a:r>
              <a:rPr lang="cs-CZ" sz="2800" dirty="0" smtClean="0">
                <a:solidFill>
                  <a:srgbClr val="FFFF00"/>
                </a:solidFill>
              </a:rPr>
              <a:t>miminko </a:t>
            </a:r>
            <a:r>
              <a:rPr lang="cs-CZ" sz="2800" dirty="0">
                <a:solidFill>
                  <a:srgbClr val="FFFF00"/>
                </a:solidFill>
              </a:rPr>
              <a:t>může být již na pokraji ztráty vědomí v okamžiku, kdy </a:t>
            </a:r>
            <a:r>
              <a:rPr lang="cs-CZ" sz="2800" dirty="0" smtClean="0">
                <a:solidFill>
                  <a:srgbClr val="FFFF00"/>
                </a:solidFill>
              </a:rPr>
              <a:t>těhotná žena je „jen“ přiopilá. </a:t>
            </a:r>
            <a:r>
              <a:rPr lang="cs-CZ" sz="2800" b="1" i="1" u="sng" dirty="0" smtClean="0"/>
              <a:t>Mnohdy dochází i k těžkému poškození plodu nebo těžkým porodním komplikacím.</a:t>
            </a:r>
            <a:endParaRPr lang="cs-CZ" sz="2800" b="1" i="1" u="sng" dirty="0"/>
          </a:p>
        </p:txBody>
      </p:sp>
      <p:pic>
        <p:nvPicPr>
          <p:cNvPr id="6146" name="Picture 2" descr="jedy,lebky,nebezpe&amp;ccaron;í,symboly,varování,zdravotní pé&amp;ccaron;e,zk&amp;rcaron;í&amp;zcaron;ené k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013176"/>
            <a:ext cx="1584176" cy="158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0196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19872" y="0"/>
            <a:ext cx="19543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Popis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412776"/>
            <a:ext cx="815319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2. snímek – úvod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3. snímek – slouží </a:t>
            </a:r>
            <a:r>
              <a:rPr lang="cs-CZ" sz="2400" dirty="0"/>
              <a:t>k </a:t>
            </a:r>
            <a:r>
              <a:rPr lang="cs-CZ" sz="24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4. snímek – slouží </a:t>
            </a:r>
            <a:r>
              <a:rPr lang="cs-CZ" sz="2400" dirty="0"/>
              <a:t>k </a:t>
            </a:r>
            <a:r>
              <a:rPr lang="cs-CZ" sz="24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5.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6. snímek – slouží </a:t>
            </a:r>
            <a:r>
              <a:rPr lang="cs-CZ" sz="2400" dirty="0"/>
              <a:t>k </a:t>
            </a:r>
            <a:r>
              <a:rPr lang="cs-CZ" sz="24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7. snímek – slouží </a:t>
            </a:r>
            <a:r>
              <a:rPr lang="cs-CZ" sz="2400" dirty="0"/>
              <a:t>k </a:t>
            </a:r>
            <a:r>
              <a:rPr lang="cs-CZ" sz="24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8.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9. snímek – žáci interaktivním perem vyluští 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10. snímek –správné vypracování z předchozího 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11. snímek </a:t>
            </a:r>
            <a:r>
              <a:rPr lang="cs-CZ" sz="2400" dirty="0"/>
              <a:t>–slouží k </a:t>
            </a:r>
            <a:r>
              <a:rPr lang="cs-CZ" sz="24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12. snímek – popis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400" dirty="0" smtClean="0"/>
              <a:t>13. snímek – zdroje</a:t>
            </a:r>
          </a:p>
          <a:p>
            <a:pPr marL="285750" indent="-285750"/>
            <a:endParaRPr lang="cs-CZ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19441524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31840" y="116632"/>
            <a:ext cx="2300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Zdroje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556792"/>
            <a:ext cx="9159880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Obrázek 1 - http://</a:t>
            </a:r>
            <a:r>
              <a:rPr lang="cs-CZ" sz="1000" dirty="0" smtClean="0"/>
              <a:t>ipravda.sk/res/2011/12/30/thumbs/alkoholizumus-drink-opilec-alkohol-pit-clanok.jpg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2 </a:t>
            </a:r>
            <a:r>
              <a:rPr lang="cs-CZ" sz="1000" dirty="0"/>
              <a:t>- http://</a:t>
            </a:r>
            <a:r>
              <a:rPr lang="cs-CZ" sz="1000" dirty="0" smtClean="0"/>
              <a:t>medpravda.com/wp-content/uploads/2012/04/alkogol-300x300.png</a:t>
            </a:r>
            <a:endParaRPr lang="cs-CZ" sz="1000" dirty="0"/>
          </a:p>
          <a:p>
            <a:r>
              <a:rPr lang="cs-CZ" sz="1000" dirty="0"/>
              <a:t>Obrázek 3</a:t>
            </a:r>
            <a:r>
              <a:rPr lang="cs-CZ" sz="1000" dirty="0" smtClean="0"/>
              <a:t> </a:t>
            </a:r>
            <a:r>
              <a:rPr lang="cs-CZ" sz="1000" dirty="0"/>
              <a:t>- http://</a:t>
            </a:r>
            <a:r>
              <a:rPr lang="cs-CZ" sz="1000" dirty="0" smtClean="0"/>
              <a:t>m3.aimg.sk/profil/17726734.jpg?v=1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4 - </a:t>
            </a:r>
            <a:r>
              <a:rPr lang="cs-CZ" sz="1000" dirty="0"/>
              <a:t>http://</a:t>
            </a:r>
            <a:r>
              <a:rPr lang="cs-CZ" sz="1000" dirty="0" smtClean="0"/>
              <a:t>www.tvrtm.cz/magazin/9551.jpg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5 </a:t>
            </a:r>
            <a:r>
              <a:rPr lang="cs-CZ" sz="1000" dirty="0"/>
              <a:t>- http://www.klinikazdravi.cz/repository/articles/big/_</a:t>
            </a:r>
            <a:r>
              <a:rPr lang="cs-CZ" sz="1000" dirty="0" smtClean="0"/>
              <a:t>antialias_b082eda0-5e1b-11e1-8cc0-003048df98d0_e19741aa5a937e22a8d5270d192fff87.jpg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6 </a:t>
            </a:r>
            <a:r>
              <a:rPr lang="cs-CZ" sz="1000" dirty="0"/>
              <a:t>- http://www.dama.cz//</a:t>
            </a:r>
            <a:r>
              <a:rPr lang="cs-CZ" sz="1000" dirty="0" smtClean="0"/>
              <a:t>2012/2/drunk1.jpg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7 </a:t>
            </a:r>
            <a:r>
              <a:rPr lang="cs-CZ" sz="1000" dirty="0"/>
              <a:t>- http://</a:t>
            </a:r>
            <a:r>
              <a:rPr lang="cs-CZ" sz="1000" dirty="0" smtClean="0"/>
              <a:t>jan.zlatylist.org/026-20041121-alcohol.jpg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8 </a:t>
            </a:r>
            <a:r>
              <a:rPr lang="cs-CZ" sz="1000" dirty="0"/>
              <a:t>- http://</a:t>
            </a:r>
            <a:r>
              <a:rPr lang="cs-CZ" sz="1000" dirty="0" smtClean="0"/>
              <a:t>g.denik.cz/72/e8/120310-karvina-alkohol-deti-kontrola-ilustracni-3_denik-600.jpg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9 </a:t>
            </a:r>
            <a:r>
              <a:rPr lang="cs-CZ" sz="1000" dirty="0"/>
              <a:t>- http://</a:t>
            </a:r>
            <a:r>
              <a:rPr lang="cs-CZ" sz="1000" dirty="0" smtClean="0"/>
              <a:t>upload.wikimedia.org/wikipedia/commons/4/4e/Single_apple.png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10 </a:t>
            </a:r>
            <a:r>
              <a:rPr lang="cs-CZ" sz="1000" dirty="0"/>
              <a:t>- http://floe.vpg.com/floe/projects/OPDp/_old/_</a:t>
            </a:r>
            <a:r>
              <a:rPr lang="cs-CZ" sz="1000" dirty="0" smtClean="0"/>
              <a:t>media_old/images/300x300/4/3/carrots.png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11 </a:t>
            </a:r>
            <a:r>
              <a:rPr lang="cs-CZ" sz="1000" dirty="0"/>
              <a:t>- http://</a:t>
            </a:r>
            <a:r>
              <a:rPr lang="cs-CZ" sz="1000" dirty="0" smtClean="0"/>
              <a:t>files.softicons.com/download/food-drinks-icons/paradise-fruit-icon-set-by-artbees/png/256/Peach.png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12 </a:t>
            </a:r>
            <a:r>
              <a:rPr lang="cs-CZ" sz="1000" dirty="0"/>
              <a:t>- http://</a:t>
            </a:r>
            <a:r>
              <a:rPr lang="cs-CZ" sz="1000" dirty="0" smtClean="0"/>
              <a:t>files.softicons.com/download/food-drinks-icons/paradise-fruit-icon-set-by-artbees/png/512/Pear.png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13 </a:t>
            </a:r>
            <a:r>
              <a:rPr lang="cs-CZ" sz="1000" dirty="0"/>
              <a:t>- http://users.wpi.edu/~</a:t>
            </a:r>
            <a:r>
              <a:rPr lang="cs-CZ" sz="1000" dirty="0" smtClean="0"/>
              <a:t>zking/images/potatoes.png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14 </a:t>
            </a:r>
            <a:r>
              <a:rPr lang="cs-CZ" sz="1000" dirty="0"/>
              <a:t>- http://</a:t>
            </a:r>
            <a:r>
              <a:rPr lang="cs-CZ" sz="1000" dirty="0" smtClean="0"/>
              <a:t>upload.wikimedia.org/wikipedia/commons/thumb/f/fb/Aubergine.jpg/300px-Aubergine.jpg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15 </a:t>
            </a:r>
            <a:r>
              <a:rPr lang="cs-CZ" sz="1000" dirty="0"/>
              <a:t>- http://3.bp.blogspot.com/-</a:t>
            </a:r>
            <a:r>
              <a:rPr lang="cs-CZ" sz="1000" dirty="0" smtClean="0"/>
              <a:t>J2D09TdJ_Vk/T22MwU-lr_I/AAAAAAAAAAU/0RNfb5V0qtY/s1600/malina.png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16 </a:t>
            </a:r>
            <a:r>
              <a:rPr lang="cs-CZ" sz="1000" dirty="0"/>
              <a:t>- http://</a:t>
            </a:r>
            <a:r>
              <a:rPr lang="cs-CZ" sz="1000" dirty="0" smtClean="0"/>
              <a:t>t1.gstatic.com/images?q=tbn:ANd9GcQ-FwktYnMgiWlwZotBg07XuwKDvpA-0Zt3_5q_DG6DqUp9xEHNtXw0iEPYnQ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17 </a:t>
            </a:r>
            <a:r>
              <a:rPr lang="cs-CZ" sz="1000" dirty="0"/>
              <a:t>- http://</a:t>
            </a:r>
            <a:r>
              <a:rPr lang="cs-CZ" sz="1000" dirty="0" smtClean="0"/>
              <a:t>files.softicons.com/download/food-drinks-icons/the-coffee-shop-icons-by-alejandro-lopez/png/512/Beer.png</a:t>
            </a:r>
            <a:endParaRPr lang="cs-CZ" sz="1000" dirty="0"/>
          </a:p>
          <a:p>
            <a:r>
              <a:rPr lang="cs-CZ" sz="1000" dirty="0"/>
              <a:t>Obrázek </a:t>
            </a:r>
            <a:r>
              <a:rPr lang="cs-CZ" sz="1000" dirty="0" smtClean="0"/>
              <a:t>18 </a:t>
            </a:r>
            <a:r>
              <a:rPr lang="cs-CZ" sz="1000" dirty="0"/>
              <a:t>- </a:t>
            </a:r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www.</a:t>
            </a:r>
            <a:r>
              <a:rPr lang="cs-CZ" sz="1000" dirty="0" err="1" smtClean="0">
                <a:hlinkClick r:id="rId2"/>
              </a:rPr>
              <a:t>plugmasters.com.br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downloads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icones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banco</a:t>
            </a:r>
            <a:r>
              <a:rPr lang="cs-CZ" sz="1000" dirty="0" smtClean="0">
                <a:hlinkClick r:id="rId2"/>
              </a:rPr>
              <a:t>-de-</a:t>
            </a:r>
            <a:r>
              <a:rPr lang="cs-CZ" sz="1000" dirty="0" err="1" smtClean="0">
                <a:hlinkClick r:id="rId2"/>
              </a:rPr>
              <a:t>icones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lampadine</a:t>
            </a:r>
            <a:r>
              <a:rPr lang="cs-CZ" sz="1000" dirty="0" smtClean="0">
                <a:hlinkClick r:id="rId2"/>
              </a:rPr>
              <a:t>-e-</a:t>
            </a:r>
            <a:r>
              <a:rPr lang="cs-CZ" sz="1000" dirty="0" err="1" smtClean="0">
                <a:hlinkClick r:id="rId2"/>
              </a:rPr>
              <a:t>bicchieri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beer.png</a:t>
            </a:r>
            <a:endParaRPr lang="cs-CZ" sz="1000" dirty="0" smtClean="0"/>
          </a:p>
          <a:p>
            <a:r>
              <a:rPr lang="cs-CZ" sz="1000" dirty="0" smtClean="0"/>
              <a:t>www.</a:t>
            </a:r>
            <a:r>
              <a:rPr lang="cs-CZ" sz="1000" dirty="0" err="1" smtClean="0"/>
              <a:t>microsoft.cz</a:t>
            </a:r>
            <a:endParaRPr lang="cs-CZ" sz="1000" dirty="0"/>
          </a:p>
        </p:txBody>
      </p:sp>
      <p:sp>
        <p:nvSpPr>
          <p:cNvPr id="3" name="Obdélník 2"/>
          <p:cNvSpPr/>
          <p:nvPr/>
        </p:nvSpPr>
        <p:spPr>
          <a:xfrm>
            <a:off x="98118" y="4797152"/>
            <a:ext cx="8928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Autorem materiálu a všech jeho částí, není-li uvedeno  jinak, je </a:t>
            </a:r>
            <a:r>
              <a:rPr lang="cs-CZ" sz="2400" dirty="0" smtClean="0"/>
              <a:t>Mgr. Hana </a:t>
            </a:r>
            <a:r>
              <a:rPr lang="cs-CZ" sz="2400" dirty="0" err="1" smtClean="0"/>
              <a:t>Pajkrtová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5628149"/>
            <a:ext cx="8272463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6020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171</TotalTime>
  <Words>667</Words>
  <Application>Microsoft Office PowerPoint</Application>
  <PresentationFormat>Předvádění na obrazovce (4:3)</PresentationFormat>
  <Paragraphs>94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Vrchol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OX</dc:creator>
  <cp:lastModifiedBy>Učitel</cp:lastModifiedBy>
  <cp:revision>26</cp:revision>
  <dcterms:created xsi:type="dcterms:W3CDTF">2011-10-23T09:12:02Z</dcterms:created>
  <dcterms:modified xsi:type="dcterms:W3CDTF">2012-09-26T07:40:09Z</dcterms:modified>
</cp:coreProperties>
</file>