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64" r:id="rId3"/>
    <p:sldId id="274" r:id="rId4"/>
    <p:sldId id="273" r:id="rId5"/>
    <p:sldId id="270" r:id="rId6"/>
    <p:sldId id="258" r:id="rId7"/>
    <p:sldId id="277" r:id="rId8"/>
    <p:sldId id="265" r:id="rId9"/>
    <p:sldId id="268" r:id="rId10"/>
    <p:sldId id="256" r:id="rId11"/>
    <p:sldId id="266" r:id="rId12"/>
    <p:sldId id="269" r:id="rId13"/>
    <p:sldId id="262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2CF444"/>
    <a:srgbClr val="66FF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664" y="-8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45224"/>
            <a:ext cx="8175625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28625" y="1268760"/>
            <a:ext cx="594149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6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Výchova ke zdraví</a:t>
            </a:r>
            <a:endParaRPr lang="cs-CZ" sz="6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17458" y="4306866"/>
            <a:ext cx="8125622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VY_32_INOVACE_15_20_zdravý způsob života 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85660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922" y="174649"/>
            <a:ext cx="8935523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0000" endA="300" endPos="50000" dist="29997" dir="5400000" sy="-100000" algn="bl" rotWithShape="0"/>
                </a:effectLst>
              </a:rPr>
              <a:t>Zásady zdravého způsobu života</a:t>
            </a:r>
          </a:p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Clr>
                <a:srgbClr val="FFC000"/>
              </a:buClr>
              <a:buFont typeface="Courier New" pitchFamily="49" charset="0"/>
              <a:buChar char="o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Vhodný způsob stravování</a:t>
            </a:r>
          </a:p>
          <a:p>
            <a:pPr marL="342900" indent="-342900">
              <a:buClr>
                <a:schemeClr val="accent4">
                  <a:lumMod val="50000"/>
                </a:schemeClr>
              </a:buClr>
              <a:buFont typeface="Courier New" pitchFamily="49" charset="0"/>
              <a:buChar char="o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Vhodné životní prostředí</a:t>
            </a:r>
          </a:p>
          <a:p>
            <a:pPr marL="342900" indent="-342900">
              <a:buClr>
                <a:srgbClr val="00B050"/>
              </a:buClr>
              <a:buFont typeface="Courier New" pitchFamily="49" charset="0"/>
              <a:buChar char="o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Duševní pohoda</a:t>
            </a:r>
          </a:p>
          <a:p>
            <a:pPr marL="342900" indent="-342900">
              <a:buClr>
                <a:schemeClr val="tx2"/>
              </a:buClr>
              <a:buFont typeface="Courier New" pitchFamily="49" charset="0"/>
              <a:buChar char="o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Dodržování zásad osobní hygieny</a:t>
            </a:r>
          </a:p>
          <a:p>
            <a:pPr marL="342900" indent="-342900">
              <a:buClr>
                <a:srgbClr val="FF0000"/>
              </a:buClr>
              <a:buFont typeface="Courier New" pitchFamily="49" charset="0"/>
              <a:buChar char="o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Vyhýbání se škodlivým návykům (kouření, alkoholu a jiným drogám)</a:t>
            </a:r>
          </a:p>
          <a:p>
            <a:pPr marL="342900" indent="-342900">
              <a:buClr>
                <a:schemeClr val="tx2">
                  <a:lumMod val="75000"/>
                </a:schemeClr>
              </a:buClr>
              <a:buFont typeface="Courier New" pitchFamily="49" charset="0"/>
              <a:buChar char="o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lidské vztahy v rodině, ve škole, na pracovišti i v místě bydliště</a:t>
            </a:r>
          </a:p>
          <a:p>
            <a:pPr marL="342900" indent="-342900">
              <a:buClr>
                <a:schemeClr val="accent4">
                  <a:lumMod val="50000"/>
                </a:schemeClr>
              </a:buClr>
              <a:buFont typeface="Courier New" pitchFamily="49" charset="0"/>
              <a:buChar char="o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Kultura bydlení</a:t>
            </a:r>
          </a:p>
          <a:p>
            <a:pPr marL="342900" indent="-342900">
              <a:buClr>
                <a:srgbClr val="9933FF"/>
              </a:buClr>
              <a:buFont typeface="Courier New" pitchFamily="49" charset="0"/>
              <a:buChar char="o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Provoz domácnosti</a:t>
            </a:r>
          </a:p>
          <a:p>
            <a:pPr marL="342900" indent="-342900">
              <a:buClr>
                <a:srgbClr val="CC3300"/>
              </a:buClr>
              <a:buFont typeface="Courier New" pitchFamily="49" charset="0"/>
              <a:buChar char="o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Režim dne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d&amp;ecaron;v&amp;ccaron;ata,iStockphoto,knihy,školy,studenti,studie,t&amp;rcaron;ídy,u&amp;ccaron;ebnice,usm&amp;ecaron;vavý,úsm&amp;ecaron;vy,zp&amp;ecaron;t do školy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539" r="16821"/>
          <a:stretch/>
        </p:blipFill>
        <p:spPr bwMode="auto">
          <a:xfrm>
            <a:off x="6804248" y="3430634"/>
            <a:ext cx="2007374" cy="3058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igarety,domácnost,symboly,symboly zákazu kou&amp;rcaron;ení,tabák,zákaz kou&amp;rcaron;ení,znak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838" y="993313"/>
            <a:ext cx="1304994" cy="13049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domácnosti,fotografie,hygiena,kohoutky,mýdla,mytí rukou,osobní hygiena,pé&amp;ccaron;e o vzhled,ruce,ru&amp;ccaron;ní mytí,zdravotní pé&amp;ccaron;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590" r="15025"/>
          <a:stretch/>
        </p:blipFill>
        <p:spPr bwMode="auto">
          <a:xfrm>
            <a:off x="605782" y="4738973"/>
            <a:ext cx="1228828" cy="17214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základní druhy potravin,brokolice,mrkve,cherry raj&amp;ccaron;ata,jídlo,druhy potravin,&amp;ccaron;ty&amp;rcaron;i základní druhy potravin,ovoce,zdraví,zdravé,plodiny,raj&amp;ccaron;ata,zelenin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427646"/>
            <a:ext cx="1827203" cy="1827203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otografie,lesy,obrazy,&amp;rcaron;eky,rostliny,stromy,vodní toky,vodopády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853" r="17327"/>
          <a:stretch/>
        </p:blipFill>
        <p:spPr bwMode="auto">
          <a:xfrm>
            <a:off x="4290069" y="3573016"/>
            <a:ext cx="2006601" cy="3095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&amp;rcaron;íjezdová cesta,exteriér domu,vila,nemovitosti,drahé,fotolia, p&amp;rcaron;edm&amp;ecaron;stí,bydlení&#10;&#10;,d&amp;uring;m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7570" b="16379"/>
          <a:stretch/>
        </p:blipFill>
        <p:spPr bwMode="auto">
          <a:xfrm>
            <a:off x="6660232" y="692696"/>
            <a:ext cx="2065754" cy="13644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087459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buch 2 1"/>
          <p:cNvSpPr/>
          <p:nvPr/>
        </p:nvSpPr>
        <p:spPr>
          <a:xfrm>
            <a:off x="-91274" y="1469599"/>
            <a:ext cx="3943193" cy="1614546"/>
          </a:xfrm>
          <a:prstGeom prst="irregularSeal2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NEPOHODA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 rot="21151859">
            <a:off x="6233986" y="5546452"/>
            <a:ext cx="2952328" cy="1152128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KULTURA BYDLENÍ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 rot="20431588">
            <a:off x="6363486" y="2798100"/>
            <a:ext cx="2635860" cy="1153392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MEZILIDSKÉ VZTAHY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 rot="20840775">
            <a:off x="251869" y="2938669"/>
            <a:ext cx="2877244" cy="1431899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OSOBNÍ HYGIENA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Mrak 5"/>
          <p:cNvSpPr/>
          <p:nvPr/>
        </p:nvSpPr>
        <p:spPr>
          <a:xfrm rot="434364">
            <a:off x="295037" y="5363518"/>
            <a:ext cx="2850278" cy="1320154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NEČISTOTA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 rot="863369">
            <a:off x="6197435" y="1051317"/>
            <a:ext cx="2967963" cy="1240265"/>
          </a:xfrm>
          <a:prstGeom prst="cloud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REŽIM DNE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9" name="Výbuch 2 8"/>
          <p:cNvSpPr/>
          <p:nvPr/>
        </p:nvSpPr>
        <p:spPr>
          <a:xfrm>
            <a:off x="1475656" y="3861049"/>
            <a:ext cx="3827673" cy="1614546"/>
          </a:xfrm>
          <a:prstGeom prst="irregularSeal2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ŽIVOTNÍ PROSTŘEDÍ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Výbuch 2 9"/>
          <p:cNvSpPr/>
          <p:nvPr/>
        </p:nvSpPr>
        <p:spPr>
          <a:xfrm rot="1323799">
            <a:off x="2964565" y="1056438"/>
            <a:ext cx="4062133" cy="1614546"/>
          </a:xfrm>
          <a:prstGeom prst="irregularSeal2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ZAMOŘENÉ PROSTŘEDÍ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Výbuch 2 10"/>
          <p:cNvSpPr/>
          <p:nvPr/>
        </p:nvSpPr>
        <p:spPr>
          <a:xfrm>
            <a:off x="4997308" y="4121029"/>
            <a:ext cx="3622898" cy="1614546"/>
          </a:xfrm>
          <a:prstGeom prst="irregularSeal2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DUŠEVNÍ POHODA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Mrak 11"/>
          <p:cNvSpPr/>
          <p:nvPr/>
        </p:nvSpPr>
        <p:spPr>
          <a:xfrm rot="1142207">
            <a:off x="3434479" y="2709073"/>
            <a:ext cx="2873360" cy="1331449"/>
          </a:xfrm>
          <a:prstGeom prst="cloud">
            <a:avLst/>
          </a:prstGeom>
          <a:solidFill>
            <a:srgbClr val="2CF44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KOUŘENÍ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-140874" y="87342"/>
            <a:ext cx="9388468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Škrtni to, co nepatří do zásad zdravého způsobu života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Mrak 21"/>
          <p:cNvSpPr/>
          <p:nvPr/>
        </p:nvSpPr>
        <p:spPr>
          <a:xfrm rot="21151859">
            <a:off x="3165947" y="5587404"/>
            <a:ext cx="2952328" cy="1152128"/>
          </a:xfrm>
          <a:prstGeom prst="cloud">
            <a:avLst/>
          </a:prstGeom>
          <a:solidFill>
            <a:srgbClr val="2CF44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ZDRAVÉ JÍDLO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80877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buch 2 1"/>
          <p:cNvSpPr/>
          <p:nvPr/>
        </p:nvSpPr>
        <p:spPr>
          <a:xfrm>
            <a:off x="-91273" y="1469598"/>
            <a:ext cx="3622898" cy="1614546"/>
          </a:xfrm>
          <a:prstGeom prst="irregularSeal2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NEPOHODA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" name="Mrak 2"/>
          <p:cNvSpPr/>
          <p:nvPr/>
        </p:nvSpPr>
        <p:spPr>
          <a:xfrm rot="21151859">
            <a:off x="6233986" y="5546451"/>
            <a:ext cx="2952328" cy="1152128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KULTURA BYDLENÍ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" name="Mrak 3"/>
          <p:cNvSpPr/>
          <p:nvPr/>
        </p:nvSpPr>
        <p:spPr>
          <a:xfrm rot="20431588">
            <a:off x="6363486" y="2798099"/>
            <a:ext cx="2635860" cy="1153392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MEZILIDSKÉ VZTAHY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 rot="20840775">
            <a:off x="251869" y="2938669"/>
            <a:ext cx="2877244" cy="1431899"/>
          </a:xfrm>
          <a:prstGeom prst="clou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OSOBNÍ HYGIENA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Mrak 5"/>
          <p:cNvSpPr/>
          <p:nvPr/>
        </p:nvSpPr>
        <p:spPr>
          <a:xfrm rot="434364">
            <a:off x="295037" y="5363518"/>
            <a:ext cx="2850278" cy="1320154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NEČISTOTA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 rot="863369">
            <a:off x="6197435" y="1051316"/>
            <a:ext cx="2967963" cy="1240265"/>
          </a:xfrm>
          <a:prstGeom prst="cloud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REŽIM DNE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Výbuch 2 8"/>
          <p:cNvSpPr/>
          <p:nvPr/>
        </p:nvSpPr>
        <p:spPr>
          <a:xfrm>
            <a:off x="1680430" y="3861048"/>
            <a:ext cx="3755665" cy="1614546"/>
          </a:xfrm>
          <a:prstGeom prst="irregularSeal2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ŽIVOTNÍ PROSTŘEDÍ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Výbuch 2 9"/>
          <p:cNvSpPr/>
          <p:nvPr/>
        </p:nvSpPr>
        <p:spPr>
          <a:xfrm rot="1323799">
            <a:off x="3387718" y="1138932"/>
            <a:ext cx="3622898" cy="1614546"/>
          </a:xfrm>
          <a:prstGeom prst="irregularSeal2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ZAMOŘENÉ PROSTŘEDÍ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1" name="Výbuch 2 10"/>
          <p:cNvSpPr/>
          <p:nvPr/>
        </p:nvSpPr>
        <p:spPr>
          <a:xfrm>
            <a:off x="4997308" y="4121028"/>
            <a:ext cx="3622898" cy="1614546"/>
          </a:xfrm>
          <a:prstGeom prst="irregularSeal2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DUŠEVNÍ POHODA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Mrak 11"/>
          <p:cNvSpPr/>
          <p:nvPr/>
        </p:nvSpPr>
        <p:spPr>
          <a:xfrm rot="1142207">
            <a:off x="3434479" y="2709072"/>
            <a:ext cx="2873360" cy="1331449"/>
          </a:xfrm>
          <a:prstGeom prst="cloud">
            <a:avLst/>
          </a:prstGeom>
          <a:solidFill>
            <a:srgbClr val="2CF44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KOUŘENÍ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-105833" y="87342"/>
            <a:ext cx="9318384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Škrtni to, co nepatří do zásad zdravého způsobu života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Minus 12"/>
          <p:cNvSpPr/>
          <p:nvPr/>
        </p:nvSpPr>
        <p:spPr>
          <a:xfrm rot="19864864">
            <a:off x="-588415" y="1976844"/>
            <a:ext cx="4537691" cy="423101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Minus 14"/>
          <p:cNvSpPr/>
          <p:nvPr/>
        </p:nvSpPr>
        <p:spPr>
          <a:xfrm rot="1113174">
            <a:off x="-588418" y="1976843"/>
            <a:ext cx="4537691" cy="423101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Minus 15"/>
          <p:cNvSpPr/>
          <p:nvPr/>
        </p:nvSpPr>
        <p:spPr>
          <a:xfrm rot="20250219">
            <a:off x="2793211" y="1734657"/>
            <a:ext cx="4537691" cy="423101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Minus 16"/>
          <p:cNvSpPr/>
          <p:nvPr/>
        </p:nvSpPr>
        <p:spPr>
          <a:xfrm rot="1498529">
            <a:off x="2793208" y="1734656"/>
            <a:ext cx="4537691" cy="423101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Minus 17"/>
          <p:cNvSpPr/>
          <p:nvPr/>
        </p:nvSpPr>
        <p:spPr>
          <a:xfrm rot="20697234">
            <a:off x="-718427" y="5738966"/>
            <a:ext cx="4537691" cy="423101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Minus 18"/>
          <p:cNvSpPr/>
          <p:nvPr/>
        </p:nvSpPr>
        <p:spPr>
          <a:xfrm rot="1945544">
            <a:off x="-718430" y="5738965"/>
            <a:ext cx="4537691" cy="423101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inus 19"/>
          <p:cNvSpPr/>
          <p:nvPr/>
        </p:nvSpPr>
        <p:spPr>
          <a:xfrm rot="20676589">
            <a:off x="2505179" y="3103381"/>
            <a:ext cx="4537691" cy="423101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Minus 20"/>
          <p:cNvSpPr/>
          <p:nvPr/>
        </p:nvSpPr>
        <p:spPr>
          <a:xfrm rot="1924899">
            <a:off x="2505176" y="3103380"/>
            <a:ext cx="4537691" cy="423101"/>
          </a:xfrm>
          <a:prstGeom prst="mathMin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Mrak 21"/>
          <p:cNvSpPr/>
          <p:nvPr/>
        </p:nvSpPr>
        <p:spPr>
          <a:xfrm rot="21151859">
            <a:off x="3165947" y="5587403"/>
            <a:ext cx="2952328" cy="1152128"/>
          </a:xfrm>
          <a:prstGeom prst="cloud">
            <a:avLst/>
          </a:prstGeom>
          <a:solidFill>
            <a:srgbClr val="2CF44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ZDRAVÉ JÍDLO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61801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619672" y="260648"/>
            <a:ext cx="6263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tx1">
                      <a:alpha val="6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Hledání skrytých slov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101600">
                  <a:schemeClr val="tx1">
                    <a:alpha val="6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3981" y="3105834"/>
            <a:ext cx="84015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3600" dirty="0" smtClean="0"/>
              <a:t>Interaktivním perem podtrhni ukrytá slova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22401994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520" y="3157935"/>
            <a:ext cx="908312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LSMYNSBAHEAKULTURAAMYNSHEZADBYDLENÍAMD</a:t>
            </a:r>
          </a:p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REŽIMNYMSNAEDNEFTAMSNDXATIXEMTECLPIOIÁUJ</a:t>
            </a:r>
          </a:p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PROVOZMYNALABTECDOMÁCNOSTIJKOIUÁTŮSÁOJŽ</a:t>
            </a:r>
          </a:p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DUŠEVNÍMAJDAWPOHODAFJAFFWQERTYWQOIPOSK</a:t>
            </a:r>
          </a:p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NOVHODNÉXOANDNTQAŽIVOTNÍPLANEJDPROSTŘEDÍ</a:t>
            </a:r>
            <a:endParaRPr lang="cs-CZ" sz="32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45817" y="332656"/>
            <a:ext cx="61624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!11 SKRYTÝCH SLOV!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3851920" y="1484784"/>
            <a:ext cx="1296144" cy="1296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587889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520" y="3157935"/>
            <a:ext cx="908312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LSMYNSBAHEA</a:t>
            </a:r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KULTURA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AMYNSHEZAD</a:t>
            </a:r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BYDLENÍ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AMD</a:t>
            </a:r>
          </a:p>
          <a:p>
            <a:pPr algn="ctr"/>
            <a:r>
              <a:rPr lang="cs-CZ" sz="3200" dirty="0" smtClean="0">
                <a:solidFill>
                  <a:srgbClr val="0070C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REŽIM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NYMSNAE</a:t>
            </a:r>
            <a:r>
              <a:rPr lang="cs-CZ" sz="3200" dirty="0" smtClean="0">
                <a:solidFill>
                  <a:srgbClr val="0070C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FTAMSNDXATIXEMTECLPIOIÁUJ</a:t>
            </a:r>
          </a:p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PROVOZ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MYNALABTEC</a:t>
            </a:r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DOMÁCNOSTI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JKOIUÁTŮSÁOJŽ</a:t>
            </a:r>
          </a:p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DUŠEVNÍ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MAJDAW</a:t>
            </a:r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POHODA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FJAFFWQERTYWQOIPOSK</a:t>
            </a:r>
          </a:p>
          <a:p>
            <a:pPr algn="ctr"/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</a:t>
            </a:r>
            <a:r>
              <a:rPr lang="cs-CZ" sz="3200" dirty="0" smtClean="0">
                <a:solidFill>
                  <a:srgbClr val="FF66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VHODNÉ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XOANDNTQA</a:t>
            </a:r>
            <a:r>
              <a:rPr lang="cs-CZ" sz="3200" dirty="0" smtClean="0">
                <a:solidFill>
                  <a:srgbClr val="FF66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ŽIVOTNÍ</a:t>
            </a:r>
            <a:r>
              <a:rPr lang="cs-CZ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PLANEJD</a:t>
            </a:r>
            <a:r>
              <a:rPr lang="cs-CZ" sz="3200" dirty="0" smtClean="0">
                <a:solidFill>
                  <a:srgbClr val="FF66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PROSTŘEDÍ</a:t>
            </a:r>
            <a:endParaRPr lang="cs-CZ" sz="3200" dirty="0">
              <a:solidFill>
                <a:srgbClr val="FF66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45817" y="332656"/>
            <a:ext cx="61624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!11 SKRYTÝCH SLOV!</a:t>
            </a:r>
            <a:endParaRPr lang="cs-CZ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3851920" y="1484784"/>
            <a:ext cx="1296144" cy="12961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424088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eometrie,kalkulátory,kru&amp;zcaron;ítka,kursy,matematika,posuvná m&amp;ecaron;&amp;rcaron;ítka,pravítka,rýsovací pot&amp;rcaron;eby,škola,školní pot&amp;rcaron;eby,strojírenství,t&amp;rcaron;ídy,úhlom&amp;ecaron;r,vzd&amp;ecaron;lání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446901" y="4301280"/>
            <a:ext cx="2276864" cy="22768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denní sn&amp;ecaron;ní,firmy,kancelá&amp;rcaron;e,nohy naho&amp;rcaron;e,obchodní pojmy,odpo&amp;ccaron;inek,okna,osoby,podnikatelka,pracovišt&amp;ecaron;,pracovníci v kancelá&amp;rcaron;i,relaxace,stoly,výrazy,&amp;zcaron;eny,zobrazení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547" b="19174"/>
          <a:stretch/>
        </p:blipFill>
        <p:spPr bwMode="auto">
          <a:xfrm>
            <a:off x="466842" y="126098"/>
            <a:ext cx="1757496" cy="10418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&amp;ccaron;isticí pot&amp;rcaron;eby,&amp;ccaron;isticí prost&amp;rcaron;edky,domácnosti,jarní úklid,mu&amp;zcaron;i,osoby,práce,pracující lidé,úklid,zrcadl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58" y="1475887"/>
            <a:ext cx="1667296" cy="1667296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ry,mu&amp;zcaron;i,osoby,rekreace,sport,tenis,tenisté,volný &amp;ccaron;as,&amp;zcaron;en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338" y="2589185"/>
            <a:ext cx="1912158" cy="1912158"/>
          </a:xfrm>
          <a:prstGeom prst="ellipse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budovy,domy,elektrické vrta&amp;ccaron;ky,fotografie,konstrukce,konstrukce domu,lidé v práci,mechanické ná&amp;rcaron;adí,mu&amp;zcaron;i,nástroje,osoby,povolání,rukavice,stavební d&amp;ecaron;lníci,strojní vrta&amp;ccaron;ky,vrta&amp;ccaron;ky,zam&amp;ecaron;stnání,&amp;zcaron;elezá&amp;rcaron;ské zbo&amp;zcaron;í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089" r="16806"/>
          <a:stretch/>
        </p:blipFill>
        <p:spPr bwMode="auto">
          <a:xfrm>
            <a:off x="6893049" y="126098"/>
            <a:ext cx="1130300" cy="17911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hléb,jídla,jídlo,kremrole,rohlíky,snídan&amp;ecaron;,stolování,teplé nápoj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18" y="4027953"/>
            <a:ext cx="2176944" cy="21769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domácnost,noci,osoby,postele,spánek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933" y="302160"/>
            <a:ext cx="2200189" cy="22001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642535" y="24875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074583" y="24875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506631" y="24875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6916479" y="24875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780575" y="24875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212623" y="24875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8644671" y="24875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5210487" y="205551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210487" y="291961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210487" y="24875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5210487" y="335166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210487" y="378371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637624" y="291961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637624" y="335166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5637624" y="378371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637624" y="205551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084168" y="291961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074583" y="335166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074583" y="378371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074583" y="421575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6502415" y="2055518"/>
            <a:ext cx="414064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6493423" y="291961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925471" y="2920383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925471" y="3352431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6925471" y="3784479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</a:p>
        </p:txBody>
      </p:sp>
      <p:sp>
        <p:nvSpPr>
          <p:cNvPr id="33" name="Obdélník 32"/>
          <p:cNvSpPr/>
          <p:nvPr/>
        </p:nvSpPr>
        <p:spPr>
          <a:xfrm>
            <a:off x="6925471" y="4216527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7780575" y="2920383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7780575" y="3352431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7780575" y="3784479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8212623" y="2920383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8212623" y="3352431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8212623" y="3784479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8212623" y="421575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8212623" y="464780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Ě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8644671" y="2920383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8653377" y="118623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cs-CZ" sz="3200" dirty="0"/>
          </a:p>
        </p:txBody>
      </p:sp>
      <p:sp>
        <p:nvSpPr>
          <p:cNvPr id="48" name="Obdélník 47"/>
          <p:cNvSpPr/>
          <p:nvPr/>
        </p:nvSpPr>
        <p:spPr>
          <a:xfrm>
            <a:off x="8644671" y="161093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cs-CZ" sz="3200" dirty="0"/>
          </a:p>
        </p:txBody>
      </p:sp>
      <p:sp>
        <p:nvSpPr>
          <p:cNvPr id="49" name="Obdélník 48"/>
          <p:cNvSpPr/>
          <p:nvPr/>
        </p:nvSpPr>
        <p:spPr>
          <a:xfrm>
            <a:off x="8644671" y="204298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8644671" y="2895801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5210487" y="16534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1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686170" y="164229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2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6110405" y="207218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3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6558604" y="16736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4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003860" y="206522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70C0"/>
                </a:solidFill>
              </a:rPr>
              <a:t>5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7769225" y="163471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6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8212623" y="16109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7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8718558" y="76599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8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2715409" y="27300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372768" y="7986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372768" y="24345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71" name="TextovéPole 70"/>
          <p:cNvSpPr txBox="1"/>
          <p:nvPr/>
        </p:nvSpPr>
        <p:spPr>
          <a:xfrm>
            <a:off x="7287874" y="25182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73" name="TextovéPole 72"/>
          <p:cNvSpPr txBox="1"/>
          <p:nvPr/>
        </p:nvSpPr>
        <p:spPr>
          <a:xfrm>
            <a:off x="3504306" y="440708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75" name="TextovéPole 74"/>
          <p:cNvSpPr txBox="1"/>
          <p:nvPr/>
        </p:nvSpPr>
        <p:spPr>
          <a:xfrm>
            <a:off x="2132376" y="47263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77" name="TextovéPole 76"/>
          <p:cNvSpPr txBox="1"/>
          <p:nvPr/>
        </p:nvSpPr>
        <p:spPr>
          <a:xfrm>
            <a:off x="2734322" y="208816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78" name="Obdélník 77"/>
          <p:cNvSpPr/>
          <p:nvPr/>
        </p:nvSpPr>
        <p:spPr>
          <a:xfrm>
            <a:off x="6938679" y="466361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9" name="Obdélník 78"/>
          <p:cNvSpPr/>
          <p:nvPr/>
        </p:nvSpPr>
        <p:spPr>
          <a:xfrm>
            <a:off x="6938679" y="509566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0" name="Obdélník 79"/>
          <p:cNvSpPr/>
          <p:nvPr/>
        </p:nvSpPr>
        <p:spPr>
          <a:xfrm>
            <a:off x="6938679" y="552770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/>
          <p:cNvSpPr/>
          <p:nvPr/>
        </p:nvSpPr>
        <p:spPr>
          <a:xfrm>
            <a:off x="7789281" y="421575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/>
          <p:cNvSpPr/>
          <p:nvPr/>
        </p:nvSpPr>
        <p:spPr>
          <a:xfrm>
            <a:off x="7789281" y="507985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6" name="Obdélník 85"/>
          <p:cNvSpPr/>
          <p:nvPr/>
        </p:nvSpPr>
        <p:spPr>
          <a:xfrm>
            <a:off x="7789281" y="5511133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/>
          <p:cNvSpPr/>
          <p:nvPr/>
        </p:nvSpPr>
        <p:spPr>
          <a:xfrm>
            <a:off x="7789281" y="4668765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/>
          <p:cNvSpPr/>
          <p:nvPr/>
        </p:nvSpPr>
        <p:spPr>
          <a:xfrm>
            <a:off x="7777744" y="2057473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/>
          <p:cNvSpPr/>
          <p:nvPr/>
        </p:nvSpPr>
        <p:spPr>
          <a:xfrm>
            <a:off x="8221329" y="2043871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bdélník 90"/>
          <p:cNvSpPr/>
          <p:nvPr/>
        </p:nvSpPr>
        <p:spPr>
          <a:xfrm>
            <a:off x="6484431" y="120697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</a:t>
            </a:r>
          </a:p>
        </p:txBody>
      </p:sp>
      <p:sp>
        <p:nvSpPr>
          <p:cNvPr id="92" name="Obdélník 91"/>
          <p:cNvSpPr/>
          <p:nvPr/>
        </p:nvSpPr>
        <p:spPr>
          <a:xfrm>
            <a:off x="6493423" y="165342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14" name="Picture 18" descr="nápoje,pití,pitná voda,potraviny,voda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0487" y="349863"/>
            <a:ext cx="1201604" cy="12016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1" name="TextovéPole 100"/>
          <p:cNvSpPr txBox="1"/>
          <p:nvPr/>
        </p:nvSpPr>
        <p:spPr>
          <a:xfrm>
            <a:off x="6020300" y="4212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96" name="Obdélník 95"/>
          <p:cNvSpPr/>
          <p:nvPr/>
        </p:nvSpPr>
        <p:spPr>
          <a:xfrm>
            <a:off x="6949453" y="593007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Obdélník 96"/>
          <p:cNvSpPr/>
          <p:nvPr/>
        </p:nvSpPr>
        <p:spPr>
          <a:xfrm>
            <a:off x="6949453" y="636212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8" name="Obdélník 97"/>
          <p:cNvSpPr/>
          <p:nvPr/>
        </p:nvSpPr>
        <p:spPr>
          <a:xfrm>
            <a:off x="8653377" y="335166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35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TextovéPole 101"/>
          <p:cNvSpPr txBox="1"/>
          <p:nvPr/>
        </p:nvSpPr>
        <p:spPr>
          <a:xfrm>
            <a:off x="6558604" y="76599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0070C0"/>
                </a:solidFill>
              </a:rPr>
              <a:t>4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019306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3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6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9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2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5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8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1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4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7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0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3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4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7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0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7" grpId="0"/>
      <p:bldP spid="69" grpId="0"/>
      <p:bldP spid="71" grpId="0"/>
      <p:bldP spid="73" grpId="0"/>
      <p:bldP spid="75" grpId="0"/>
      <p:bldP spid="77" grpId="0"/>
      <p:bldP spid="78" grpId="0" animBg="1"/>
      <p:bldP spid="79" grpId="0" animBg="1"/>
      <p:bldP spid="80" grpId="0" animBg="1"/>
      <p:bldP spid="83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101" grpId="0"/>
      <p:bldP spid="96" grpId="0" animBg="1"/>
      <p:bldP spid="97" grpId="0" animBg="1"/>
      <p:bldP spid="98" grpId="0" animBg="1"/>
      <p:bldP spid="10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4908603" y="3929633"/>
            <a:ext cx="3866232" cy="432048"/>
            <a:chOff x="5210487" y="818951"/>
            <a:chExt cx="3866232" cy="432048"/>
          </a:xfrm>
        </p:grpSpPr>
        <p:sp>
          <p:nvSpPr>
            <p:cNvPr id="2" name="Obdélník 1"/>
            <p:cNvSpPr/>
            <p:nvPr/>
          </p:nvSpPr>
          <p:spPr>
            <a:xfrm>
              <a:off x="5210487" y="818951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320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" name="Obdélník 2"/>
            <p:cNvSpPr/>
            <p:nvPr/>
          </p:nvSpPr>
          <p:spPr>
            <a:xfrm>
              <a:off x="5642535" y="818951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FF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</a:t>
              </a:r>
              <a:endParaRPr lang="cs-CZ" sz="3200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" name="Obdélník 3"/>
            <p:cNvSpPr/>
            <p:nvPr/>
          </p:nvSpPr>
          <p:spPr>
            <a:xfrm>
              <a:off x="6074583" y="818951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00B0F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Ž</a:t>
              </a:r>
              <a:endParaRPr lang="cs-CZ" sz="3200" dirty="0"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" name="Obdélník 4"/>
            <p:cNvSpPr/>
            <p:nvPr/>
          </p:nvSpPr>
          <p:spPr>
            <a:xfrm>
              <a:off x="6506631" y="818951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0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</a:t>
              </a:r>
              <a:endParaRPr lang="cs-CZ" sz="3200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Obdélník 5"/>
            <p:cNvSpPr/>
            <p:nvPr/>
          </p:nvSpPr>
          <p:spPr>
            <a:xfrm>
              <a:off x="6916479" y="818951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66FF66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</a:t>
              </a:r>
              <a:endParaRPr lang="cs-CZ" sz="3200" dirty="0">
                <a:solidFill>
                  <a:srgbClr val="66FF66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Obdélník 7"/>
            <p:cNvSpPr/>
            <p:nvPr/>
          </p:nvSpPr>
          <p:spPr>
            <a:xfrm>
              <a:off x="7780575" y="818951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chemeClr val="bg1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</a:t>
              </a:r>
              <a:endParaRPr lang="cs-CZ" sz="3200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Obdélník 8"/>
            <p:cNvSpPr/>
            <p:nvPr/>
          </p:nvSpPr>
          <p:spPr>
            <a:xfrm>
              <a:off x="8212623" y="818951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</a:t>
              </a:r>
              <a:endParaRPr lang="cs-CZ" sz="32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8644671" y="818951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chemeClr val="accent4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</a:t>
              </a:r>
              <a:endParaRPr lang="cs-CZ" sz="3200" dirty="0">
                <a:solidFill>
                  <a:schemeClr val="accent4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" name="Obdélník 12"/>
            <p:cNvSpPr/>
            <p:nvPr/>
          </p:nvSpPr>
          <p:spPr>
            <a:xfrm>
              <a:off x="5210487" y="818951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circle">
                <a:fillToRect l="100000" t="100000"/>
              </a:path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</a:t>
              </a:r>
            </a:p>
          </p:txBody>
        </p:sp>
      </p:grpSp>
      <p:pic>
        <p:nvPicPr>
          <p:cNvPr id="1026" name="Picture 2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200" y="3717032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1998" y="2996952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286" y="5373216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4" y="5373216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532606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5801841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771" y="5882804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787" y="1922364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2" y="4226620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23853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animated gifs Flower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85" y="4574282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animated gifs Flower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4966171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animated gifs Flower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49" y="1867370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animated gifs Flower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974" y="4145657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animated gifs Flower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0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30" descr="animated gifs Flowers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997" y="374452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839" y="847031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601906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14062 4.07407E-6 C -0.20382 4.07407E-6 -0.28125 0.09629 -0.28125 0.17453 L -0.28125 0.34907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3" y="1745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42776" y="188640"/>
            <a:ext cx="68395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000" b="1" u="sng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Zdravý</a:t>
            </a:r>
            <a:r>
              <a:rPr lang="cs-CZ" sz="6000" b="1" u="sng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6000" b="1" u="sng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způsob</a:t>
            </a:r>
            <a:r>
              <a:rPr lang="cs-CZ" sz="6000" b="1" u="sng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6000" b="1" u="sng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života</a:t>
            </a:r>
            <a:endParaRPr lang="cs-CZ" sz="6000" b="1" u="sng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Stužka zahnutá dolů 2"/>
          <p:cNvSpPr/>
          <p:nvPr/>
        </p:nvSpPr>
        <p:spPr>
          <a:xfrm>
            <a:off x="107504" y="2950840"/>
            <a:ext cx="8928991" cy="1368152"/>
          </a:xfrm>
          <a:prstGeom prst="ellipseRibbon">
            <a:avLst>
              <a:gd name="adj1" fmla="val 43850"/>
              <a:gd name="adj2" fmla="val 50000"/>
              <a:gd name="adj3" fmla="val 196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Zdravý způsob života aneb Jak se dožít sta let:</a:t>
            </a:r>
            <a:endParaRPr lang="cs-CZ" sz="2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4" name="Stužka zahnutá dolů 3"/>
          <p:cNvSpPr/>
          <p:nvPr/>
        </p:nvSpPr>
        <p:spPr>
          <a:xfrm>
            <a:off x="181349" y="4348832"/>
            <a:ext cx="8928991" cy="1368152"/>
          </a:xfrm>
          <a:prstGeom prst="ellipseRibbon">
            <a:avLst>
              <a:gd name="adj1" fmla="val 43850"/>
              <a:gd name="adj2" fmla="val 50000"/>
              <a:gd name="adj3" fmla="val 1963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Udržovat správnou životosprávu!</a:t>
            </a:r>
            <a:endParaRPr lang="cs-CZ" sz="28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94093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580541" y="386197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12589" y="386197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3580541" y="426862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4012589" y="426862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délník 53"/>
          <p:cNvSpPr/>
          <p:nvPr/>
        </p:nvSpPr>
        <p:spPr>
          <a:xfrm>
            <a:off x="3155414" y="426862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3580541" y="470067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6" name="Obdélník 55"/>
          <p:cNvSpPr/>
          <p:nvPr/>
        </p:nvSpPr>
        <p:spPr>
          <a:xfrm>
            <a:off x="4012589" y="470067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3154561" y="4700670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3580541" y="510731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9" name="Obdélník 58"/>
          <p:cNvSpPr/>
          <p:nvPr/>
        </p:nvSpPr>
        <p:spPr>
          <a:xfrm>
            <a:off x="4012589" y="510731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3573620" y="55393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2" name="Obdélník 61"/>
          <p:cNvSpPr/>
          <p:nvPr/>
        </p:nvSpPr>
        <p:spPr>
          <a:xfrm>
            <a:off x="4005668" y="55393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4444637" y="3861974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" name="Obdélník 73"/>
          <p:cNvSpPr/>
          <p:nvPr/>
        </p:nvSpPr>
        <p:spPr>
          <a:xfrm>
            <a:off x="4876685" y="3861974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5308733" y="3861974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6" name="Obdélník 75"/>
          <p:cNvSpPr/>
          <p:nvPr/>
        </p:nvSpPr>
        <p:spPr>
          <a:xfrm>
            <a:off x="4444637" y="426862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</a:p>
        </p:txBody>
      </p:sp>
      <p:sp>
        <p:nvSpPr>
          <p:cNvPr id="77" name="Obdélník 76"/>
          <p:cNvSpPr/>
          <p:nvPr/>
        </p:nvSpPr>
        <p:spPr>
          <a:xfrm>
            <a:off x="4876685" y="4268622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4881373" y="426862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3" name="Obdélník 82"/>
          <p:cNvSpPr/>
          <p:nvPr/>
        </p:nvSpPr>
        <p:spPr>
          <a:xfrm>
            <a:off x="2723366" y="4697768"/>
            <a:ext cx="432048" cy="40955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85" name="Obdélník 84"/>
          <p:cNvSpPr/>
          <p:nvPr/>
        </p:nvSpPr>
        <p:spPr>
          <a:xfrm>
            <a:off x="2306631" y="4697768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/>
          <p:cNvSpPr/>
          <p:nvPr/>
        </p:nvSpPr>
        <p:spPr>
          <a:xfrm>
            <a:off x="4444637" y="510731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/>
          <p:cNvSpPr/>
          <p:nvPr/>
        </p:nvSpPr>
        <p:spPr>
          <a:xfrm>
            <a:off x="4853567" y="510731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8" name="Obdélník 87"/>
          <p:cNvSpPr/>
          <p:nvPr/>
        </p:nvSpPr>
        <p:spPr>
          <a:xfrm>
            <a:off x="4845688" y="553936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/>
          <p:cNvSpPr/>
          <p:nvPr/>
        </p:nvSpPr>
        <p:spPr>
          <a:xfrm>
            <a:off x="5277736" y="5539887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/>
          <p:cNvSpPr/>
          <p:nvPr/>
        </p:nvSpPr>
        <p:spPr>
          <a:xfrm>
            <a:off x="4427059" y="5552587"/>
            <a:ext cx="432048" cy="4193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3" name="TextovéPole 102"/>
          <p:cNvSpPr txBox="1"/>
          <p:nvPr/>
        </p:nvSpPr>
        <p:spPr>
          <a:xfrm>
            <a:off x="2378186" y="9096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4" name="TextovéPole 103"/>
          <p:cNvSpPr txBox="1"/>
          <p:nvPr/>
        </p:nvSpPr>
        <p:spPr>
          <a:xfrm>
            <a:off x="2738679" y="134536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2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5" name="TextovéPole 104"/>
          <p:cNvSpPr txBox="1"/>
          <p:nvPr/>
        </p:nvSpPr>
        <p:spPr>
          <a:xfrm>
            <a:off x="1465653" y="17692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3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6" name="TextovéPole 105"/>
          <p:cNvSpPr txBox="1"/>
          <p:nvPr/>
        </p:nvSpPr>
        <p:spPr>
          <a:xfrm>
            <a:off x="2774705" y="215866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4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7" name="TextovéPole 106"/>
          <p:cNvSpPr txBox="1"/>
          <p:nvPr/>
        </p:nvSpPr>
        <p:spPr>
          <a:xfrm>
            <a:off x="1506733" y="256530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5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8" name="TextovéPole 107"/>
          <p:cNvSpPr txBox="1"/>
          <p:nvPr/>
        </p:nvSpPr>
        <p:spPr>
          <a:xfrm>
            <a:off x="2313583" y="306007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6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19" name="TextovéPole 118"/>
          <p:cNvSpPr txBox="1"/>
          <p:nvPr/>
        </p:nvSpPr>
        <p:spPr>
          <a:xfrm flipH="1">
            <a:off x="7326950" y="188640"/>
            <a:ext cx="12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70" name="Obdélník 69"/>
          <p:cNvSpPr/>
          <p:nvPr/>
        </p:nvSpPr>
        <p:spPr>
          <a:xfrm>
            <a:off x="3580541" y="913317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1" name="Obdélník 70"/>
          <p:cNvSpPr/>
          <p:nvPr/>
        </p:nvSpPr>
        <p:spPr>
          <a:xfrm>
            <a:off x="4012589" y="913317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" name="Obdélník 71"/>
          <p:cNvSpPr/>
          <p:nvPr/>
        </p:nvSpPr>
        <p:spPr>
          <a:xfrm>
            <a:off x="3580541" y="1319965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4" name="Obdélník 83"/>
          <p:cNvSpPr/>
          <p:nvPr/>
        </p:nvSpPr>
        <p:spPr>
          <a:xfrm>
            <a:off x="4012589" y="1319965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/>
          <p:cNvSpPr/>
          <p:nvPr/>
        </p:nvSpPr>
        <p:spPr>
          <a:xfrm>
            <a:off x="3155414" y="1319965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102" name="Obdélník 101"/>
          <p:cNvSpPr/>
          <p:nvPr/>
        </p:nvSpPr>
        <p:spPr>
          <a:xfrm>
            <a:off x="3580541" y="1752013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0" name="Obdélník 109"/>
          <p:cNvSpPr/>
          <p:nvPr/>
        </p:nvSpPr>
        <p:spPr>
          <a:xfrm>
            <a:off x="1859585" y="1752013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" name="Obdélník 111"/>
          <p:cNvSpPr/>
          <p:nvPr/>
        </p:nvSpPr>
        <p:spPr>
          <a:xfrm>
            <a:off x="3155414" y="1752013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114" name="Obdélník 113"/>
          <p:cNvSpPr/>
          <p:nvPr/>
        </p:nvSpPr>
        <p:spPr>
          <a:xfrm>
            <a:off x="3580541" y="2158661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6" name="Obdélník 115"/>
          <p:cNvSpPr/>
          <p:nvPr/>
        </p:nvSpPr>
        <p:spPr>
          <a:xfrm>
            <a:off x="4012589" y="2158661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8" name="Obdélník 117"/>
          <p:cNvSpPr/>
          <p:nvPr/>
        </p:nvSpPr>
        <p:spPr>
          <a:xfrm>
            <a:off x="3573620" y="2590709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0" name="Obdélník 119"/>
          <p:cNvSpPr/>
          <p:nvPr/>
        </p:nvSpPr>
        <p:spPr>
          <a:xfrm>
            <a:off x="1832520" y="2578009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" name="Obdélník 121"/>
          <p:cNvSpPr/>
          <p:nvPr/>
        </p:nvSpPr>
        <p:spPr>
          <a:xfrm>
            <a:off x="3573620" y="2997357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4" name="Obdélník 123"/>
          <p:cNvSpPr/>
          <p:nvPr/>
        </p:nvSpPr>
        <p:spPr>
          <a:xfrm>
            <a:off x="4005668" y="2997357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5" name="Obdélník 124"/>
          <p:cNvSpPr/>
          <p:nvPr/>
        </p:nvSpPr>
        <p:spPr>
          <a:xfrm>
            <a:off x="3573620" y="3429405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7" name="Obdélník 126"/>
          <p:cNvSpPr/>
          <p:nvPr/>
        </p:nvSpPr>
        <p:spPr>
          <a:xfrm>
            <a:off x="3148493" y="3429405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131" name="Obdélník 130"/>
          <p:cNvSpPr/>
          <p:nvPr/>
        </p:nvSpPr>
        <p:spPr>
          <a:xfrm>
            <a:off x="4457136" y="1319965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2" name="Obdélník 131"/>
          <p:cNvSpPr/>
          <p:nvPr/>
        </p:nvSpPr>
        <p:spPr>
          <a:xfrm>
            <a:off x="4881373" y="1319965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3" name="Obdélník 132"/>
          <p:cNvSpPr/>
          <p:nvPr/>
        </p:nvSpPr>
        <p:spPr>
          <a:xfrm>
            <a:off x="5313421" y="1319965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5" name="Obdélník 134"/>
          <p:cNvSpPr/>
          <p:nvPr/>
        </p:nvSpPr>
        <p:spPr>
          <a:xfrm>
            <a:off x="2723366" y="1749111"/>
            <a:ext cx="432048" cy="409550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136" name="Obdélník 135"/>
          <p:cNvSpPr/>
          <p:nvPr/>
        </p:nvSpPr>
        <p:spPr>
          <a:xfrm>
            <a:off x="2284712" y="1752013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7" name="Obdélník 136"/>
          <p:cNvSpPr/>
          <p:nvPr/>
        </p:nvSpPr>
        <p:spPr>
          <a:xfrm>
            <a:off x="4444637" y="2158661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1" name="Obdélník 140"/>
          <p:cNvSpPr/>
          <p:nvPr/>
        </p:nvSpPr>
        <p:spPr>
          <a:xfrm>
            <a:off x="2267744" y="2577604"/>
            <a:ext cx="432048" cy="432453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2" name="Obdélník 141"/>
          <p:cNvSpPr/>
          <p:nvPr/>
        </p:nvSpPr>
        <p:spPr>
          <a:xfrm>
            <a:off x="4421519" y="2997357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6" name="Obdélník 145"/>
          <p:cNvSpPr/>
          <p:nvPr/>
        </p:nvSpPr>
        <p:spPr>
          <a:xfrm>
            <a:off x="2709524" y="299787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</a:p>
        </p:txBody>
      </p:sp>
      <p:sp>
        <p:nvSpPr>
          <p:cNvPr id="147" name="Obdélník 146"/>
          <p:cNvSpPr/>
          <p:nvPr/>
        </p:nvSpPr>
        <p:spPr>
          <a:xfrm>
            <a:off x="3141572" y="2997878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8" name="Obdélník 147"/>
          <p:cNvSpPr/>
          <p:nvPr/>
        </p:nvSpPr>
        <p:spPr>
          <a:xfrm>
            <a:off x="2698898" y="342992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/>
          </a:p>
        </p:txBody>
      </p:sp>
      <p:sp>
        <p:nvSpPr>
          <p:cNvPr id="149" name="Obdélník 148"/>
          <p:cNvSpPr/>
          <p:nvPr/>
        </p:nvSpPr>
        <p:spPr>
          <a:xfrm>
            <a:off x="3130946" y="5485419"/>
            <a:ext cx="432048" cy="486516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0" name="Obdélník 149"/>
          <p:cNvSpPr/>
          <p:nvPr/>
        </p:nvSpPr>
        <p:spPr>
          <a:xfrm>
            <a:off x="2709524" y="386389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</a:p>
        </p:txBody>
      </p:sp>
      <p:sp>
        <p:nvSpPr>
          <p:cNvPr id="151" name="Obdélník 150"/>
          <p:cNvSpPr/>
          <p:nvPr/>
        </p:nvSpPr>
        <p:spPr>
          <a:xfrm>
            <a:off x="3141572" y="386389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8" name="Obdélník 157"/>
          <p:cNvSpPr/>
          <p:nvPr/>
        </p:nvSpPr>
        <p:spPr>
          <a:xfrm>
            <a:off x="2716445" y="913317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0" name="Obdélník 159"/>
          <p:cNvSpPr/>
          <p:nvPr/>
        </p:nvSpPr>
        <p:spPr>
          <a:xfrm>
            <a:off x="3155414" y="913317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1" name="Obdélník 160"/>
          <p:cNvSpPr/>
          <p:nvPr/>
        </p:nvSpPr>
        <p:spPr>
          <a:xfrm>
            <a:off x="3154561" y="2184061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</a:p>
        </p:txBody>
      </p:sp>
      <p:sp>
        <p:nvSpPr>
          <p:cNvPr id="162" name="Obdélník 161"/>
          <p:cNvSpPr/>
          <p:nvPr/>
        </p:nvSpPr>
        <p:spPr>
          <a:xfrm>
            <a:off x="2722513" y="2565309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3" name="Obdélník 162"/>
          <p:cNvSpPr/>
          <p:nvPr/>
        </p:nvSpPr>
        <p:spPr>
          <a:xfrm>
            <a:off x="3154561" y="2590709"/>
            <a:ext cx="432048" cy="4066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4" name="TextovéPole 163"/>
          <p:cNvSpPr txBox="1"/>
          <p:nvPr/>
        </p:nvSpPr>
        <p:spPr>
          <a:xfrm>
            <a:off x="2343449" y="34945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7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65" name="TextovéPole 164"/>
          <p:cNvSpPr txBox="1"/>
          <p:nvPr/>
        </p:nvSpPr>
        <p:spPr>
          <a:xfrm>
            <a:off x="2413270" y="391607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8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66" name="TextovéPole 165"/>
          <p:cNvSpPr txBox="1"/>
          <p:nvPr/>
        </p:nvSpPr>
        <p:spPr>
          <a:xfrm>
            <a:off x="2870718" y="432843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9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67" name="TextovéPole 166"/>
          <p:cNvSpPr txBox="1"/>
          <p:nvPr/>
        </p:nvSpPr>
        <p:spPr>
          <a:xfrm>
            <a:off x="1904373" y="472937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10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68" name="TextovéPole 167"/>
          <p:cNvSpPr txBox="1"/>
          <p:nvPr/>
        </p:nvSpPr>
        <p:spPr>
          <a:xfrm>
            <a:off x="1440881" y="507241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11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69" name="TextovéPole 168"/>
          <p:cNvSpPr txBox="1"/>
          <p:nvPr/>
        </p:nvSpPr>
        <p:spPr>
          <a:xfrm>
            <a:off x="2722513" y="5558024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12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70" name="Obdélník 169"/>
          <p:cNvSpPr/>
          <p:nvPr/>
        </p:nvSpPr>
        <p:spPr>
          <a:xfrm>
            <a:off x="5313421" y="425592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1" name="Obdélník 170"/>
          <p:cNvSpPr/>
          <p:nvPr/>
        </p:nvSpPr>
        <p:spPr>
          <a:xfrm>
            <a:off x="5745469" y="425592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 descr="&amp;ccaron;ínské h&amp;uring;lky,jídla,potraviny,rý&amp;zcaron;e,stolování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703" b="23691"/>
          <a:stretch/>
        </p:blipFill>
        <p:spPr bwMode="auto">
          <a:xfrm>
            <a:off x="321807" y="133400"/>
            <a:ext cx="1510713" cy="9609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ibule,fotografie,jídlo,krájecí prkénka,kuchy&amp;ncaron;ská prkénka,zelenina,zem&amp;ecaron;d&amp;ecaron;lstv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7" y="5072416"/>
            <a:ext cx="1301102" cy="13011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otografie,mrkve,plody,potraviny,zelenin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6602" t="-15576" r="19088" b="-15576"/>
          <a:stretch/>
        </p:blipFill>
        <p:spPr bwMode="auto">
          <a:xfrm>
            <a:off x="8051291" y="-63326"/>
            <a:ext cx="1135291" cy="23152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lávka salátu,hlávkový salát,potraviny,salát,zelenin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033" y="1714697"/>
            <a:ext cx="1384868" cy="13848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masa,stolování,šunky,vep&amp;rcaron;ové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642" b="15502"/>
          <a:stretch/>
        </p:blipFill>
        <p:spPr bwMode="auto">
          <a:xfrm>
            <a:off x="7144495" y="5355221"/>
            <a:ext cx="1813593" cy="12487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obulovité ovoce,domácnosti,fotografie,jahody,ovoce,plodiny,p&amp;rcaron;íroda,rostliny,zem&amp;ecaron;d&amp;ecaron;lství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5110" r="10596"/>
          <a:stretch/>
        </p:blipFill>
        <p:spPr bwMode="auto">
          <a:xfrm>
            <a:off x="7591557" y="2111867"/>
            <a:ext cx="1160833" cy="15624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vokáda,fotografie,ovoce,potraviny,produkt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731" r="18088"/>
          <a:stretch/>
        </p:blipFill>
        <p:spPr bwMode="auto">
          <a:xfrm>
            <a:off x="5993155" y="4901092"/>
            <a:ext cx="997856" cy="15793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nanasy,fotografie,jídlo,ovoce,plodiny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311" r="16915"/>
          <a:stretch/>
        </p:blipFill>
        <p:spPr bwMode="auto">
          <a:xfrm>
            <a:off x="343750" y="1457751"/>
            <a:ext cx="1069394" cy="16768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otografie,jídlo,ovocné papriky,plody,stolování,zelenina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8888" b="16268"/>
          <a:stretch/>
        </p:blipFill>
        <p:spPr bwMode="auto">
          <a:xfrm>
            <a:off x="4770758" y="104782"/>
            <a:ext cx="1660486" cy="10767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brokolice,fotografie,plody,potraviny,zelenina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018" t="18829" r="4775" b="17411"/>
          <a:stretch/>
        </p:blipFill>
        <p:spPr bwMode="auto">
          <a:xfrm>
            <a:off x="116256" y="3497417"/>
            <a:ext cx="1692163" cy="12662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otografie,hrozny,jídlo,osoby,plody,potraviny,&amp;rcaron;edkvi&amp;ccaron;ky,ruce,trs &amp;rcaron;edkvi&amp;ccaron;ek,zelenina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7904" b="16842"/>
          <a:stretch/>
        </p:blipFill>
        <p:spPr bwMode="auto">
          <a:xfrm>
            <a:off x="7229827" y="3820363"/>
            <a:ext cx="1884294" cy="12295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" name="Obdélník 127"/>
          <p:cNvSpPr/>
          <p:nvPr/>
        </p:nvSpPr>
        <p:spPr>
          <a:xfrm>
            <a:off x="4853567" y="2997357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9" name="Obdélník 128"/>
          <p:cNvSpPr/>
          <p:nvPr/>
        </p:nvSpPr>
        <p:spPr>
          <a:xfrm>
            <a:off x="5301651" y="2997357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4" name="Obdélník 133"/>
          <p:cNvSpPr/>
          <p:nvPr/>
        </p:nvSpPr>
        <p:spPr>
          <a:xfrm>
            <a:off x="4004710" y="343184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0" name="Obdélník 139"/>
          <p:cNvSpPr/>
          <p:nvPr/>
        </p:nvSpPr>
        <p:spPr>
          <a:xfrm>
            <a:off x="4413640" y="343184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2" name="Obdélník 151"/>
          <p:cNvSpPr/>
          <p:nvPr/>
        </p:nvSpPr>
        <p:spPr>
          <a:xfrm>
            <a:off x="4845688" y="3431844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3" name="Obdélník 152"/>
          <p:cNvSpPr/>
          <p:nvPr/>
        </p:nvSpPr>
        <p:spPr>
          <a:xfrm>
            <a:off x="6121906" y="425592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4" name="Obdélník 153"/>
          <p:cNvSpPr/>
          <p:nvPr/>
        </p:nvSpPr>
        <p:spPr>
          <a:xfrm>
            <a:off x="6553954" y="4255922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5" name="Obdélník 154"/>
          <p:cNvSpPr/>
          <p:nvPr/>
        </p:nvSpPr>
        <p:spPr>
          <a:xfrm>
            <a:off x="2313583" y="507596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6" name="Obdélník 155"/>
          <p:cNvSpPr/>
          <p:nvPr/>
        </p:nvSpPr>
        <p:spPr>
          <a:xfrm>
            <a:off x="2745631" y="507596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7" name="Obdélník 156"/>
          <p:cNvSpPr/>
          <p:nvPr/>
        </p:nvSpPr>
        <p:spPr>
          <a:xfrm>
            <a:off x="3154561" y="5075960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2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9" name="Obdélník 158"/>
          <p:cNvSpPr/>
          <p:nvPr/>
        </p:nvSpPr>
        <p:spPr>
          <a:xfrm>
            <a:off x="1874583" y="5072416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2" name="Obdélník 171"/>
          <p:cNvSpPr/>
          <p:nvPr/>
        </p:nvSpPr>
        <p:spPr>
          <a:xfrm>
            <a:off x="5270105" y="5107839"/>
            <a:ext cx="432048" cy="432048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35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62" name="Picture 14" descr="banány,ovoce,plody,potravin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335" y="188640"/>
            <a:ext cx="1162983" cy="11629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" name="TextovéPole 112"/>
          <p:cNvSpPr txBox="1"/>
          <p:nvPr/>
        </p:nvSpPr>
        <p:spPr>
          <a:xfrm>
            <a:off x="116256" y="504995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7" name="TextovéPole 116"/>
          <p:cNvSpPr txBox="1"/>
          <p:nvPr/>
        </p:nvSpPr>
        <p:spPr>
          <a:xfrm>
            <a:off x="8618936" y="545792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15" name="TextovéPole 114"/>
          <p:cNvSpPr txBox="1"/>
          <p:nvPr/>
        </p:nvSpPr>
        <p:spPr>
          <a:xfrm>
            <a:off x="8051921" y="131023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21" name="TextovéPole 120"/>
          <p:cNvSpPr txBox="1"/>
          <p:nvPr/>
        </p:nvSpPr>
        <p:spPr>
          <a:xfrm>
            <a:off x="5961493" y="62215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109" name="TextovéPole 108"/>
          <p:cNvSpPr txBox="1"/>
          <p:nvPr/>
        </p:nvSpPr>
        <p:spPr>
          <a:xfrm>
            <a:off x="410932" y="149489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111" name="TextovéPole 110"/>
          <p:cNvSpPr txBox="1"/>
          <p:nvPr/>
        </p:nvSpPr>
        <p:spPr>
          <a:xfrm>
            <a:off x="1342030" y="1867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3" name="TextovéPole 122"/>
          <p:cNvSpPr txBox="1"/>
          <p:nvPr/>
        </p:nvSpPr>
        <p:spPr>
          <a:xfrm>
            <a:off x="5994033" y="173350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73" name="TextovéPole 172"/>
          <p:cNvSpPr txBox="1"/>
          <p:nvPr/>
        </p:nvSpPr>
        <p:spPr>
          <a:xfrm>
            <a:off x="4738341" y="1155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174" name="TextovéPole 173"/>
          <p:cNvSpPr txBox="1"/>
          <p:nvPr/>
        </p:nvSpPr>
        <p:spPr>
          <a:xfrm>
            <a:off x="1379216" y="352088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175" name="TextovéPole 174"/>
          <p:cNvSpPr txBox="1"/>
          <p:nvPr/>
        </p:nvSpPr>
        <p:spPr>
          <a:xfrm>
            <a:off x="7402964" y="19867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76" name="TextovéPole 175"/>
          <p:cNvSpPr txBox="1"/>
          <p:nvPr/>
        </p:nvSpPr>
        <p:spPr>
          <a:xfrm>
            <a:off x="7339851" y="39458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177" name="TextovéPole 176"/>
          <p:cNvSpPr txBox="1"/>
          <p:nvPr/>
        </p:nvSpPr>
        <p:spPr>
          <a:xfrm>
            <a:off x="7622001" y="322416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26769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573620" y="3861974"/>
            <a:ext cx="438969" cy="2109440"/>
            <a:chOff x="3573620" y="3861974"/>
            <a:chExt cx="438969" cy="2109440"/>
          </a:xfrm>
        </p:grpSpPr>
        <p:sp>
          <p:nvSpPr>
            <p:cNvPr id="8" name="Obdélník 7"/>
            <p:cNvSpPr/>
            <p:nvPr/>
          </p:nvSpPr>
          <p:spPr>
            <a:xfrm>
              <a:off x="3580541" y="3861974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P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2" name="Obdélník 51"/>
            <p:cNvSpPr/>
            <p:nvPr/>
          </p:nvSpPr>
          <p:spPr>
            <a:xfrm>
              <a:off x="3580541" y="4268622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R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5" name="Obdélník 54"/>
            <p:cNvSpPr/>
            <p:nvPr/>
          </p:nvSpPr>
          <p:spPr>
            <a:xfrm>
              <a:off x="3580541" y="4700670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Á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8" name="Obdélník 57"/>
            <p:cNvSpPr/>
            <p:nvPr/>
          </p:nvSpPr>
          <p:spPr>
            <a:xfrm>
              <a:off x="3580541" y="5107318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</a:t>
              </a:r>
            </a:p>
          </p:txBody>
        </p:sp>
        <p:sp>
          <p:nvSpPr>
            <p:cNvPr id="61" name="Obdélník 60"/>
            <p:cNvSpPr/>
            <p:nvPr/>
          </p:nvSpPr>
          <p:spPr>
            <a:xfrm>
              <a:off x="3573620" y="5539366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A</a:t>
              </a:r>
            </a:p>
          </p:txBody>
        </p:sp>
      </p:grpSp>
      <p:pic>
        <p:nvPicPr>
          <p:cNvPr id="2050" name="Picture 2" descr="animated gifs Flowers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74" y="1916832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nimated gifs Flowers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848" y="169862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nimated gifs Flowers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474" y="4894716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nimated gifs Flowers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5496999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nimated gifs Flowers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2262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animated gifs Flowers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560499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055" y="5814375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750887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571" y="250824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480" y="3514311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animated gifs Flower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281099"/>
            <a:ext cx="685800" cy="695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924" y="1688233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992" y="1179513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250" y="4642404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373907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" y="4056393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32" descr="animated gifs Flowers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721" y="2934237"/>
            <a:ext cx="1047750" cy="1085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8" descr="animated gifs Flowers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946" y="3865396"/>
            <a:ext cx="1190625" cy="8572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5" name="Skupina 74"/>
          <p:cNvGrpSpPr/>
          <p:nvPr/>
        </p:nvGrpSpPr>
        <p:grpSpPr>
          <a:xfrm>
            <a:off x="3563888" y="917260"/>
            <a:ext cx="438969" cy="2948136"/>
            <a:chOff x="3573620" y="3861974"/>
            <a:chExt cx="438969" cy="2948136"/>
          </a:xfrm>
        </p:grpSpPr>
        <p:sp>
          <p:nvSpPr>
            <p:cNvPr id="76" name="Obdélník 75"/>
            <p:cNvSpPr/>
            <p:nvPr/>
          </p:nvSpPr>
          <p:spPr>
            <a:xfrm>
              <a:off x="3580541" y="3861974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Ž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7" name="Obdélník 76"/>
            <p:cNvSpPr/>
            <p:nvPr/>
          </p:nvSpPr>
          <p:spPr>
            <a:xfrm>
              <a:off x="3580541" y="4268622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I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8" name="Obdélník 77"/>
            <p:cNvSpPr/>
            <p:nvPr/>
          </p:nvSpPr>
          <p:spPr>
            <a:xfrm>
              <a:off x="3580541" y="4700670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9" name="Obdélník 78"/>
            <p:cNvSpPr/>
            <p:nvPr/>
          </p:nvSpPr>
          <p:spPr>
            <a:xfrm>
              <a:off x="3580541" y="5107318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0" name="Obdélník 79"/>
            <p:cNvSpPr/>
            <p:nvPr/>
          </p:nvSpPr>
          <p:spPr>
            <a:xfrm>
              <a:off x="3573620" y="5539366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1" name="Obdélník 80"/>
            <p:cNvSpPr/>
            <p:nvPr/>
          </p:nvSpPr>
          <p:spPr>
            <a:xfrm>
              <a:off x="3573620" y="5946014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2" name="Obdélník 81"/>
            <p:cNvSpPr/>
            <p:nvPr/>
          </p:nvSpPr>
          <p:spPr>
            <a:xfrm>
              <a:off x="3573620" y="6378062"/>
              <a:ext cx="432048" cy="432048"/>
            </a:xfrm>
            <a:prstGeom prst="rect">
              <a:avLst/>
            </a:prstGeom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  <a:tileRect r="-100000" b="-100000"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3200" dirty="0" smtClean="0">
                  <a:solidFill>
                    <a:srgbClr val="FFC000"/>
                  </a:solidFill>
                  <a:effectLst>
                    <a:glow rad="101600">
                      <a:schemeClr val="tx1">
                        <a:alpha val="6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</a:t>
              </a:r>
              <a:endParaRPr lang="cs-CZ" sz="3200" dirty="0">
                <a:solidFill>
                  <a:srgbClr val="FFC0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189216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625575" y="404664"/>
            <a:ext cx="19014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POPIS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-14064" y="1628800"/>
            <a:ext cx="986509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2200" dirty="0"/>
              <a:t>2. snímek – </a:t>
            </a:r>
            <a:r>
              <a:rPr lang="cs-CZ" sz="2200" dirty="0" smtClean="0"/>
              <a:t>slouží k </a:t>
            </a:r>
            <a:r>
              <a:rPr lang="cs-CZ" sz="22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3</a:t>
            </a:r>
            <a:r>
              <a:rPr lang="cs-CZ" sz="2200" dirty="0"/>
              <a:t>. snímek – </a:t>
            </a:r>
            <a:r>
              <a:rPr lang="cs-CZ" sz="2200" dirty="0" smtClean="0"/>
              <a:t>žáci interaktivním perem škrtnou co se nehodí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4</a:t>
            </a:r>
            <a:r>
              <a:rPr lang="cs-CZ" sz="2200" dirty="0"/>
              <a:t>. snímek </a:t>
            </a:r>
            <a:r>
              <a:rPr lang="cs-CZ" sz="2200" dirty="0" smtClean="0"/>
              <a:t>– správné řešení předchozího 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6</a:t>
            </a:r>
            <a:r>
              <a:rPr lang="cs-CZ" sz="2200" dirty="0"/>
              <a:t>. snímek </a:t>
            </a:r>
            <a:r>
              <a:rPr lang="cs-CZ" sz="2200" dirty="0" smtClean="0"/>
              <a:t>– </a:t>
            </a:r>
            <a:r>
              <a:rPr lang="cs-CZ" sz="2200" dirty="0" smtClean="0"/>
              <a:t>žáci interaktivním perem podtrhnou skrytá slova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7</a:t>
            </a:r>
            <a:r>
              <a:rPr lang="cs-CZ" sz="2200" dirty="0"/>
              <a:t>. snímek </a:t>
            </a:r>
            <a:r>
              <a:rPr lang="cs-CZ" sz="2200" dirty="0" smtClean="0"/>
              <a:t>– správné řešení předchozího snímku</a:t>
            </a:r>
            <a:endParaRPr lang="cs-CZ" sz="2200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8. snímek </a:t>
            </a:r>
            <a:r>
              <a:rPr lang="cs-CZ" sz="2200" dirty="0" smtClean="0"/>
              <a:t>– žáci interaktivním perem vyluští tajenku</a:t>
            </a:r>
            <a:endParaRPr lang="cs-CZ" sz="2200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9. </a:t>
            </a:r>
            <a:r>
              <a:rPr lang="cs-CZ" sz="2200" dirty="0"/>
              <a:t>snímek </a:t>
            </a:r>
            <a:r>
              <a:rPr lang="cs-CZ" sz="2200" dirty="0" smtClean="0"/>
              <a:t>– </a:t>
            </a:r>
            <a:r>
              <a:rPr lang="cs-CZ" sz="2200" dirty="0" smtClean="0"/>
              <a:t>správné řešení tajenky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10. </a:t>
            </a:r>
            <a:r>
              <a:rPr lang="cs-CZ" sz="2200" dirty="0" smtClean="0"/>
              <a:t>snímek </a:t>
            </a:r>
            <a:r>
              <a:rPr lang="cs-CZ" sz="2200" dirty="0" smtClean="0"/>
              <a:t>– slouží k 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11. </a:t>
            </a:r>
            <a:r>
              <a:rPr lang="cs-CZ" sz="2200" dirty="0" smtClean="0"/>
              <a:t>snímek – žáci </a:t>
            </a:r>
            <a:r>
              <a:rPr lang="cs-CZ" sz="2200" dirty="0"/>
              <a:t>interaktivním perem vyluští </a:t>
            </a:r>
            <a:r>
              <a:rPr lang="cs-CZ" sz="2200" dirty="0" smtClean="0"/>
              <a:t>tajenku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12. </a:t>
            </a:r>
            <a:r>
              <a:rPr lang="cs-CZ" sz="2200" dirty="0"/>
              <a:t>snímek </a:t>
            </a:r>
            <a:r>
              <a:rPr lang="cs-CZ" sz="2200" dirty="0" smtClean="0"/>
              <a:t>– správné </a:t>
            </a:r>
            <a:r>
              <a:rPr lang="cs-CZ" sz="2200" dirty="0"/>
              <a:t>řešení </a:t>
            </a:r>
            <a:r>
              <a:rPr lang="cs-CZ" sz="2200" dirty="0" smtClean="0"/>
              <a:t>tajenky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13. </a:t>
            </a:r>
            <a:r>
              <a:rPr lang="cs-CZ" sz="2200" dirty="0" smtClean="0"/>
              <a:t>snímek – popis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200" dirty="0" smtClean="0"/>
              <a:t>14</a:t>
            </a:r>
            <a:r>
              <a:rPr lang="cs-CZ" sz="2200" dirty="0"/>
              <a:t>. snímek – </a:t>
            </a:r>
            <a:r>
              <a:rPr lang="cs-CZ" sz="2200" dirty="0" smtClean="0"/>
              <a:t>zdroje</a:t>
            </a:r>
            <a:endParaRPr lang="cs-CZ" sz="2200" dirty="0"/>
          </a:p>
        </p:txBody>
      </p:sp>
    </p:spTree>
    <p:extLst>
      <p:ext uri="{BB962C8B-B14F-4D97-AF65-F5344CB8AC3E}">
        <p14:creationId xmlns="" xmlns:p14="http://schemas.microsoft.com/office/powerpoint/2010/main" val="28651066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91880" y="36566"/>
            <a:ext cx="2364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</a:t>
            </a:r>
            <a:endParaRPr lang="cs-CZ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18" y="764704"/>
            <a:ext cx="87129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www.microsoft.cz</a:t>
            </a:r>
            <a:endParaRPr lang="cs-CZ" sz="12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5085184"/>
            <a:ext cx="8136904" cy="9677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-18257" y="2852936"/>
            <a:ext cx="9252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i="1" dirty="0"/>
              <a:t>Autorem materiálu a všech jeho částí, není-li uvedeno  jinak</a:t>
            </a:r>
            <a:r>
              <a:rPr lang="cs-CZ" sz="2800" i="1" dirty="0" smtClean="0"/>
              <a:t>,</a:t>
            </a:r>
          </a:p>
          <a:p>
            <a:pPr algn="ctr"/>
            <a:r>
              <a:rPr lang="cs-CZ" sz="2800" i="1" dirty="0" smtClean="0"/>
              <a:t> </a:t>
            </a:r>
            <a:r>
              <a:rPr lang="cs-CZ" sz="2800" i="1" dirty="0"/>
              <a:t>je </a:t>
            </a:r>
            <a:r>
              <a:rPr lang="cs-CZ" sz="2800" i="1" dirty="0" smtClean="0"/>
              <a:t>Mgr. Hana </a:t>
            </a:r>
            <a:r>
              <a:rPr lang="cs-CZ" sz="2800" i="1" dirty="0" err="1" smtClean="0"/>
              <a:t>Pajkrtová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2380038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383</Words>
  <Application>Microsoft Office PowerPoint</Application>
  <PresentationFormat>Předvádění na obrazovce (4:3)</PresentationFormat>
  <Paragraphs>183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OX</dc:creator>
  <cp:lastModifiedBy>Učitel</cp:lastModifiedBy>
  <cp:revision>41</cp:revision>
  <dcterms:created xsi:type="dcterms:W3CDTF">2011-11-05T18:00:32Z</dcterms:created>
  <dcterms:modified xsi:type="dcterms:W3CDTF">2012-09-26T08:08:00Z</dcterms:modified>
</cp:coreProperties>
</file>