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77" r:id="rId4"/>
    <p:sldId id="272" r:id="rId5"/>
    <p:sldId id="280" r:id="rId6"/>
    <p:sldId id="262" r:id="rId7"/>
    <p:sldId id="264" r:id="rId8"/>
    <p:sldId id="273" r:id="rId9"/>
    <p:sldId id="261" r:id="rId10"/>
    <p:sldId id="284" r:id="rId11"/>
    <p:sldId id="265" r:id="rId12"/>
    <p:sldId id="269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  <a:srgbClr val="CC3300"/>
    <a:srgbClr val="FF0066"/>
    <a:srgbClr val="FF3300"/>
    <a:srgbClr val="2FE545"/>
    <a:srgbClr val="29D12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AF606853-7671-496A-8E4F-DF71F8EC918B}" styleName="Tmavý styl 1 – zvýraznění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047" autoAdjust="0"/>
  </p:normalViewPr>
  <p:slideViewPr>
    <p:cSldViewPr>
      <p:cViewPr>
        <p:scale>
          <a:sx n="80" d="100"/>
          <a:sy n="80" d="100"/>
        </p:scale>
        <p:origin x="-864" y="-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8C0155-DFEA-4B1C-8760-EAF1A29A6E54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F594A-0206-46CA-B231-8B48245931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6642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1258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4110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4918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058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726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6631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946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0908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913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1633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42000">
              <a:srgbClr val="92D050"/>
            </a:gs>
            <a:gs pos="100000">
              <a:srgbClr val="29D125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CD8D8-009B-4DB7-9800-F5283CE9A069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3DD90-C4FD-484E-B961-8CFE71EDE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0003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883386" y="375047"/>
            <a:ext cx="526362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glow rad="228600">
                    <a:srgbClr val="2FE545"/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  <a:reflection blurRad="6350" stA="50000" endA="300" endPos="50000" dist="29997" dir="5400000" sy="-100000" algn="bl" rotWithShape="0"/>
                </a:effectLst>
              </a:rPr>
              <a:t>Výchova ke zdraví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glow rad="228600">
                  <a:srgbClr val="2FE545"/>
                </a:glow>
                <a:outerShdw blurRad="63500" dir="3600000" algn="tl" rotWithShape="0">
                  <a:srgbClr val="000000">
                    <a:alpha val="70000"/>
                  </a:srgbClr>
                </a:out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3140968"/>
            <a:ext cx="742228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VY_32_INOVACE_20_20_zdravý životní styl </a:t>
            </a:r>
            <a:endParaRPr lang="cs-CZ" sz="3200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331640" y="4293096"/>
            <a:ext cx="7280351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12441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548680"/>
            <a:ext cx="815324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Životní styl </a:t>
            </a:r>
            <a:r>
              <a:rPr lang="cs-CZ" sz="4000" b="1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většinou přebíráme</a:t>
            </a:r>
          </a:p>
          <a:p>
            <a:pPr algn="ctr"/>
            <a:r>
              <a:rPr lang="cs-CZ" sz="4000" b="1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 </a:t>
            </a:r>
            <a:r>
              <a:rPr lang="cs-CZ" sz="4000" b="1" dirty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od rodičů</a:t>
            </a:r>
          </a:p>
          <a:p>
            <a:pPr algn="ctr"/>
            <a:r>
              <a:rPr lang="cs-CZ" sz="4000" b="1" dirty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 a </a:t>
            </a:r>
            <a:r>
              <a:rPr lang="cs-CZ" sz="4000" b="1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dotváříme si </a:t>
            </a:r>
            <a:r>
              <a:rPr lang="cs-CZ" sz="4000" b="1" dirty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ho v průběhu celého života.</a:t>
            </a:r>
          </a:p>
          <a:p>
            <a:pPr algn="ctr"/>
            <a:endParaRPr lang="cs-CZ" sz="4000" b="1" dirty="0" smtClean="0">
              <a:solidFill>
                <a:srgbClr val="00B0F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  <a:p>
            <a:pPr algn="ctr"/>
            <a:r>
              <a:rPr lang="cs-CZ" sz="4000" b="1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Každý člověk má svůj životní styl.</a:t>
            </a:r>
          </a:p>
          <a:p>
            <a:pPr algn="ctr"/>
            <a:r>
              <a:rPr lang="cs-CZ" sz="4000" b="1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Snahou každého člověka je být spokojený a vyrovnaný.</a:t>
            </a:r>
            <a:endParaRPr lang="cs-CZ" sz="4000" b="1" dirty="0">
              <a:solidFill>
                <a:srgbClr val="00B0F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0032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9559" y="194737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ŽIVOTNÍ STYL?</a:t>
            </a:r>
            <a:endParaRPr lang="cs-CZ" sz="40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7731" y="1484784"/>
            <a:ext cx="871296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 </a:t>
            </a:r>
            <a:r>
              <a:rPr lang="cs-CZ" sz="4000" u="sng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životosprávy</a:t>
            </a:r>
            <a:r>
              <a:rPr lang="cs-CZ" sz="4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výběr vhodného jídelníčku.</a:t>
            </a:r>
          </a:p>
          <a:p>
            <a:r>
              <a:rPr lang="cs-CZ" sz="4000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Denní </a:t>
            </a:r>
            <a:r>
              <a:rPr lang="cs-CZ" sz="4000" u="sng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režim</a:t>
            </a:r>
            <a:r>
              <a:rPr lang="cs-CZ" sz="4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střídání práce (hry) odpočinku a spánku.</a:t>
            </a:r>
            <a:endParaRPr lang="cs-CZ" sz="40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Trávení </a:t>
            </a:r>
            <a:r>
              <a:rPr lang="cs-CZ" sz="4000" dirty="0">
                <a:solidFill>
                  <a:srgbClr val="FF33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volného času</a:t>
            </a:r>
            <a:r>
              <a:rPr lang="cs-CZ" sz="40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4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přátelské  </a:t>
            </a:r>
            <a:r>
              <a:rPr lang="cs-CZ" sz="40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zodpovědné </a:t>
            </a:r>
            <a:r>
              <a:rPr lang="cs-CZ" sz="4000" u="sng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vztahy </a:t>
            </a:r>
            <a:r>
              <a:rPr lang="cs-CZ" sz="4000" u="sng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sobě a </a:t>
            </a:r>
            <a:r>
              <a:rPr lang="cs-CZ" sz="4000" u="sng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ostatním </a:t>
            </a:r>
            <a:r>
              <a:rPr lang="cs-CZ" sz="4000" u="sng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lidem</a:t>
            </a:r>
            <a:r>
              <a:rPr lang="cs-CZ" sz="4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0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599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10852"/>
            <a:ext cx="69615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Napiš, kdo nebo co ovlivňuje náš životní styl?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2060429"/>
            <a:ext cx="230425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899346"/>
            <a:ext cx="2785520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821440"/>
            <a:ext cx="493109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996952"/>
            <a:ext cx="2785520" cy="646331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4862582"/>
            <a:ext cx="3888432" cy="64633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benesovsko.info/obr/skola-tyne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985" y="2877359"/>
            <a:ext cx="1734452" cy="130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loraj.com/friend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4697" y="5478070"/>
            <a:ext cx="1284045" cy="133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985" y="4293097"/>
            <a:ext cx="1734452" cy="1110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http://www.carmelcountryhighlands.com/images/happyFamily-Pardee%20Homes-Carmel%20Valle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984" y="270661"/>
            <a:ext cx="1707472" cy="1280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ttp://img9.ct24.cz/cache/616x347/article/28/2732/27316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983" y="1593738"/>
            <a:ext cx="1749357" cy="122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ravoúhlá spojnice 8"/>
          <p:cNvCxnSpPr>
            <a:stCxn id="4" idx="3"/>
          </p:cNvCxnSpPr>
          <p:nvPr/>
        </p:nvCxnSpPr>
        <p:spPr>
          <a:xfrm>
            <a:off x="2483768" y="2383595"/>
            <a:ext cx="4680520" cy="1145295"/>
          </a:xfrm>
          <a:prstGeom prst="bentConnector3">
            <a:avLst>
              <a:gd name="adj1" fmla="val 50000"/>
            </a:avLst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ravoúhlá spojnice 20"/>
          <p:cNvCxnSpPr>
            <a:stCxn id="7" idx="3"/>
          </p:cNvCxnSpPr>
          <p:nvPr/>
        </p:nvCxnSpPr>
        <p:spPr>
          <a:xfrm>
            <a:off x="2965032" y="3320118"/>
            <a:ext cx="4415280" cy="2917194"/>
          </a:xfrm>
          <a:prstGeom prst="bentConnector3">
            <a:avLst>
              <a:gd name="adj1" fmla="val 50000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ravoúhlá spojnice 27"/>
          <p:cNvCxnSpPr/>
          <p:nvPr/>
        </p:nvCxnSpPr>
        <p:spPr>
          <a:xfrm>
            <a:off x="2965032" y="4257975"/>
            <a:ext cx="4199256" cy="590209"/>
          </a:xfrm>
          <a:prstGeom prst="bent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ravoúhlá spojnice 30"/>
          <p:cNvCxnSpPr/>
          <p:nvPr/>
        </p:nvCxnSpPr>
        <p:spPr>
          <a:xfrm flipV="1">
            <a:off x="4067944" y="2206356"/>
            <a:ext cx="3096344" cy="2979449"/>
          </a:xfrm>
          <a:prstGeom prst="bentConnector3">
            <a:avLst>
              <a:gd name="adj1" fmla="val 19681"/>
            </a:avLst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5110605" y="1124744"/>
            <a:ext cx="2053683" cy="5019861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10858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10852"/>
            <a:ext cx="69615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Náš životní styl ovlivňuje:</a:t>
            </a:r>
          </a:p>
        </p:txBody>
      </p:sp>
      <p:pic>
        <p:nvPicPr>
          <p:cNvPr id="1026" name="Picture 2" descr="http://www.benesovsko.info/obr/skola-tyne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985" y="2877359"/>
            <a:ext cx="1734452" cy="130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loraj.com/friend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4697" y="5478070"/>
            <a:ext cx="1284045" cy="133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985" y="4293097"/>
            <a:ext cx="1734452" cy="1110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http://www.carmelcountryhighlands.com/images/happyFamily-Pardee%20Homes-Carmel%20Valle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984" y="270661"/>
            <a:ext cx="1707472" cy="1280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ttp://img9.ct24.cz/cache/616x347/article/28/2732/27316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983" y="1593738"/>
            <a:ext cx="1749357" cy="122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ravoúhlá spojnice 8"/>
          <p:cNvCxnSpPr/>
          <p:nvPr/>
        </p:nvCxnSpPr>
        <p:spPr>
          <a:xfrm>
            <a:off x="2483768" y="2383595"/>
            <a:ext cx="4680520" cy="1145295"/>
          </a:xfrm>
          <a:prstGeom prst="bentConnector3">
            <a:avLst>
              <a:gd name="adj1" fmla="val 50000"/>
            </a:avLst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ravoúhlá spojnice 20"/>
          <p:cNvCxnSpPr/>
          <p:nvPr/>
        </p:nvCxnSpPr>
        <p:spPr>
          <a:xfrm>
            <a:off x="2965032" y="3320118"/>
            <a:ext cx="4415280" cy="2917194"/>
          </a:xfrm>
          <a:prstGeom prst="bentConnector3">
            <a:avLst>
              <a:gd name="adj1" fmla="val 50000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ravoúhlá spojnice 27"/>
          <p:cNvCxnSpPr>
            <a:endCxn id="1031" idx="1"/>
          </p:cNvCxnSpPr>
          <p:nvPr/>
        </p:nvCxnSpPr>
        <p:spPr>
          <a:xfrm>
            <a:off x="2965032" y="4257975"/>
            <a:ext cx="4327953" cy="590209"/>
          </a:xfrm>
          <a:prstGeom prst="bent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ravoúhlá spojnice 30"/>
          <p:cNvCxnSpPr/>
          <p:nvPr/>
        </p:nvCxnSpPr>
        <p:spPr>
          <a:xfrm flipV="1">
            <a:off x="4067944" y="2206356"/>
            <a:ext cx="3096344" cy="2979449"/>
          </a:xfrm>
          <a:prstGeom prst="bentConnector3">
            <a:avLst>
              <a:gd name="adj1" fmla="val 19681"/>
            </a:avLst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5110605" y="1124744"/>
            <a:ext cx="2053683" cy="5019861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79512" y="2060429"/>
            <a:ext cx="2304256" cy="646331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2996952"/>
            <a:ext cx="2785520" cy="646331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PŘÁTELÉ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512" y="3899346"/>
            <a:ext cx="2763000" cy="646331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ZAMĚSTNÁNÍ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9512" y="4862582"/>
            <a:ext cx="3788088" cy="646331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 SITUACE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512" y="5821440"/>
            <a:ext cx="4931093" cy="646331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SPOKOJENOST V RODINĚ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6577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instrukto&amp;rcaron;i,iStockphoto,nápov&amp;ecaron;dy,nauky,pomáhající,psací stoly,školy,studenti,studie,studující,u&amp;ccaron;itelé,&amp;zcaron;ena,zp&amp;ecaron;t do školy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37" r="15299"/>
          <a:stretch/>
        </p:blipFill>
        <p:spPr bwMode="auto">
          <a:xfrm>
            <a:off x="4720541" y="3630954"/>
            <a:ext cx="1078280" cy="154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batolata,d&amp;ecaron;ti,dítka,fotografie,hraní,kbelíky,lidé,vod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04" r="18345"/>
          <a:stretch/>
        </p:blipFill>
        <p:spPr bwMode="auto">
          <a:xfrm>
            <a:off x="7688825" y="1717460"/>
            <a:ext cx="1405980" cy="221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lavy,léka&amp;rcaron;ství,lidé,metafory,mozky,obchody,školy,zdravotnictví,znal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9552" y="4515689"/>
            <a:ext cx="1620180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omácnost,noci,osoby,postele,spáne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498" y="5054792"/>
            <a:ext cx="1564885" cy="156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ly&amp;zcaron;a&amp;rcaron;ské boty,ly&amp;zcaron;a&amp;rcaron;ské h&amp;uring;lky,ly&amp;zcaron;e,ly&amp;zcaron;ování,rekreace,ro&amp;ccaron;ní období,sportovní pot&amp;rcaron;eby,sportovní vybavení,sporty,volný &amp;ccaron;as,zim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2705" y="123545"/>
            <a:ext cx="1433922" cy="1433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otografie,mláde&amp;zcaron;,mu&amp;zcaron;i,osoby,skákání radostí,skok,úsm&amp;ecaron;v,úsm&amp;ecaron;vy,výrazy,výskok,vzrušení,&amp;zcaron;en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891" b="16177"/>
          <a:stretch/>
        </p:blipFill>
        <p:spPr bwMode="auto">
          <a:xfrm>
            <a:off x="1215848" y="20995"/>
            <a:ext cx="1855232" cy="127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hlapci,d&amp;ecaron;ti,dívky,emoce,fotografie,mu&amp;zcaron;i,osoby,rodiny,št&amp;ecaron;stí,úsm&amp;ecaron;v,volný &amp;ccaron;as,&amp;zcaron;eny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543" b="16967"/>
          <a:stretch/>
        </p:blipFill>
        <p:spPr bwMode="auto">
          <a:xfrm>
            <a:off x="5090038" y="5364804"/>
            <a:ext cx="2074165" cy="137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fotografie,houpací,houpa&amp;ccaron;ky,jízdy,lidé,parky,volný &amp;ccaron;as,zábava,zábavní parky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228" b="16967"/>
          <a:stretch/>
        </p:blipFill>
        <p:spPr bwMode="auto">
          <a:xfrm>
            <a:off x="3200750" y="89729"/>
            <a:ext cx="2219621" cy="1416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bagety,chléb,hrušky,jablka,ovoce,potraviny,produkt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8695" y="3476258"/>
            <a:ext cx="1616851" cy="161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atleti,fotbal,fotbalisté,fotbalové mí&amp;ccaron;e,fotografie,hrá&amp;ccaron;i,lidé,mí&amp;ccaron;e,mu&amp;zcaron;i,obrany,rekreace,sport,sportovní vybavení,volný &amp;ccaron;as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16" r="12530"/>
          <a:stretch/>
        </p:blipFill>
        <p:spPr bwMode="auto">
          <a:xfrm>
            <a:off x="4427761" y="1635661"/>
            <a:ext cx="1440160" cy="193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rušky,ovoce,plody,potraviny,stolování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1663" y="116689"/>
            <a:ext cx="1655526" cy="165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5400" y="148451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5440" y="148451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5400" y="112447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5440" y="184455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95480" y="1844552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35440" y="220459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95480" y="220459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55520" y="220459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35440" y="256463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95480" y="256463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55520" y="256463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815560" y="256463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466032" y="3284712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815560" y="2924672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503280" y="463870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463844" y="292467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815560" y="328471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503280" y="284452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503280" y="4998746"/>
            <a:ext cx="360040" cy="80751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503280" y="320456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503280" y="5402504"/>
            <a:ext cx="360040" cy="40375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503280" y="3564604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503280" y="392464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503280" y="428468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503280" y="248448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2863320" y="320456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2863320" y="356460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90" name="Obdélník 89"/>
          <p:cNvSpPr/>
          <p:nvPr/>
        </p:nvSpPr>
        <p:spPr>
          <a:xfrm>
            <a:off x="3223360" y="356460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2863320" y="3924644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223360" y="392464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583400" y="392464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223360" y="428468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3583400" y="4284684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3943440" y="428468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2863320" y="284452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3223360" y="464472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3583400" y="464472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3943440" y="464472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4303480" y="464472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375400" y="404392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375400" y="76443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" name="Obdélník 121"/>
          <p:cNvSpPr/>
          <p:nvPr/>
        </p:nvSpPr>
        <p:spPr>
          <a:xfrm>
            <a:off x="735440" y="1124472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>
            <a:off x="1096527" y="1485293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1456567" y="1845333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5" name="Obdélník 124"/>
          <p:cNvSpPr/>
          <p:nvPr/>
        </p:nvSpPr>
        <p:spPr>
          <a:xfrm>
            <a:off x="1816607" y="184455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1816607" y="220459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127" name="Obdélník 126"/>
          <p:cNvSpPr/>
          <p:nvPr/>
        </p:nvSpPr>
        <p:spPr>
          <a:xfrm>
            <a:off x="3223360" y="5042464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3223360" y="536480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dirty="0"/>
          </a:p>
        </p:txBody>
      </p:sp>
      <p:sp>
        <p:nvSpPr>
          <p:cNvPr id="130" name="Obdélník 129"/>
          <p:cNvSpPr/>
          <p:nvPr/>
        </p:nvSpPr>
        <p:spPr>
          <a:xfrm>
            <a:off x="3583400" y="356460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3943440" y="5004764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>
            <a:off x="3943440" y="536480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3943440" y="572484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>
            <a:off x="3943440" y="608488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bdélník 135"/>
          <p:cNvSpPr/>
          <p:nvPr/>
        </p:nvSpPr>
        <p:spPr>
          <a:xfrm>
            <a:off x="4303480" y="500476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4303480" y="536480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4303480" y="572484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/>
          <p:cNvSpPr/>
          <p:nvPr/>
        </p:nvSpPr>
        <p:spPr>
          <a:xfrm>
            <a:off x="4303480" y="6084884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4303480" y="6444924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TextovéPole 140"/>
          <p:cNvSpPr txBox="1"/>
          <p:nvPr/>
        </p:nvSpPr>
        <p:spPr>
          <a:xfrm>
            <a:off x="417400" y="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757972" y="7551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1125704" y="11151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1484697" y="14852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1815560" y="14752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2503280" y="21151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2854846" y="24798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3252537" y="3195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9" name="TextovéPole 148"/>
          <p:cNvSpPr txBox="1"/>
          <p:nvPr/>
        </p:nvSpPr>
        <p:spPr>
          <a:xfrm>
            <a:off x="3583294" y="3195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0" name="TextovéPole 149"/>
          <p:cNvSpPr txBox="1"/>
          <p:nvPr/>
        </p:nvSpPr>
        <p:spPr>
          <a:xfrm>
            <a:off x="3914108" y="39153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4274148" y="42753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4" name="TextovéPole 153"/>
          <p:cNvSpPr txBox="1"/>
          <p:nvPr/>
        </p:nvSpPr>
        <p:spPr>
          <a:xfrm>
            <a:off x="1208874" y="63455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8559359" y="457251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7681173" y="1447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1261216" y="945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1" name="Obdélník 160"/>
          <p:cNvSpPr/>
          <p:nvPr/>
        </p:nvSpPr>
        <p:spPr>
          <a:xfrm>
            <a:off x="1463844" y="364475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TextovéPole 162"/>
          <p:cNvSpPr txBox="1"/>
          <p:nvPr/>
        </p:nvSpPr>
        <p:spPr>
          <a:xfrm>
            <a:off x="5497135" y="364504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7428727" y="22321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6247740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5118685" y="36060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5976277" y="34209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4244816" y="320456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5708416" y="31231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15" name="Obdélník 114"/>
          <p:cNvSpPr/>
          <p:nvPr/>
        </p:nvSpPr>
        <p:spPr>
          <a:xfrm>
            <a:off x="375400" y="1848125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375400" y="2204592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7" name="Obdélník 116"/>
          <p:cNvSpPr/>
          <p:nvPr/>
        </p:nvSpPr>
        <p:spPr>
          <a:xfrm>
            <a:off x="2875993" y="4274637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8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8" name="Obdélník 117"/>
          <p:cNvSpPr/>
          <p:nvPr/>
        </p:nvSpPr>
        <p:spPr>
          <a:xfrm>
            <a:off x="2875993" y="4634677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3583400" y="499874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3917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3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6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9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5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8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1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4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0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3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6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9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2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5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8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1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4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7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0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3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6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9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2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5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8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1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4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7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0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3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6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9" dur="2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2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5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8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1" dur="2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4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1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4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7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0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3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20" grpId="0" animBg="1"/>
      <p:bldP spid="21" grpId="0" animBg="1"/>
      <p:bldP spid="24" grpId="0" animBg="1"/>
      <p:bldP spid="26" grpId="0" animBg="1"/>
      <p:bldP spid="27" grpId="0" animBg="1"/>
      <p:bldP spid="30" grpId="0" animBg="1"/>
      <p:bldP spid="32" grpId="0" animBg="1"/>
      <p:bldP spid="38" grpId="0" animBg="1"/>
      <p:bldP spid="40" grpId="0" animBg="1"/>
      <p:bldP spid="46" grpId="0" animBg="1"/>
      <p:bldP spid="54" grpId="0" animBg="1"/>
      <p:bldP spid="62" grpId="0" animBg="1"/>
      <p:bldP spid="78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5" grpId="0" animBg="1"/>
      <p:bldP spid="96" grpId="0" animBg="1"/>
      <p:bldP spid="97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/>
      <p:bldP spid="142" grpId="0"/>
      <p:bldP spid="143" grpId="0"/>
      <p:bldP spid="144" grpId="0"/>
      <p:bldP spid="145" grpId="0"/>
      <p:bldP spid="146" grpId="0"/>
      <p:bldP spid="147" grpId="0"/>
      <p:bldP spid="148" grpId="0"/>
      <p:bldP spid="149" grpId="0"/>
      <p:bldP spid="150" grpId="0"/>
      <p:bldP spid="151" grpId="0"/>
      <p:bldP spid="154" grpId="0"/>
      <p:bldP spid="156" grpId="0"/>
      <p:bldP spid="158" grpId="0"/>
      <p:bldP spid="160" grpId="0"/>
      <p:bldP spid="161" grpId="0" animBg="1"/>
      <p:bldP spid="163" grpId="0"/>
      <p:bldP spid="165" grpId="0"/>
      <p:bldP spid="167" grpId="0"/>
      <p:bldP spid="169" grpId="0"/>
      <p:bldP spid="171" grpId="0"/>
      <p:bldP spid="173" grpId="0"/>
      <p:bldP spid="175" grpId="0"/>
      <p:bldP spid="115" grpId="0" animBg="1"/>
      <p:bldP spid="116" grpId="0" animBg="1"/>
      <p:bldP spid="117" grpId="0" animBg="1"/>
      <p:bldP spid="118" grpId="0" animBg="1"/>
      <p:bldP spid="1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75400" y="1124472"/>
            <a:ext cx="4288120" cy="3880292"/>
            <a:chOff x="375400" y="1124472"/>
            <a:chExt cx="4288120" cy="3880292"/>
          </a:xfrm>
        </p:grpSpPr>
        <p:sp>
          <p:nvSpPr>
            <p:cNvPr id="3" name="Obdélník 2"/>
            <p:cNvSpPr/>
            <p:nvPr/>
          </p:nvSpPr>
          <p:spPr>
            <a:xfrm>
              <a:off x="735440" y="1484512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375400" y="1124472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1095480" y="1844552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455520" y="2204592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815560" y="2564632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503280" y="2844524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Ž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88" name="Obdélník 87"/>
            <p:cNvSpPr/>
            <p:nvPr/>
          </p:nvSpPr>
          <p:spPr>
            <a:xfrm>
              <a:off x="2863320" y="3204564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3223360" y="3564604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3" name="Obdélník 92"/>
            <p:cNvSpPr/>
            <p:nvPr/>
          </p:nvSpPr>
          <p:spPr>
            <a:xfrm>
              <a:off x="3583400" y="3924644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7" name="Obdélník 96"/>
            <p:cNvSpPr/>
            <p:nvPr/>
          </p:nvSpPr>
          <p:spPr>
            <a:xfrm>
              <a:off x="3943440" y="4284684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3" name="Obdélník 112"/>
            <p:cNvSpPr/>
            <p:nvPr/>
          </p:nvSpPr>
          <p:spPr>
            <a:xfrm>
              <a:off x="4303480" y="4644724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endPara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03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590" y="276499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0843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1020" y="68359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0780" y="434849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9310" y="118089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008" y="580526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7214" y="5426421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72953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088382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20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3480" y="558924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5560" y="5113922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2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3762" y="452004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2239" y="783610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5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9978" y="4817074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7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3731" y="2352076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9177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0069 L 0.0559 0.04001 C 0.06754 0.04902 0.08507 0.05388 0.1033 0.05388 C 0.12431 0.05388 0.14097 0.04902 0.15261 0.04001 L 0.20868 0.00069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34" y="266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26" y="949339"/>
            <a:ext cx="8986819" cy="4462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FF99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(spoj co k sobě patří)</a:t>
            </a:r>
          </a:p>
          <a:p>
            <a:r>
              <a:rPr lang="cs-CZ" sz="36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hromadění peněz	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</a:t>
            </a:r>
          </a:p>
          <a:p>
            <a:r>
              <a:rPr lang="cs-CZ" sz="36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</a:t>
            </a:r>
            <a:r>
              <a:rPr lang="cs-CZ" sz="36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vztahy k ostatním lidem       </a:t>
            </a:r>
          </a:p>
          <a:p>
            <a:endParaRPr lang="cs-CZ" sz="3600" dirty="0" smtClean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ochota pomáhat druhým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                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</a:t>
            </a:r>
          </a:p>
        </p:txBody>
      </p:sp>
      <p:sp>
        <p:nvSpPr>
          <p:cNvPr id="3" name="Obdélník 2"/>
          <p:cNvSpPr/>
          <p:nvPr/>
        </p:nvSpPr>
        <p:spPr>
          <a:xfrm>
            <a:off x="2759962" y="-14610"/>
            <a:ext cx="37020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Smysl života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5122" name="Picture 2" descr="bohatství,Den sv. Patrika,Den svatého Patrika,hrnce zlata,majetek,oslavy,zvláštní p&amp;rcaron;íle&amp;zcaron;it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89040"/>
            <a:ext cx="2098950" cy="209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obrovolníci,dobrovolnictví,d&amp;uring;chodci,invalidé,lidé,lidé p&amp;rcaron;i práci,mu&amp;zcaron;i,páni,senio&amp;rcaron;i,t&amp;ecaron;lesná posti&amp;zcaron;ení,vozí&amp;ccaron;ká&amp;rcaron;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21088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dárky,darování,dary,emoce,fotografie,lidé,mu&amp;zcaron;i,oslavy,páry,p&amp;rcaron;ekvapen,p&amp;rcaron;ekvapení,romance,svátky,Vánoce,váno&amp;ccaron;ní dárky,váno&amp;ccaron;ní svátky,&amp;zcaron;eny,zvláštní p&amp;rcaron;íle&amp;zcaron;itosti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694" b="17858"/>
          <a:stretch/>
        </p:blipFill>
        <p:spPr bwMode="auto">
          <a:xfrm>
            <a:off x="155575" y="1484784"/>
            <a:ext cx="3095625" cy="199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357157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9386" y="949339"/>
            <a:ext cx="8999771" cy="62632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člověk  si občas klade otázku jaký má jeho život smysl.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800" dirty="0" smtClean="0">
              <a:solidFill>
                <a:srgbClr val="FF0066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solidFill>
                  <a:srgbClr val="FF0066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někoho má smysl života hromadění peněz,</a:t>
            </a:r>
          </a:p>
          <a:p>
            <a:pPr algn="ctr"/>
            <a:r>
              <a:rPr lang="cs-CZ" sz="2800" dirty="0">
                <a:solidFill>
                  <a:srgbClr val="FF0066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FF0066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majetku a hmotných věcí, ale i když si může dovolit téměř </a:t>
            </a:r>
          </a:p>
          <a:p>
            <a:pPr algn="ctr"/>
            <a:r>
              <a:rPr lang="cs-CZ" sz="2800" dirty="0">
                <a:solidFill>
                  <a:srgbClr val="FF0066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FF0066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všechno nemusí být spokojen.</a:t>
            </a:r>
          </a:p>
          <a:p>
            <a:endParaRPr lang="cs-CZ" sz="2800" dirty="0" smtClean="0">
              <a:solidFill>
                <a:srgbClr val="FF0066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solidFill>
                  <a:srgbClr val="CC33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Spokojený člověk je ten, který má </a:t>
            </a:r>
          </a:p>
          <a:p>
            <a:pPr algn="ctr"/>
            <a:r>
              <a:rPr lang="cs-CZ" sz="2800" dirty="0">
                <a:solidFill>
                  <a:srgbClr val="CC33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CC33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dobré vztahy k ostatním lidem.</a:t>
            </a:r>
            <a:r>
              <a:rPr lang="cs-CZ" sz="28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endParaRPr lang="cs-CZ" sz="2800" dirty="0" smtClean="0">
              <a:solidFill>
                <a:srgbClr val="00B0F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Spokojenost člověka spočívá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</a:t>
            </a:r>
            <a:r>
              <a:rPr lang="cs-CZ" sz="3200" u="sng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ochotě pomáhat druhým lidem 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 v tom může člověk nalézt životní smysl.</a:t>
            </a:r>
          </a:p>
          <a:p>
            <a:endParaRPr lang="cs-CZ" sz="1700" dirty="0" smtClean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73418" y="-14610"/>
            <a:ext cx="6075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Spokojenost v životě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0869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60876" y="188640"/>
            <a:ext cx="699569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Doplň tabulku jak pomáháš a můžeš pomoci</a:t>
            </a:r>
          </a:p>
          <a:p>
            <a:pPr algn="ctr"/>
            <a:r>
              <a:rPr lang="cs-CZ" sz="28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ostatním lidem.</a:t>
            </a:r>
            <a:endParaRPr lang="cs-CZ" sz="28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5412579"/>
              </p:ext>
            </p:extLst>
          </p:nvPr>
        </p:nvGraphicFramePr>
        <p:xfrm>
          <a:off x="1547664" y="1268760"/>
          <a:ext cx="6702634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1317"/>
                <a:gridCol w="3351317"/>
              </a:tblGrid>
              <a:tr h="585065">
                <a:tc>
                  <a:txBody>
                    <a:bodyPr/>
                    <a:lstStyle/>
                    <a:p>
                      <a:r>
                        <a:rPr lang="cs-CZ" dirty="0" smtClean="0"/>
                        <a:t>Pomáhám: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Mohu pomoci:</a:t>
                      </a:r>
                      <a:endParaRPr lang="cs-CZ" dirty="0"/>
                    </a:p>
                  </a:txBody>
                  <a:tcPr/>
                </a:tc>
              </a:tr>
              <a:tr h="58506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506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506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50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50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50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50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72803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355911" y="116632"/>
            <a:ext cx="44953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Přístup k životu</a:t>
            </a:r>
            <a:endParaRPr lang="cs-CZ" sz="5400" b="0" cap="none" spc="0" dirty="0">
              <a:ln w="18415" cmpd="sng">
                <a:solidFill>
                  <a:schemeClr val="bg1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15952" y="1233097"/>
            <a:ext cx="90261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tedy lze ke svému životu přistupovat?</a:t>
            </a:r>
          </a:p>
          <a:p>
            <a:pPr algn="ctr"/>
            <a:endParaRPr lang="cs-CZ" sz="2000" dirty="0" smtClean="0"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Buď</a:t>
            </a:r>
            <a:r>
              <a:rPr lang="cs-CZ" sz="2800" dirty="0" smtClean="0"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AKTIVNĚ</a:t>
            </a:r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nebo </a:t>
            </a:r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PASIVNĚ</a:t>
            </a:r>
            <a:endParaRPr lang="cs-CZ" sz="28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63597" y="2914190"/>
            <a:ext cx="2384627" cy="523220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Aktivní přístup 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796136" y="2947072"/>
            <a:ext cx="2385077" cy="523220"/>
          </a:xfrm>
          <a:prstGeom prst="rect">
            <a:avLst/>
          </a:prstGeom>
          <a:gradFill>
            <a:gsLst>
              <a:gs pos="0">
                <a:srgbClr val="FFF200"/>
              </a:gs>
              <a:gs pos="89000">
                <a:srgbClr val="FF7A00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Pasivní přístup 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39552" y="4569357"/>
            <a:ext cx="3816424" cy="1569660"/>
          </a:xfrm>
          <a:prstGeom prst="rect">
            <a:avLst/>
          </a:prstGeom>
          <a:ln w="50800" cap="rnd" cmpd="sng">
            <a:solidFill>
              <a:srgbClr val="00B0F0"/>
            </a:solidFill>
            <a:round/>
          </a:ln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rožijeme </a:t>
            </a:r>
            <a:r>
              <a:rPr lang="cs-CZ" sz="24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podle svých představ. 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</a:t>
            </a:r>
            <a:r>
              <a:rPr lang="cs-CZ" sz="2400" u="sng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dopředu promýšlí </a:t>
            </a:r>
            <a:r>
              <a:rPr lang="cs-CZ" sz="2400" u="sng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svůj </a:t>
            </a:r>
            <a:r>
              <a:rPr lang="cs-CZ" sz="2400" u="sng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život, </a:t>
            </a:r>
            <a:r>
              <a:rPr lang="cs-CZ" sz="2400" u="sng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plánuje </a:t>
            </a:r>
            <a:r>
              <a:rPr lang="cs-CZ" sz="24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kroky, je 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cílevědomý</a:t>
            </a:r>
            <a:r>
              <a:rPr lang="cs-CZ" sz="24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67528" y="4673386"/>
            <a:ext cx="3236920" cy="1200329"/>
          </a:xfrm>
          <a:prstGeom prst="rect">
            <a:avLst/>
          </a:prstGeom>
          <a:ln w="50800" cap="rnd" cmpd="sng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se nechá unášet událostmi, mnohdy nevhodným směrem.  </a:t>
            </a:r>
            <a:endParaRPr lang="cs-CZ" sz="2400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6412610" y="3544182"/>
            <a:ext cx="1152128" cy="864096"/>
          </a:xfrm>
          <a:prstGeom prst="downArrow">
            <a:avLst/>
          </a:prstGeom>
          <a:gradFill>
            <a:gsLst>
              <a:gs pos="0">
                <a:srgbClr val="FFF200"/>
              </a:gs>
              <a:gs pos="89000">
                <a:srgbClr val="FF7A00"/>
              </a:gs>
            </a:gsLst>
            <a:lin ang="5400000" scaled="0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1779846" y="3544182"/>
            <a:ext cx="1152128" cy="864096"/>
          </a:xfrm>
          <a:prstGeom prst="downArrow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466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7864" y="10510"/>
            <a:ext cx="228460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POPIS</a:t>
            </a:r>
            <a:endParaRPr lang="cs-CZ" sz="6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66" y="836712"/>
            <a:ext cx="7661328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2.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3.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4. snímek – žáci interaktivním perem </a:t>
            </a:r>
            <a:r>
              <a:rPr lang="cs-CZ" sz="2400" dirty="0" smtClean="0"/>
              <a:t>spojí, </a:t>
            </a:r>
            <a:r>
              <a:rPr lang="cs-CZ" sz="2400" dirty="0" smtClean="0"/>
              <a:t>co k sobě patří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5. snímek – správné vypracování předchozího 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6. snímek – žáci interaktivním perem vyluští 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7. snímek – správné řešení tajenky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8. snímek – slouží k výkladu 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9. snímek – slouží k výkladu 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10. snímek – žáci interaktivním perem doplní úkol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11.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12. snímek -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13. </a:t>
            </a:r>
            <a:r>
              <a:rPr lang="cs-CZ" sz="2400" dirty="0"/>
              <a:t>snímek - </a:t>
            </a:r>
            <a:r>
              <a:rPr lang="cs-CZ" sz="2400" dirty="0" smtClean="0"/>
              <a:t>zdroje</a:t>
            </a:r>
            <a:endParaRPr lang="cs-CZ" sz="2400" dirty="0"/>
          </a:p>
          <a:p>
            <a:pPr marL="285750" indent="-285750">
              <a:buFont typeface="Wingdings" pitchFamily="2" charset="2"/>
              <a:buChar char="ü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453077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5993" y="10510"/>
            <a:ext cx="284834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ZDROJE</a:t>
            </a:r>
            <a:endParaRPr lang="cs-CZ" sz="6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66" y="836712"/>
            <a:ext cx="34831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0" y="1556792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i="1" dirty="0"/>
              <a:t>Autorem materiálu a všech jeho částí</a:t>
            </a:r>
            <a:r>
              <a:rPr lang="cs-CZ" sz="2000" i="1" dirty="0" smtClean="0"/>
              <a:t>,</a:t>
            </a:r>
          </a:p>
          <a:p>
            <a:pPr algn="ctr"/>
            <a:r>
              <a:rPr lang="cs-CZ" sz="2000" i="1" dirty="0" smtClean="0"/>
              <a:t>není-li </a:t>
            </a:r>
            <a:r>
              <a:rPr lang="cs-CZ" sz="2000" i="1" dirty="0"/>
              <a:t>uvedeno </a:t>
            </a:r>
            <a:r>
              <a:rPr lang="cs-CZ" sz="2000" i="1" dirty="0" smtClean="0"/>
              <a:t> jinak</a:t>
            </a:r>
            <a:r>
              <a:rPr lang="cs-CZ" sz="2000" i="1" dirty="0"/>
              <a:t>, je </a:t>
            </a:r>
            <a:r>
              <a:rPr lang="cs-CZ" sz="2000" i="1" dirty="0" smtClean="0"/>
              <a:t>Mgr. Hana </a:t>
            </a:r>
            <a:r>
              <a:rPr lang="cs-CZ" sz="2000" i="1" dirty="0" err="1" smtClean="0"/>
              <a:t>Pajkrtová</a:t>
            </a:r>
            <a:r>
              <a:rPr lang="cs-CZ" sz="2000" i="1" dirty="0" smtClean="0"/>
              <a:t>.</a:t>
            </a:r>
            <a:endParaRPr lang="cs-CZ" sz="2000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931824" y="3314838"/>
            <a:ext cx="7280351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51709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489</TotalTime>
  <Words>413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Dum</cp:lastModifiedBy>
  <cp:revision>61</cp:revision>
  <dcterms:created xsi:type="dcterms:W3CDTF">2011-11-02T16:08:29Z</dcterms:created>
  <dcterms:modified xsi:type="dcterms:W3CDTF">2012-09-26T08:37:17Z</dcterms:modified>
</cp:coreProperties>
</file>