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56" r:id="rId3"/>
    <p:sldId id="258" r:id="rId4"/>
    <p:sldId id="263" r:id="rId5"/>
    <p:sldId id="259" r:id="rId6"/>
    <p:sldId id="267" r:id="rId7"/>
    <p:sldId id="260" r:id="rId8"/>
    <p:sldId id="261" r:id="rId9"/>
    <p:sldId id="262" r:id="rId10"/>
    <p:sldId id="264" r:id="rId11"/>
    <p:sldId id="265" r:id="rId12"/>
    <p:sldId id="266" r:id="rId13"/>
    <p:sldId id="272" r:id="rId14"/>
    <p:sldId id="268" r:id="rId15"/>
    <p:sldId id="269" r:id="rId16"/>
    <p:sldId id="270" r:id="rId17"/>
    <p:sldId id="271" r:id="rId18"/>
    <p:sldId id="273" r:id="rId19"/>
    <p:sldId id="274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070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20" autoAdjust="0"/>
    <p:restoredTop sz="94660"/>
  </p:normalViewPr>
  <p:slideViewPr>
    <p:cSldViewPr>
      <p:cViewPr varScale="1">
        <p:scale>
          <a:sx n="110" d="100"/>
          <a:sy n="110" d="100"/>
        </p:scale>
        <p:origin x="-16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29D14B-E823-43CF-AB30-8B0C7A17DBEF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E9E74C-9FEE-434D-B973-D6802F644C1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44230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E9E74C-9FEE-434D-B973-D6802F644C12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02043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9829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02177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02877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08051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60597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842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50151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89823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4741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98838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75382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">
              <a:schemeClr val="tx1"/>
            </a:gs>
            <a:gs pos="33000">
              <a:schemeClr val="accent2">
                <a:lumMod val="20000"/>
                <a:lumOff val="80000"/>
              </a:schemeClr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452215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229605" y="1196752"/>
            <a:ext cx="695761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Výchova ke zdraví</a:t>
            </a:r>
            <a:endParaRPr lang="cs-CZ" sz="7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508110"/>
            <a:ext cx="8175625" cy="195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63680" y="4509120"/>
            <a:ext cx="7049750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 smtClean="0"/>
              <a:t>VY_32_INOVACE_09_20_návykové látky</a:t>
            </a:r>
            <a:endParaRPr lang="cs-CZ" sz="3200" dirty="0"/>
          </a:p>
        </p:txBody>
      </p:sp>
    </p:spTree>
    <p:extLst>
      <p:ext uri="{BB962C8B-B14F-4D97-AF65-F5344CB8AC3E}">
        <p14:creationId xmlns="" xmlns:p14="http://schemas.microsoft.com/office/powerpoint/2010/main" val="4782996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 rot="216706">
            <a:off x="928639" y="228366"/>
            <a:ext cx="729584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8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Návykové látky</a:t>
            </a:r>
            <a:endParaRPr lang="cs-CZ" sz="8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1916832"/>
            <a:ext cx="80992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Návykové látky jsou omamné látky (drogy) a psychotropní látky</a:t>
            </a:r>
            <a:endParaRPr lang="cs-CZ" sz="2400" dirty="0">
              <a:solidFill>
                <a:schemeClr val="bg1"/>
              </a:solidFill>
            </a:endParaRPr>
          </a:p>
        </p:txBody>
      </p:sp>
      <p:pic>
        <p:nvPicPr>
          <p:cNvPr id="4098" name="Picture 2" descr="http://www.topzine.cz/wp-content/uploads/2010/06/drogy_narkotika_kokain_koubek_martin_-1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4563">
            <a:off x="1551330" y="2551985"/>
            <a:ext cx="6112623" cy="407707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953391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533144" y="3314814"/>
            <a:ext cx="504056" cy="504056"/>
          </a:xfrm>
          <a:prstGeom prst="rect">
            <a:avLst/>
          </a:prstGeom>
          <a:solidFill>
            <a:srgbClr val="7707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7028736" y="3314814"/>
            <a:ext cx="504056" cy="504056"/>
          </a:xfrm>
          <a:prstGeom prst="rect">
            <a:avLst/>
          </a:prstGeom>
          <a:solidFill>
            <a:srgbClr val="7707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532792" y="3314814"/>
            <a:ext cx="504056" cy="504056"/>
          </a:xfrm>
          <a:prstGeom prst="rect">
            <a:avLst/>
          </a:prstGeom>
          <a:solidFill>
            <a:srgbClr val="7707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8036848" y="3314814"/>
            <a:ext cx="504056" cy="504056"/>
          </a:xfrm>
          <a:prstGeom prst="rect">
            <a:avLst/>
          </a:prstGeom>
          <a:solidFill>
            <a:srgbClr val="7707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8540904" y="3314814"/>
            <a:ext cx="504056" cy="504056"/>
          </a:xfrm>
          <a:prstGeom prst="rect">
            <a:avLst/>
          </a:prstGeom>
          <a:solidFill>
            <a:srgbClr val="7707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533144" y="3818870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endParaRPr lang="cs-CZ" sz="3200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028736" y="3818870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</a:t>
            </a:r>
            <a:endParaRPr lang="cs-CZ" sz="3200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532792" y="3818870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8036848" y="3818870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3200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540904" y="3818870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533144" y="4308011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028736" y="4308011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532792" y="4308011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endParaRPr lang="cs-CZ" sz="3200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8036848" y="4308011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8540904" y="4308011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533144" y="4812067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endParaRPr lang="cs-CZ" sz="3200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7532792" y="4812067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8036848" y="4812067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8540904" y="4812067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524680" y="5316123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7524328" y="5316123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8028384" y="5316123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8532440" y="5316123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</a:t>
            </a:r>
            <a:endParaRPr lang="cs-CZ" sz="3200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524680" y="5805264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8028384" y="5805264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8532440" y="5805264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6524680" y="6309320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8054644" y="2306702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endParaRPr lang="cs-CZ" sz="3200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8558700" y="2306702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7550588" y="2810758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bdélník 45"/>
          <p:cNvSpPr/>
          <p:nvPr/>
        </p:nvSpPr>
        <p:spPr>
          <a:xfrm>
            <a:off x="8054644" y="2810758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bdélník 46"/>
          <p:cNvSpPr/>
          <p:nvPr/>
        </p:nvSpPr>
        <p:spPr>
          <a:xfrm>
            <a:off x="8558700" y="2810758"/>
            <a:ext cx="504056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TextovéPole 48"/>
          <p:cNvSpPr txBox="1"/>
          <p:nvPr/>
        </p:nvSpPr>
        <p:spPr>
          <a:xfrm>
            <a:off x="6634329" y="294732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7173592" y="292257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7625513" y="244142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8155829" y="191084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4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8633625" y="193737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5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26" name="Picture 2" descr="http://www.pedrostabacos.cz/fotocache/articles/Engravin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64" y="-885398"/>
            <a:ext cx="3375105" cy="30106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ovéPole 39"/>
          <p:cNvSpPr txBox="1"/>
          <p:nvPr/>
        </p:nvSpPr>
        <p:spPr>
          <a:xfrm>
            <a:off x="179512" y="17639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355" y="4574852"/>
            <a:ext cx="1744662" cy="1986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TextovéPole 42"/>
          <p:cNvSpPr txBox="1"/>
          <p:nvPr/>
        </p:nvSpPr>
        <p:spPr>
          <a:xfrm>
            <a:off x="362367" y="462740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29" name="Picture 5" descr="http://www.toulcuvdvur.cz/images/adopce/kohout_ceska_Artu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911" y="91683"/>
            <a:ext cx="1983593" cy="22160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extovéPole 43"/>
          <p:cNvSpPr txBox="1"/>
          <p:nvPr/>
        </p:nvSpPr>
        <p:spPr>
          <a:xfrm>
            <a:off x="7373485" y="9168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pic>
        <p:nvPicPr>
          <p:cNvPr id="1031" name="Picture 7" descr="http://upload.wikimedia.org/wikipedia/commons/thumb/8/8d/Cigarette.jpg/220px-Cigarett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10" y="1534792"/>
            <a:ext cx="2595084" cy="25361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TextovéPole 47"/>
          <p:cNvSpPr txBox="1"/>
          <p:nvPr/>
        </p:nvSpPr>
        <p:spPr>
          <a:xfrm>
            <a:off x="2699792" y="363420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4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33" name="Picture 9" descr="http://www.koupelny-mares.cz/upload/lyr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541" y="3291911"/>
            <a:ext cx="2857500" cy="26574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extovéPole 53"/>
          <p:cNvSpPr txBox="1"/>
          <p:nvPr/>
        </p:nvSpPr>
        <p:spPr>
          <a:xfrm>
            <a:off x="5483225" y="543593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5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625769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8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4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3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6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9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2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5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5" grpId="0" animBg="1"/>
      <p:bldP spid="26" grpId="0" animBg="1"/>
      <p:bldP spid="27" grpId="0" animBg="1"/>
      <p:bldP spid="28" grpId="0" animBg="1"/>
      <p:bldP spid="31" grpId="0" animBg="1"/>
      <p:bldP spid="32" grpId="0" animBg="1"/>
      <p:bldP spid="33" grpId="0" animBg="1"/>
      <p:bldP spid="41" grpId="0" animBg="1"/>
      <p:bldP spid="42" grpId="0" animBg="1"/>
      <p:bldP spid="45" grpId="0" animBg="1"/>
      <p:bldP spid="46" grpId="0" animBg="1"/>
      <p:bldP spid="47" grpId="0" animBg="1"/>
      <p:bldP spid="49" grpId="0"/>
      <p:bldP spid="50" grpId="0"/>
      <p:bldP spid="51" grpId="0"/>
      <p:bldP spid="52" grpId="0"/>
      <p:bldP spid="53" grpId="0"/>
      <p:bldP spid="40" grpId="0"/>
      <p:bldP spid="43" grpId="0"/>
      <p:bldP spid="44" grpId="0"/>
      <p:bldP spid="48" grpId="0"/>
      <p:bldP spid="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533144" y="3314814"/>
            <a:ext cx="504056" cy="504056"/>
          </a:xfrm>
          <a:prstGeom prst="rect">
            <a:avLst/>
          </a:prstGeom>
          <a:solidFill>
            <a:srgbClr val="7707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endParaRPr lang="cs-CZ" sz="4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028736" y="3314814"/>
            <a:ext cx="504056" cy="504056"/>
          </a:xfrm>
          <a:prstGeom prst="rect">
            <a:avLst/>
          </a:prstGeom>
          <a:solidFill>
            <a:srgbClr val="7707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endParaRPr lang="cs-CZ" sz="4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532792" y="3314814"/>
            <a:ext cx="504056" cy="504056"/>
          </a:xfrm>
          <a:prstGeom prst="rect">
            <a:avLst/>
          </a:prstGeom>
          <a:solidFill>
            <a:srgbClr val="7707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endParaRPr lang="cs-CZ" sz="4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036848" y="3314814"/>
            <a:ext cx="504056" cy="504056"/>
          </a:xfrm>
          <a:prstGeom prst="rect">
            <a:avLst/>
          </a:prstGeom>
          <a:solidFill>
            <a:srgbClr val="7707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</a:t>
            </a:r>
            <a:endParaRPr lang="cs-CZ" sz="4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540904" y="3314814"/>
            <a:ext cx="504056" cy="504056"/>
          </a:xfrm>
          <a:prstGeom prst="rect">
            <a:avLst/>
          </a:prstGeom>
          <a:solidFill>
            <a:srgbClr val="77070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endParaRPr lang="cs-CZ" sz="4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2" descr="http://www.soldat-xichts.unas.cz/smile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3425468" cy="33872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soldat-xichts.unas.cz/smile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131146"/>
            <a:ext cx="2609411" cy="258027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6110350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735749" y="332656"/>
            <a:ext cx="5544616" cy="1656184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15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</a:rPr>
              <a:t>Drogy</a:t>
            </a:r>
            <a:endParaRPr lang="cs-CZ" sz="115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Zaoblený obdélník 3"/>
          <p:cNvSpPr/>
          <p:nvPr/>
        </p:nvSpPr>
        <p:spPr>
          <a:xfrm rot="737425">
            <a:off x="998288" y="2413920"/>
            <a:ext cx="2088232" cy="115212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Alkohol</a:t>
            </a:r>
            <a:endParaRPr lang="cs-CZ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aoblený obdélník 4"/>
          <p:cNvSpPr/>
          <p:nvPr/>
        </p:nvSpPr>
        <p:spPr>
          <a:xfrm rot="21163156">
            <a:off x="964180" y="3916717"/>
            <a:ext cx="2088232" cy="1152128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Rozpouštědla</a:t>
            </a:r>
            <a:endParaRPr lang="cs-CZ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aoblený obdélník 5"/>
          <p:cNvSpPr/>
          <p:nvPr/>
        </p:nvSpPr>
        <p:spPr>
          <a:xfrm rot="20418022">
            <a:off x="3463941" y="4221088"/>
            <a:ext cx="2088232" cy="1152128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Opiáty</a:t>
            </a:r>
            <a:endParaRPr lang="cs-CZ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Zaoblený obdélník 6"/>
          <p:cNvSpPr/>
          <p:nvPr/>
        </p:nvSpPr>
        <p:spPr>
          <a:xfrm rot="20794709">
            <a:off x="6045348" y="4087668"/>
            <a:ext cx="2088232" cy="115212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Cannabinoidy</a:t>
            </a:r>
            <a:endParaRPr lang="cs-CZ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Zaoblený obdélník 7"/>
          <p:cNvSpPr/>
          <p:nvPr/>
        </p:nvSpPr>
        <p:spPr>
          <a:xfrm rot="876698">
            <a:off x="5979696" y="2521636"/>
            <a:ext cx="2088232" cy="1152128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Halucinogeny</a:t>
            </a:r>
            <a:endParaRPr lang="cs-CZ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Zaoblený obdélník 8"/>
          <p:cNvSpPr/>
          <p:nvPr/>
        </p:nvSpPr>
        <p:spPr>
          <a:xfrm rot="21068704">
            <a:off x="6016381" y="5383059"/>
            <a:ext cx="2088232" cy="1152128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Trankvilizéry</a:t>
            </a:r>
            <a:endParaRPr lang="cs-CZ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Zaoblený obdélník 9"/>
          <p:cNvSpPr/>
          <p:nvPr/>
        </p:nvSpPr>
        <p:spPr>
          <a:xfrm rot="990675">
            <a:off x="948248" y="5432884"/>
            <a:ext cx="2088232" cy="1152128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Stimulanty</a:t>
            </a:r>
            <a:endParaRPr lang="cs-CZ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9625769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292006"/>
            <a:ext cx="49513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Alkohol</a:t>
            </a:r>
            <a:r>
              <a:rPr lang="cs-CZ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- </a:t>
            </a:r>
            <a:r>
              <a:rPr lang="cs-CZ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nebezpečnádroga</a:t>
            </a:r>
            <a:endParaRPr lang="cs-CZ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3528" y="1052736"/>
            <a:ext cx="8568952" cy="646331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Nadměrné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užívání alkoholu, velká tolerance naší společnosti k užívání této drogy i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prvního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kontaktu s alkoholem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 adolescentů patří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závažným celospolečenským problémům.</a:t>
            </a:r>
          </a:p>
        </p:txBody>
      </p:sp>
      <p:sp>
        <p:nvSpPr>
          <p:cNvPr id="4" name="Obdélník 3"/>
          <p:cNvSpPr/>
          <p:nvPr/>
        </p:nvSpPr>
        <p:spPr>
          <a:xfrm>
            <a:off x="4211960" y="1844824"/>
            <a:ext cx="4572000" cy="4524315"/>
          </a:xfrm>
          <a:prstGeom prst="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</p:spPr>
        <p:txBody>
          <a:bodyPr>
            <a:spAutoFit/>
          </a:bodyPr>
          <a:lstStyle/>
          <a:p>
            <a:r>
              <a:rPr lang="cs-CZ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Alkohol </a:t>
            </a: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způsobuje </a:t>
            </a:r>
            <a:r>
              <a:rPr lang="cs-CZ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předčasná úmrtí </a:t>
            </a:r>
            <a:r>
              <a:rPr lang="cs-CZ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zejména u mladších věkových skupin (těžké otravy, </a:t>
            </a:r>
            <a:r>
              <a:rPr lang="cs-CZ" sz="36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sebevraždy</a:t>
            </a:r>
            <a:r>
              <a:rPr lang="cs-CZ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vraždy), </a:t>
            </a:r>
            <a:r>
              <a:rPr lang="cs-CZ" sz="36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dopravní nehody</a:t>
            </a: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podílí se i na </a:t>
            </a:r>
            <a:r>
              <a:rPr lang="cs-CZ" sz="36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trestné činnosti</a:t>
            </a:r>
            <a:r>
              <a:rPr lang="cs-CZ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11490">
            <a:off x="410003" y="3073264"/>
            <a:ext cx="3287386" cy="2472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5532799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6226" y="173381"/>
            <a:ext cx="89577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Rozpouštědla</a:t>
            </a:r>
            <a:r>
              <a:rPr lang="cs-C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– těkavé látky (</a:t>
            </a:r>
            <a:r>
              <a:rPr lang="cs-CZ" sz="24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toulen</a:t>
            </a:r>
            <a:r>
              <a:rPr lang="cs-C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, různé barvy a lepidla)</a:t>
            </a:r>
          </a:p>
        </p:txBody>
      </p:sp>
      <p:sp>
        <p:nvSpPr>
          <p:cNvPr id="4" name="Obdélník 3"/>
          <p:cNvSpPr/>
          <p:nvPr/>
        </p:nvSpPr>
        <p:spPr>
          <a:xfrm>
            <a:off x="179512" y="1052736"/>
            <a:ext cx="4572000" cy="1477328"/>
          </a:xfrm>
          <a:prstGeom prst="rect">
            <a:avLst/>
          </a:prstGeom>
          <a:gradFill>
            <a:gsLst>
              <a:gs pos="0">
                <a:srgbClr val="FBEAC7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</a:gsLst>
            <a:lin ang="5400000" scaled="0"/>
          </a:gradFill>
        </p:spPr>
        <p:txBody>
          <a:bodyPr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Svým účinkem se podobají působení alkoholu na člověka. Mezi </a:t>
            </a:r>
            <a:r>
              <a:rPr lang="cs-CZ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nejčastěji zneužívaná rozpouštědla patří toluen, různé barvy a </a:t>
            </a:r>
            <a:r>
              <a:rPr lang="cs-CZ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lepidla. Látky mají </a:t>
            </a:r>
            <a:r>
              <a:rPr lang="cs-CZ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vysoký účinek, který je ovšem velmi nebezpečný.</a:t>
            </a:r>
          </a:p>
        </p:txBody>
      </p:sp>
      <p:sp>
        <p:nvSpPr>
          <p:cNvPr id="5" name="Obdélník 4"/>
          <p:cNvSpPr/>
          <p:nvPr/>
        </p:nvSpPr>
        <p:spPr>
          <a:xfrm>
            <a:off x="3563888" y="2924944"/>
            <a:ext cx="5148064" cy="3539430"/>
          </a:xfrm>
          <a:prstGeom prst="rect">
            <a:avLst/>
          </a:prstGeom>
          <a:gradFill>
            <a:gsLst>
              <a:gs pos="100000">
                <a:srgbClr val="DDEBCF"/>
              </a:gs>
              <a:gs pos="81000">
                <a:srgbClr val="9CB86E"/>
              </a:gs>
              <a:gs pos="0">
                <a:srgbClr val="156B13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dlouhodobějším užívání lze na jedinci pozorovat opilé vzezření, rozšířené zornice, špatnou výslovnost, vyrážky v okolí úst a nosu. </a:t>
            </a:r>
            <a:r>
              <a:rPr lang="cs-CZ" sz="28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Dlouhodobé užívání zapříčiňuje poškození jater a dýchacích cest, zhoršení paměti a patologické změny mozkové kůry.</a:t>
            </a:r>
          </a:p>
        </p:txBody>
      </p:sp>
      <p:pic>
        <p:nvPicPr>
          <p:cNvPr id="6146" name="Picture 2" descr="http://www.barvyteluria.cz/media/files/7b2f35234ba2a1b0ad6a94dc9063473d/fotky/p6406-toluen_bigges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204">
            <a:off x="886727" y="3456967"/>
            <a:ext cx="1892801" cy="27536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625769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1031" y="297281"/>
            <a:ext cx="8972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Stimulanty </a:t>
            </a:r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(</a:t>
            </a:r>
            <a:r>
              <a:rPr lang="cs-CZ" sz="28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</a:t>
            </a:r>
            <a:r>
              <a:rPr lang="cs-CZ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rack</a:t>
            </a:r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, kokain, metanfetamin, pervitin)</a:t>
            </a:r>
          </a:p>
        </p:txBody>
      </p:sp>
      <p:sp>
        <p:nvSpPr>
          <p:cNvPr id="3" name="Obdélník 2"/>
          <p:cNvSpPr/>
          <p:nvPr/>
        </p:nvSpPr>
        <p:spPr>
          <a:xfrm>
            <a:off x="6372200" y="1196752"/>
            <a:ext cx="2555776" cy="3139321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r>
              <a:rPr lang="cs-CZ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Drogy </a:t>
            </a:r>
            <a:r>
              <a:rPr lang="cs-CZ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působí </a:t>
            </a:r>
            <a:r>
              <a:rPr lang="cs-CZ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centrální nervový systém a vyvolávají u </a:t>
            </a:r>
            <a:r>
              <a:rPr lang="cs-CZ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člověka </a:t>
            </a:r>
            <a:r>
              <a:rPr lang="cs-CZ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pocity pohody, zvýšené síly, nadbytku energie a sebevědomí, snižují chuť k jídlu, oddalují únavu a spánek. Hlavní drogy v této kategorii představují amfetaminy, extáze, kokain, tabák a kofein.</a:t>
            </a:r>
          </a:p>
        </p:txBody>
      </p:sp>
      <p:sp>
        <p:nvSpPr>
          <p:cNvPr id="4" name="Obdélník 3"/>
          <p:cNvSpPr/>
          <p:nvPr/>
        </p:nvSpPr>
        <p:spPr>
          <a:xfrm>
            <a:off x="179512" y="1052736"/>
            <a:ext cx="6012160" cy="526297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Dochází zejména k vysokému krevnímu tlaku, nepravidelné </a:t>
            </a:r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srdeční 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činnosti, což vyvolává srdeční choroby a </a:t>
            </a:r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infarkty. 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 kouření drog dochází k </a:t>
            </a:r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poškození dýchacího 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systému. </a:t>
            </a:r>
          </a:p>
          <a:p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Uživatelé </a:t>
            </a:r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kokainu 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trpí nemocí paranoiou </a:t>
            </a:r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dalšími </a:t>
            </a:r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psychotické projevy, 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které souvisí i s nedostatkem </a:t>
            </a:r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spánku a 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podvýživou. </a:t>
            </a:r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Všechny tyto drogy se vyznačují schopností navodit </a:t>
            </a:r>
            <a:r>
              <a:rPr lang="cs-CZ" sz="28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silnou psychickou závislost</a:t>
            </a:r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zvláště </a:t>
            </a:r>
            <a:r>
              <a:rPr lang="cs-CZ" sz="2800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tabák, amfetamin a kokain</a:t>
            </a:r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pic>
        <p:nvPicPr>
          <p:cNvPr id="7172" name="Picture 4" descr="http://www.family-intervention-now.com/sites/default/files/images/Drugs/crack-addictio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38514">
            <a:off x="6776192" y="4617778"/>
            <a:ext cx="1398302" cy="180710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625769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3" y="189662"/>
            <a:ext cx="81110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Opiáty</a:t>
            </a:r>
            <a:r>
              <a:rPr lang="cs-CZ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(heroin, opium, metadon)</a:t>
            </a:r>
            <a:endParaRPr lang="cs-CZ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796136" y="1124744"/>
            <a:ext cx="3240360" cy="5632311"/>
          </a:xfrm>
          <a:prstGeom prst="rect">
            <a:avLst/>
          </a:prstGeom>
          <a:gradFill>
            <a:gsLst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100000">
                <a:srgbClr val="F8B049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Látky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tlumící bolest jsou vyráběny buď z opiového máku nebo ze syntetických surovin a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nazývají se </a:t>
            </a:r>
            <a:r>
              <a:rPr lang="cs-CZ" sz="2400" u="sng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opioidy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cs-CZ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Látky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které se vyrábí z přírodního máku jako opium, morfin a heroin nesou název </a:t>
            </a:r>
            <a:r>
              <a:rPr lang="cs-CZ" sz="24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opiáty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Jejich účinek je, že tlumí bolest a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účinkují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sedativa na centrální nervový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systém. To znamená, že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navozují ospalost až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spánek.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79512" y="1412776"/>
            <a:ext cx="3366120" cy="4524315"/>
          </a:xfrm>
          <a:prstGeom prst="rect">
            <a:avLst/>
          </a:prstGeom>
          <a:gradFill>
            <a:gsLst>
              <a:gs pos="0">
                <a:schemeClr val="tx2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Účinky těchto drog jsou na </a:t>
            </a:r>
            <a:r>
              <a:rPr lang="cs-CZ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životně důležité orgány jako mozek, játra, ledviny a </a:t>
            </a:r>
            <a:r>
              <a:rPr lang="cs-CZ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srdce... Lidé, kteří dlouhodobě užívají heroin, trpí často zácpou. </a:t>
            </a:r>
            <a:endParaRPr lang="cs-CZ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4" name="Picture 2" descr="http://francangelo.vgb.no/files/2009/09/metadon-0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124744"/>
            <a:ext cx="2050124" cy="25626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www.pnas.org/content/101/38/F1.medium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077072"/>
            <a:ext cx="1835000" cy="18864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625769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33314" y="332656"/>
            <a:ext cx="86923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Halucinogeny</a:t>
            </a:r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(extáze, LSD, </a:t>
            </a:r>
            <a:r>
              <a:rPr lang="cs-CZ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psylocibin</a:t>
            </a:r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, lysohlávky)</a:t>
            </a:r>
            <a:endParaRPr lang="cs-CZ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07504" y="1124744"/>
            <a:ext cx="4572000" cy="2554545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0"/>
          </a:gradFill>
        </p:spPr>
        <p:txBody>
          <a:bodyPr>
            <a:spAutoFit/>
          </a:bodyPr>
          <a:lstStyle/>
          <a:p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Mají </a:t>
            </a:r>
            <a:r>
              <a:rPr lang="cs-C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mozek takové účinky, že pozměňují naše vnímání 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okolního světa (reality). Vidíme – slyšíme bludy, halucinace …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139952" y="4437112"/>
            <a:ext cx="4680520" cy="1477328"/>
          </a:xfrm>
          <a:prstGeom prst="rect">
            <a:avLst/>
          </a:prstGeom>
          <a:gradFill>
            <a:gsLst>
              <a:gs pos="0">
                <a:srgbClr val="000082"/>
              </a:gs>
              <a:gs pos="42999">
                <a:srgbClr val="0047FF"/>
              </a:gs>
              <a:gs pos="87000">
                <a:srgbClr val="000082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Mnoho drog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patřících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skupiny halucinogenů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najdeme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přírodě -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rostliny rostoucí </a:t>
            </a:r>
            <a:r>
              <a:rPr lang="cs-C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lesích, pouštích a pralesích. Většina rostlin s halucinogenními účinky na světě, má domov v jihoamerických deštných pralesech.</a:t>
            </a:r>
          </a:p>
        </p:txBody>
      </p:sp>
      <p:pic>
        <p:nvPicPr>
          <p:cNvPr id="9218" name="Picture 2" descr="http://www.tyden.cz/obrazek/extaze-4923039551f42_275x18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5528">
            <a:off x="386382" y="3931862"/>
            <a:ext cx="3482481" cy="23174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upload.wikimedia.org/wikipedia/commons/thumb/e/e7/Psilocybe.bohemica.gkoller.jpg/258px-Psilocybe.bohemica.gkolle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17217">
            <a:off x="5796515" y="1136178"/>
            <a:ext cx="2907248" cy="24114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1281481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4714" y="56818"/>
            <a:ext cx="83098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Cannabinoidy</a:t>
            </a:r>
            <a:r>
              <a:rPr lang="cs-CZ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(marihuana, hašiš)</a:t>
            </a:r>
            <a:endParaRPr lang="cs-CZ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55576" y="908720"/>
            <a:ext cx="7704856" cy="1569660"/>
          </a:xfrm>
          <a:prstGeom prst="rect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r>
              <a:rPr lang="cs-CZ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Cannabinoidy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řadíme mezi látky, které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také mají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halucinogenní účinky.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Nejvýznamější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rostlina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skupiny </a:t>
            </a:r>
            <a:r>
              <a:rPr lang="cs-CZ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cannabinoidů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Cannabis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u nás a v Evropě nazývána jako Marihuana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043608" y="4941168"/>
            <a:ext cx="7200800" cy="1569660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r>
              <a:rPr lang="cs-CZ" sz="24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Cannabinoidy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jsou také označovány za </a:t>
            </a:r>
            <a:r>
              <a:rPr lang="cs-CZ" sz="24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iniciační drogy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protože jejich </a:t>
            </a:r>
            <a:r>
              <a:rPr lang="cs-CZ" sz="24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uživatelé po čase sahají po drogách se </a:t>
            </a:r>
            <a:r>
              <a:rPr lang="cs-CZ" sz="2400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silnějšími</a:t>
            </a:r>
            <a:r>
              <a:rPr lang="cs-CZ" sz="2400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účinky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Hašiš je lepkavá pryskyřice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rostlin konopí setého, která bývá stlačena do malých kousků. </a:t>
            </a:r>
          </a:p>
        </p:txBody>
      </p:sp>
      <p:sp>
        <p:nvSpPr>
          <p:cNvPr id="6" name="AutoShape 2" descr="http://image.shutterstock.com/display_pic_with_logo/102340/102340,1277227161,4/stock-photo-dry-marijuana-and-green-leaf-5574592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AutoShape 4" descr="http://image.shutterstock.com/display_pic_with_logo/102340/102340,1277227161,4/stock-photo-dry-marijuana-and-green-leaf-55745920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564904"/>
            <a:ext cx="3481123" cy="2275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564904"/>
            <a:ext cx="2989618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95036411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79512" y="269012"/>
            <a:ext cx="91450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Trankvilizéry</a:t>
            </a:r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– sedativa (diazepam, </a:t>
            </a:r>
            <a:r>
              <a:rPr lang="cs-CZ" sz="28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rohyphol</a:t>
            </a:r>
            <a:r>
              <a:rPr lang="cs-CZ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)</a:t>
            </a:r>
            <a:endParaRPr lang="cs-CZ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89916" y="1052736"/>
            <a:ext cx="4572000" cy="2677656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100000">
                <a:srgbClr val="C4D6EB"/>
              </a:gs>
            </a:gsLst>
            <a:lin ang="5400000" scaled="0"/>
          </a:gradFill>
        </p:spPr>
        <p:txBody>
          <a:bodyPr>
            <a:spAutoFit/>
          </a:bodyPr>
          <a:lstStyle/>
          <a:p>
            <a:r>
              <a:rPr lang="cs-CZ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Trankvilizéry</a:t>
            </a:r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(sedativa) jsou drogy, které 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zmírňují a odstraňují pocity </a:t>
            </a:r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úzkosti, 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napětí </a:t>
            </a:r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chorobný 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strach. Navozují </a:t>
            </a:r>
            <a:r>
              <a:rPr lang="cs-CZ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 </a:t>
            </a:r>
            <a:r>
              <a:rPr lang="cs-CZ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uklidnění a spánek.</a:t>
            </a:r>
            <a:endParaRPr lang="cs-CZ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559812" y="4252624"/>
            <a:ext cx="4572000" cy="2308324"/>
          </a:xfrm>
          <a:prstGeom prst="rect">
            <a:avLst/>
          </a:prstGeom>
          <a:gradFill>
            <a:gsLst>
              <a:gs pos="0">
                <a:srgbClr val="9CB86E"/>
              </a:gs>
              <a:gs pos="100000">
                <a:srgbClr val="156B13"/>
              </a:gs>
            </a:gsLst>
            <a:lin ang="5400000" scaled="0"/>
          </a:gradFill>
        </p:spPr>
        <p:txBody>
          <a:bodyPr>
            <a:spAutoFit/>
          </a:bodyPr>
          <a:lstStyle/>
          <a:p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Používají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v léčbě mnoha různých nemocí jako úzkostných stavů, neklidu, svalových křečí, záchvatů, nespavosti a k navození útlumu vědomí před </a:t>
            </a:r>
            <a:r>
              <a:rPr lang="cs-CZ" sz="24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chirurgickým </a:t>
            </a:r>
            <a:r>
              <a:rPr lang="cs-CZ" sz="24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výkonem.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266" name="Picture 2" descr="http://nd03.jxs.cz/867/177/587d3e3880_67457981_o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861048"/>
            <a:ext cx="3352996" cy="268239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792232"/>
            <a:ext cx="4168263" cy="3214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42203316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reading book smiley, emoticon for orkut, myspace, facebook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663" y="511325"/>
            <a:ext cx="1474316" cy="12384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02575" y="536370"/>
            <a:ext cx="746710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tajenkách jsou ukryté dvě drogy </a:t>
            </a:r>
            <a:endParaRPr lang="cs-CZ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4" y="4225542"/>
            <a:ext cx="2619541" cy="259814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91703">
            <a:off x="3672409" y="2258873"/>
            <a:ext cx="5069623" cy="3386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1788" y="4953000"/>
            <a:ext cx="1905000" cy="19050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71280">
            <a:off x="1003440" y="1826440"/>
            <a:ext cx="1714500" cy="225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73598971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268" y="2045933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3" name="Obdélník 2"/>
          <p:cNvSpPr/>
          <p:nvPr/>
        </p:nvSpPr>
        <p:spPr>
          <a:xfrm>
            <a:off x="457316" y="2045933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4" name="Obdélník 3"/>
          <p:cNvSpPr/>
          <p:nvPr/>
        </p:nvSpPr>
        <p:spPr>
          <a:xfrm>
            <a:off x="889364" y="2045933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5" name="Obdélník 4"/>
          <p:cNvSpPr/>
          <p:nvPr/>
        </p:nvSpPr>
        <p:spPr>
          <a:xfrm>
            <a:off x="1321412" y="2045933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6" name="Obdélník 5"/>
          <p:cNvSpPr/>
          <p:nvPr/>
        </p:nvSpPr>
        <p:spPr>
          <a:xfrm>
            <a:off x="1753460" y="2045933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7" name="Obdélník 6"/>
          <p:cNvSpPr/>
          <p:nvPr/>
        </p:nvSpPr>
        <p:spPr>
          <a:xfrm>
            <a:off x="2185508" y="2045933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9" name="Obdélník 8"/>
          <p:cNvSpPr/>
          <p:nvPr/>
        </p:nvSpPr>
        <p:spPr>
          <a:xfrm>
            <a:off x="457316" y="1613885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10" name="Obdélník 9"/>
          <p:cNvSpPr/>
          <p:nvPr/>
        </p:nvSpPr>
        <p:spPr>
          <a:xfrm>
            <a:off x="889364" y="1613885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11" name="Obdélník 10"/>
          <p:cNvSpPr/>
          <p:nvPr/>
        </p:nvSpPr>
        <p:spPr>
          <a:xfrm>
            <a:off x="1321412" y="1613885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B</a:t>
            </a:r>
            <a:endParaRPr lang="cs-CZ" sz="3600" dirty="0"/>
          </a:p>
        </p:txBody>
      </p:sp>
      <p:sp>
        <p:nvSpPr>
          <p:cNvPr id="12" name="Obdélník 11"/>
          <p:cNvSpPr/>
          <p:nvPr/>
        </p:nvSpPr>
        <p:spPr>
          <a:xfrm>
            <a:off x="1753460" y="1613885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13" name="Obdélník 12"/>
          <p:cNvSpPr/>
          <p:nvPr/>
        </p:nvSpPr>
        <p:spPr>
          <a:xfrm>
            <a:off x="2185508" y="1613885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18" name="Obdélník 17"/>
          <p:cNvSpPr/>
          <p:nvPr/>
        </p:nvSpPr>
        <p:spPr>
          <a:xfrm>
            <a:off x="1753460" y="1176653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1753460" y="744605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bdélník 47"/>
          <p:cNvSpPr/>
          <p:nvPr/>
        </p:nvSpPr>
        <p:spPr>
          <a:xfrm>
            <a:off x="1753460" y="312557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Obdélník 55"/>
          <p:cNvSpPr/>
          <p:nvPr/>
        </p:nvSpPr>
        <p:spPr>
          <a:xfrm>
            <a:off x="25268" y="4216541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58" name="Obdélník 57"/>
          <p:cNvSpPr/>
          <p:nvPr/>
        </p:nvSpPr>
        <p:spPr>
          <a:xfrm>
            <a:off x="889364" y="4216541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61" name="Obdélník 60"/>
          <p:cNvSpPr/>
          <p:nvPr/>
        </p:nvSpPr>
        <p:spPr>
          <a:xfrm>
            <a:off x="2185508" y="4216541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K</a:t>
            </a:r>
            <a:endParaRPr lang="cs-CZ" sz="3600" dirty="0"/>
          </a:p>
        </p:txBody>
      </p:sp>
      <p:sp>
        <p:nvSpPr>
          <p:cNvPr id="62" name="Obdélník 61"/>
          <p:cNvSpPr/>
          <p:nvPr/>
        </p:nvSpPr>
        <p:spPr>
          <a:xfrm>
            <a:off x="25268" y="3779309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L</a:t>
            </a:r>
            <a:endParaRPr lang="cs-CZ" sz="3600" dirty="0"/>
          </a:p>
        </p:txBody>
      </p:sp>
      <p:sp>
        <p:nvSpPr>
          <p:cNvPr id="64" name="Obdélník 63"/>
          <p:cNvSpPr/>
          <p:nvPr/>
        </p:nvSpPr>
        <p:spPr>
          <a:xfrm>
            <a:off x="889364" y="3779309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67" name="Obdélník 66"/>
          <p:cNvSpPr/>
          <p:nvPr/>
        </p:nvSpPr>
        <p:spPr>
          <a:xfrm>
            <a:off x="2185508" y="3779309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68" name="Obdélník 67"/>
          <p:cNvSpPr/>
          <p:nvPr/>
        </p:nvSpPr>
        <p:spPr>
          <a:xfrm>
            <a:off x="25268" y="3347261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69" name="Obdélník 68"/>
          <p:cNvSpPr/>
          <p:nvPr/>
        </p:nvSpPr>
        <p:spPr>
          <a:xfrm>
            <a:off x="457316" y="3347261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70" name="Obdélník 69"/>
          <p:cNvSpPr/>
          <p:nvPr/>
        </p:nvSpPr>
        <p:spPr>
          <a:xfrm>
            <a:off x="889364" y="3347261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Í</a:t>
            </a:r>
            <a:endParaRPr lang="cs-CZ" sz="3600" dirty="0"/>
          </a:p>
        </p:txBody>
      </p:sp>
      <p:sp>
        <p:nvSpPr>
          <p:cNvPr id="73" name="Obdélník 72"/>
          <p:cNvSpPr/>
          <p:nvPr/>
        </p:nvSpPr>
        <p:spPr>
          <a:xfrm>
            <a:off x="2185508" y="3347261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74" name="Obdélník 73"/>
          <p:cNvSpPr/>
          <p:nvPr/>
        </p:nvSpPr>
        <p:spPr>
          <a:xfrm>
            <a:off x="25268" y="2915213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75" name="Obdélník 74"/>
          <p:cNvSpPr/>
          <p:nvPr/>
        </p:nvSpPr>
        <p:spPr>
          <a:xfrm>
            <a:off x="457316" y="2915213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76" name="Obdélník 75"/>
          <p:cNvSpPr/>
          <p:nvPr/>
        </p:nvSpPr>
        <p:spPr>
          <a:xfrm>
            <a:off x="889364" y="2915213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77" name="Obdélník 76"/>
          <p:cNvSpPr/>
          <p:nvPr/>
        </p:nvSpPr>
        <p:spPr>
          <a:xfrm>
            <a:off x="1321412" y="2915213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78" name="Obdélník 77"/>
          <p:cNvSpPr/>
          <p:nvPr/>
        </p:nvSpPr>
        <p:spPr>
          <a:xfrm>
            <a:off x="1753460" y="2915213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79" name="Obdélník 78"/>
          <p:cNvSpPr/>
          <p:nvPr/>
        </p:nvSpPr>
        <p:spPr>
          <a:xfrm>
            <a:off x="2185508" y="2915213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80" name="Obdélník 79"/>
          <p:cNvSpPr/>
          <p:nvPr/>
        </p:nvSpPr>
        <p:spPr>
          <a:xfrm>
            <a:off x="25268" y="2477981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81" name="Obdélník 80"/>
          <p:cNvSpPr/>
          <p:nvPr/>
        </p:nvSpPr>
        <p:spPr>
          <a:xfrm>
            <a:off x="457316" y="2477981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R</a:t>
            </a:r>
            <a:endParaRPr lang="cs-CZ" sz="3600" dirty="0"/>
          </a:p>
        </p:txBody>
      </p:sp>
      <p:sp>
        <p:nvSpPr>
          <p:cNvPr id="82" name="Obdélník 81"/>
          <p:cNvSpPr/>
          <p:nvPr/>
        </p:nvSpPr>
        <p:spPr>
          <a:xfrm>
            <a:off x="889364" y="2477981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83" name="Obdélník 82"/>
          <p:cNvSpPr/>
          <p:nvPr/>
        </p:nvSpPr>
        <p:spPr>
          <a:xfrm>
            <a:off x="1321412" y="2477981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84" name="Obdélník 83"/>
          <p:cNvSpPr/>
          <p:nvPr/>
        </p:nvSpPr>
        <p:spPr>
          <a:xfrm>
            <a:off x="1753460" y="2477981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N</a:t>
            </a:r>
            <a:endParaRPr lang="cs-CZ" sz="3600" dirty="0"/>
          </a:p>
        </p:txBody>
      </p:sp>
      <p:sp>
        <p:nvSpPr>
          <p:cNvPr id="85" name="Obdélník 84"/>
          <p:cNvSpPr/>
          <p:nvPr/>
        </p:nvSpPr>
        <p:spPr>
          <a:xfrm>
            <a:off x="2185508" y="2477981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86" name="Obdélník 85"/>
          <p:cNvSpPr/>
          <p:nvPr/>
        </p:nvSpPr>
        <p:spPr>
          <a:xfrm>
            <a:off x="889364" y="4648589"/>
            <a:ext cx="4320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/>
          </a:p>
        </p:txBody>
      </p:sp>
      <p:sp>
        <p:nvSpPr>
          <p:cNvPr id="87" name="TextovéPole 86"/>
          <p:cNvSpPr txBox="1"/>
          <p:nvPr/>
        </p:nvSpPr>
        <p:spPr>
          <a:xfrm>
            <a:off x="90449" y="164524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530179" y="12227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954545" y="122648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3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1386593" y="12227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4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1818641" y="-2725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5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2250689" y="120351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6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050" name="Picture 2" descr="http://files.mylifeismusic.webnode.cz/200000537-a4709a56a6/HOUSLE3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415059">
            <a:off x="6530999" y="4539379"/>
            <a:ext cx="3109537" cy="12776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TextovéPole 45"/>
          <p:cNvSpPr txBox="1"/>
          <p:nvPr/>
        </p:nvSpPr>
        <p:spPr>
          <a:xfrm>
            <a:off x="7784081" y="406876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052" name="Picture 4" descr="http://www.bramex.cz/images/bera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984" y="273737"/>
            <a:ext cx="2431975" cy="25071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" name="TextovéPole 48"/>
          <p:cNvSpPr txBox="1"/>
          <p:nvPr/>
        </p:nvSpPr>
        <p:spPr>
          <a:xfrm>
            <a:off x="6646577" y="232566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2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054" name="Picture 6" descr="http://www.pos-praha.cz/img/produkty/obr-821-obr1-velky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414151"/>
            <a:ext cx="1800200" cy="24002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TextovéPole 49"/>
          <p:cNvSpPr txBox="1"/>
          <p:nvPr/>
        </p:nvSpPr>
        <p:spPr>
          <a:xfrm>
            <a:off x="4067944" y="62373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3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056" name="Picture 8" descr="http://www.naprofil.cz/images/bot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49" y="5165026"/>
            <a:ext cx="2311083" cy="164664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ovéPole 51"/>
          <p:cNvSpPr txBox="1"/>
          <p:nvPr/>
        </p:nvSpPr>
        <p:spPr>
          <a:xfrm>
            <a:off x="306473" y="542961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4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058" name="Picture 10" descr="http://nd04.jxs.cz/565/063/b51d7ea157_74806297_o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7754" y="133458"/>
            <a:ext cx="2316644" cy="237687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extovéPole 53"/>
          <p:cNvSpPr txBox="1"/>
          <p:nvPr/>
        </p:nvSpPr>
        <p:spPr>
          <a:xfrm>
            <a:off x="4775481" y="20735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5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060" name="Picture 12" descr="http://www.us-army.cz/files/force%5b5%5d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857517"/>
            <a:ext cx="2895754" cy="229869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TextovéPole 56"/>
          <p:cNvSpPr txBox="1"/>
          <p:nvPr/>
        </p:nvSpPr>
        <p:spPr>
          <a:xfrm>
            <a:off x="6797420" y="340997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6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417704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8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0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2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6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0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4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8" grpId="0" animBg="1"/>
      <p:bldP spid="42" grpId="0" animBg="1"/>
      <p:bldP spid="48" grpId="0" animBg="1"/>
      <p:bldP spid="56" grpId="0" animBg="1"/>
      <p:bldP spid="58" grpId="0" animBg="1"/>
      <p:bldP spid="61" grpId="0" animBg="1"/>
      <p:bldP spid="62" grpId="0" animBg="1"/>
      <p:bldP spid="64" grpId="0" animBg="1"/>
      <p:bldP spid="67" grpId="0" animBg="1"/>
      <p:bldP spid="68" grpId="0" animBg="1"/>
      <p:bldP spid="69" grpId="0" animBg="1"/>
      <p:bldP spid="70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/>
      <p:bldP spid="88" grpId="0"/>
      <p:bldP spid="89" grpId="0"/>
      <p:bldP spid="90" grpId="0"/>
      <p:bldP spid="91" grpId="0"/>
      <p:bldP spid="92" grpId="0"/>
      <p:bldP spid="46" grpId="0"/>
      <p:bldP spid="49" grpId="0"/>
      <p:bldP spid="50" grpId="0"/>
      <p:bldP spid="52" grpId="0"/>
      <p:bldP spid="54" grpId="0"/>
      <p:bldP spid="5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268" y="2045933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H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57316" y="2045933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E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89364" y="2045933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R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321412" y="2045933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O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53460" y="2045933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I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185508" y="2045933"/>
            <a:ext cx="432048" cy="43204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N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45" name="Picture 2" descr="http://www.soldat-xichts.unas.cz/smile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7087" y="3356992"/>
            <a:ext cx="3425468" cy="33872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2" descr="http://www.soldat-xichts.unas.cz/smile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67" y="3645025"/>
            <a:ext cx="2184630" cy="21602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2" descr="http://www.soldat-xichts.unas.cz/smile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26" y="116632"/>
            <a:ext cx="1674882" cy="16561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2" descr="http://www.soldat-xichts.unas.cz/smile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16632"/>
            <a:ext cx="2771800" cy="27408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493716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0333E-6 L 0.18559 4.0333E-6 C 0.26875 4.0333E-6 0.37118 0.04394 0.37118 0.07978 L 0.37118 0.15957 " pathEditMode="relative" rAng="0" ptsTypes="FfFF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59" y="79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0333E-6 L 0.18559 4.0333E-6 C 0.26875 4.0333E-6 0.37118 0.04394 0.37118 0.07978 L 0.37118 0.15957 " pathEditMode="relative" rAng="0" ptsTypes="FfFF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59" y="797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333E-6 L 0.18559 4.0333E-6 C 0.26875 4.0333E-6 0.37118 0.04394 0.37118 0.07978 L 0.37118 0.15957 " pathEditMode="relative" rAng="0" ptsTypes="FfFF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59" y="797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333E-6 L 0.18559 4.0333E-6 C 0.26875 4.0333E-6 0.37118 0.04394 0.37118 0.07978 L 0.37118 0.15957 " pathEditMode="relative" rAng="0" ptsTypes="FfFF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59" y="797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333E-6 L 0.18559 4.0333E-6 C 0.26875 4.0333E-6 0.37118 0.04394 0.37118 0.07978 L 0.37118 0.15957 " pathEditMode="relative" rAng="0" ptsTypes="FfFF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59" y="797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5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0333E-6 L 0.18559 4.0333E-6 C 0.26875 4.0333E-6 0.37118 0.04394 0.37118 0.07978 L 0.37118 0.15957 " pathEditMode="relative" rAng="0" ptsTypes="FfFF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59" y="79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11797" y="4192800"/>
            <a:ext cx="432048" cy="43204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511797" y="4624848"/>
            <a:ext cx="432048" cy="43204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511797" y="5056896"/>
            <a:ext cx="432048" cy="43204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511797" y="5488944"/>
            <a:ext cx="432048" cy="43204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511797" y="5920992"/>
            <a:ext cx="432048" cy="43204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511797" y="6353040"/>
            <a:ext cx="432048" cy="43204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943845" y="4205024"/>
            <a:ext cx="432048" cy="4320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endParaRPr lang="cs-CZ" sz="36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943845" y="4637072"/>
            <a:ext cx="432048" cy="4320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943845" y="5069120"/>
            <a:ext cx="432048" cy="4320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943845" y="5501168"/>
            <a:ext cx="432048" cy="4320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943845" y="5933216"/>
            <a:ext cx="432048" cy="4320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endParaRPr lang="cs-CZ" sz="36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943845" y="6365264"/>
            <a:ext cx="432048" cy="4320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cs-CZ" sz="36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346961" y="4209628"/>
            <a:ext cx="432048" cy="4320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346961" y="4641676"/>
            <a:ext cx="432048" cy="4320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</a:t>
            </a:r>
            <a:endParaRPr lang="cs-CZ" sz="36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346961" y="5505772"/>
            <a:ext cx="432048" cy="4320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346961" y="5937820"/>
            <a:ext cx="432048" cy="4320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2779009" y="4646280"/>
            <a:ext cx="432048" cy="4320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2779009" y="5510376"/>
            <a:ext cx="432048" cy="4320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endParaRPr lang="cs-CZ" sz="36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3211057" y="5530220"/>
            <a:ext cx="432048" cy="4320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3614173" y="5534824"/>
            <a:ext cx="432048" cy="4320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3" name="Obdélník 72"/>
          <p:cNvSpPr/>
          <p:nvPr/>
        </p:nvSpPr>
        <p:spPr>
          <a:xfrm>
            <a:off x="647701" y="6352158"/>
            <a:ext cx="432048" cy="4320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Obdélník 73"/>
          <p:cNvSpPr/>
          <p:nvPr/>
        </p:nvSpPr>
        <p:spPr>
          <a:xfrm>
            <a:off x="1079749" y="4196522"/>
            <a:ext cx="432048" cy="4320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Obdélník 74"/>
          <p:cNvSpPr/>
          <p:nvPr/>
        </p:nvSpPr>
        <p:spPr>
          <a:xfrm>
            <a:off x="1079749" y="4628570"/>
            <a:ext cx="432048" cy="4320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Obdélník 75"/>
          <p:cNvSpPr/>
          <p:nvPr/>
        </p:nvSpPr>
        <p:spPr>
          <a:xfrm>
            <a:off x="1079749" y="5060618"/>
            <a:ext cx="432048" cy="4320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bdélník 76"/>
          <p:cNvSpPr/>
          <p:nvPr/>
        </p:nvSpPr>
        <p:spPr>
          <a:xfrm>
            <a:off x="1079749" y="5492666"/>
            <a:ext cx="432048" cy="4320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8" name="Obdélník 77"/>
          <p:cNvSpPr/>
          <p:nvPr/>
        </p:nvSpPr>
        <p:spPr>
          <a:xfrm>
            <a:off x="1079749" y="5924714"/>
            <a:ext cx="432048" cy="4320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9" name="Obdélník 78"/>
          <p:cNvSpPr/>
          <p:nvPr/>
        </p:nvSpPr>
        <p:spPr>
          <a:xfrm>
            <a:off x="1079749" y="6356762"/>
            <a:ext cx="432048" cy="43204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TextovéPole 79"/>
          <p:cNvSpPr txBox="1"/>
          <p:nvPr/>
        </p:nvSpPr>
        <p:spPr>
          <a:xfrm>
            <a:off x="754322" y="422788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81" name="TextovéPole 80"/>
          <p:cNvSpPr txBox="1"/>
          <p:nvPr/>
        </p:nvSpPr>
        <p:spPr>
          <a:xfrm>
            <a:off x="782000" y="462857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82" name="TextovéPole 81"/>
          <p:cNvSpPr txBox="1"/>
          <p:nvPr/>
        </p:nvSpPr>
        <p:spPr>
          <a:xfrm>
            <a:off x="748471" y="507372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83" name="TextovéPole 82"/>
          <p:cNvSpPr txBox="1"/>
          <p:nvPr/>
        </p:nvSpPr>
        <p:spPr>
          <a:xfrm>
            <a:off x="740419" y="554173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84" name="TextovéPole 83"/>
          <p:cNvSpPr txBox="1"/>
          <p:nvPr/>
        </p:nvSpPr>
        <p:spPr>
          <a:xfrm>
            <a:off x="754322" y="594686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85" name="TextovéPole 84"/>
          <p:cNvSpPr txBox="1"/>
          <p:nvPr/>
        </p:nvSpPr>
        <p:spPr>
          <a:xfrm>
            <a:off x="309766" y="636526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pic>
        <p:nvPicPr>
          <p:cNvPr id="3074" name="Picture 2" descr="http://www.tvrtm.cz/magazin/827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7269" y="23704"/>
            <a:ext cx="2510664" cy="28505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ovéPole 35"/>
          <p:cNvSpPr txBox="1"/>
          <p:nvPr/>
        </p:nvSpPr>
        <p:spPr>
          <a:xfrm>
            <a:off x="7308304" y="69269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3076" name="Picture 4" descr="http://www.statika.cz/picts/komin_foto_bi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307" y="3536841"/>
            <a:ext cx="2219654" cy="29754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ovéPole 37"/>
          <p:cNvSpPr txBox="1"/>
          <p:nvPr/>
        </p:nvSpPr>
        <p:spPr>
          <a:xfrm>
            <a:off x="6997011" y="364502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pic>
        <p:nvPicPr>
          <p:cNvPr id="3078" name="Picture 6" descr="http://www.rodina-finance.cz/img2/anet/osoby/01_ok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3" y="260648"/>
            <a:ext cx="2685267" cy="21643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ovéPole 39"/>
          <p:cNvSpPr txBox="1"/>
          <p:nvPr/>
        </p:nvSpPr>
        <p:spPr>
          <a:xfrm>
            <a:off x="214046" y="205564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3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3080" name="Picture 8" descr="http://obchod-s-darky.cz/28-157-large/50w-led-baterka-xenon-svetl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835" y="4408824"/>
            <a:ext cx="2369055" cy="23690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TextovéPole 41"/>
          <p:cNvSpPr txBox="1"/>
          <p:nvPr/>
        </p:nvSpPr>
        <p:spPr>
          <a:xfrm>
            <a:off x="4572000" y="480502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4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3082" name="Picture 10" descr="http://braunstein.cz/pics/2001/2001_10_102_BS_list_javoru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081" y="2226540"/>
            <a:ext cx="2809374" cy="19830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extovéPole 43"/>
          <p:cNvSpPr txBox="1"/>
          <p:nvPr/>
        </p:nvSpPr>
        <p:spPr>
          <a:xfrm>
            <a:off x="3492262" y="239793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pic>
        <p:nvPicPr>
          <p:cNvPr id="3084" name="Picture 12" descr="http://www.rcguru.cz/images/produkty/rc-tank-snow-leopard-379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732" y="100477"/>
            <a:ext cx="3383907" cy="19986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TextovéPole 45"/>
          <p:cNvSpPr txBox="1"/>
          <p:nvPr/>
        </p:nvSpPr>
        <p:spPr>
          <a:xfrm>
            <a:off x="3219881" y="165845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6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4678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6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9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2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5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21" grpId="0" animBg="1"/>
      <p:bldP spid="23" grpId="0" animBg="1"/>
      <p:bldP spid="29" grpId="0" animBg="1"/>
      <p:bldP spid="35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/>
      <p:bldP spid="81" grpId="0"/>
      <p:bldP spid="82" grpId="0"/>
      <p:bldP spid="83" grpId="0"/>
      <p:bldP spid="84" grpId="0"/>
      <p:bldP spid="85" grpId="0"/>
      <p:bldP spid="36" grpId="0"/>
      <p:bldP spid="38" grpId="0"/>
      <p:bldP spid="40" grpId="0"/>
      <p:bldP spid="42" grpId="0"/>
      <p:bldP spid="44" grpId="0"/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11797" y="4192800"/>
            <a:ext cx="432048" cy="43204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cs-CZ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511797" y="4624848"/>
            <a:ext cx="432048" cy="43204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endParaRPr lang="cs-CZ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511797" y="5056896"/>
            <a:ext cx="432048" cy="43204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cs-CZ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511797" y="5488944"/>
            <a:ext cx="432048" cy="43204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511797" y="5920992"/>
            <a:ext cx="432048" cy="43204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endParaRPr lang="cs-CZ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511797" y="6353040"/>
            <a:ext cx="432048" cy="432048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endParaRPr lang="cs-CZ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7" name="Picture 4" descr="http://media.bigoo.ws/content/gif/smiles/smiles_405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861" y="0"/>
            <a:ext cx="2857500" cy="197167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4" descr="http://media.bigoo.ws/content/gif/smiles/smiles_405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25" y="202679"/>
            <a:ext cx="3913818" cy="270053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" descr="http://media.bigoo.ws/content/gif/smiles/smiles_405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091110"/>
            <a:ext cx="3591234" cy="247795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" descr="http://media.bigoo.ws/content/gif/smiles/smiles_405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155" y="2801939"/>
            <a:ext cx="2016224" cy="139119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" descr="http://media.bigoo.ws/content/gif/smiles/smiles_405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920" y="1700808"/>
            <a:ext cx="2857500" cy="197167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" descr="http://media.bigoo.ws/content/gif/smiles/smiles_405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5056896"/>
            <a:ext cx="2412733" cy="166478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599626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704852" y="49659"/>
            <a:ext cx="17316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Popis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836712"/>
            <a:ext cx="5982856" cy="594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>
                <a:solidFill>
                  <a:schemeClr val="bg1"/>
                </a:solidFill>
              </a:rPr>
              <a:t>2. snímek – úvod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>
                <a:solidFill>
                  <a:schemeClr val="bg1"/>
                </a:solidFill>
              </a:rPr>
              <a:t>3. snímek </a:t>
            </a:r>
            <a:r>
              <a:rPr lang="cs-CZ" sz="2000" dirty="0" smtClean="0">
                <a:solidFill>
                  <a:schemeClr val="bg1"/>
                </a:solidFill>
              </a:rPr>
              <a:t>– žáci </a:t>
            </a:r>
            <a:r>
              <a:rPr lang="cs-CZ" sz="2000" dirty="0">
                <a:solidFill>
                  <a:schemeClr val="bg1"/>
                </a:solidFill>
              </a:rPr>
              <a:t>interaktivním perem vyluští </a:t>
            </a:r>
            <a:r>
              <a:rPr lang="cs-CZ" sz="2000" dirty="0" smtClean="0">
                <a:solidFill>
                  <a:schemeClr val="bg1"/>
                </a:solidFill>
              </a:rPr>
              <a:t>tajenku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>
                <a:solidFill>
                  <a:schemeClr val="bg1"/>
                </a:solidFill>
              </a:rPr>
              <a:t>4. snímek </a:t>
            </a:r>
            <a:r>
              <a:rPr lang="cs-CZ" sz="2000" dirty="0" smtClean="0">
                <a:solidFill>
                  <a:schemeClr val="bg1"/>
                </a:solidFill>
              </a:rPr>
              <a:t>– správné </a:t>
            </a:r>
            <a:r>
              <a:rPr lang="cs-CZ" sz="2000" dirty="0">
                <a:solidFill>
                  <a:schemeClr val="bg1"/>
                </a:solidFill>
              </a:rPr>
              <a:t>řešení </a:t>
            </a:r>
            <a:r>
              <a:rPr lang="cs-CZ" sz="2000" dirty="0" smtClean="0">
                <a:solidFill>
                  <a:schemeClr val="bg1"/>
                </a:solidFill>
              </a:rPr>
              <a:t>tajenky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>
                <a:solidFill>
                  <a:schemeClr val="bg1"/>
                </a:solidFill>
              </a:rPr>
              <a:t>5. snímek – slouží k 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>
                <a:solidFill>
                  <a:schemeClr val="bg1"/>
                </a:solidFill>
              </a:rPr>
              <a:t>6. snímek </a:t>
            </a:r>
            <a:r>
              <a:rPr lang="cs-CZ" sz="2000" dirty="0" smtClean="0">
                <a:solidFill>
                  <a:schemeClr val="bg1"/>
                </a:solidFill>
              </a:rPr>
              <a:t>– slouží </a:t>
            </a:r>
            <a:r>
              <a:rPr lang="cs-CZ" sz="2000" dirty="0">
                <a:solidFill>
                  <a:schemeClr val="bg1"/>
                </a:solidFill>
              </a:rPr>
              <a:t>k </a:t>
            </a:r>
            <a:r>
              <a:rPr lang="cs-CZ" sz="2000" dirty="0" smtClean="0">
                <a:solidFill>
                  <a:schemeClr val="bg1"/>
                </a:solidFill>
              </a:rPr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>
                <a:solidFill>
                  <a:schemeClr val="bg1"/>
                </a:solidFill>
              </a:rPr>
              <a:t>7. snímek </a:t>
            </a:r>
            <a:r>
              <a:rPr lang="cs-CZ" sz="2000" dirty="0" smtClean="0">
                <a:solidFill>
                  <a:schemeClr val="bg1"/>
                </a:solidFill>
              </a:rPr>
              <a:t>– slouží </a:t>
            </a:r>
            <a:r>
              <a:rPr lang="cs-CZ" sz="2000" dirty="0">
                <a:solidFill>
                  <a:schemeClr val="bg1"/>
                </a:solidFill>
              </a:rPr>
              <a:t>k </a:t>
            </a:r>
            <a:r>
              <a:rPr lang="cs-CZ" sz="2000" dirty="0" smtClean="0">
                <a:solidFill>
                  <a:schemeClr val="bg1"/>
                </a:solidFill>
              </a:rPr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>
                <a:solidFill>
                  <a:schemeClr val="bg1"/>
                </a:solidFill>
              </a:rPr>
              <a:t>8. snímek </a:t>
            </a:r>
            <a:r>
              <a:rPr lang="cs-CZ" sz="2000" dirty="0" smtClean="0">
                <a:solidFill>
                  <a:schemeClr val="bg1"/>
                </a:solidFill>
              </a:rPr>
              <a:t>– slouží </a:t>
            </a:r>
            <a:r>
              <a:rPr lang="cs-CZ" sz="2000" dirty="0">
                <a:solidFill>
                  <a:schemeClr val="bg1"/>
                </a:solidFill>
              </a:rPr>
              <a:t>k </a:t>
            </a:r>
            <a:r>
              <a:rPr lang="cs-CZ" sz="2000" dirty="0" smtClean="0">
                <a:solidFill>
                  <a:schemeClr val="bg1"/>
                </a:solidFill>
              </a:rPr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>
                <a:solidFill>
                  <a:schemeClr val="bg1"/>
                </a:solidFill>
              </a:rPr>
              <a:t>9. snímek </a:t>
            </a:r>
            <a:r>
              <a:rPr lang="cs-CZ" sz="2000" dirty="0" smtClean="0">
                <a:solidFill>
                  <a:schemeClr val="bg1"/>
                </a:solidFill>
              </a:rPr>
              <a:t>– slouží </a:t>
            </a:r>
            <a:r>
              <a:rPr lang="cs-CZ" sz="2000" dirty="0">
                <a:solidFill>
                  <a:schemeClr val="bg1"/>
                </a:solidFill>
              </a:rPr>
              <a:t>k </a:t>
            </a:r>
            <a:r>
              <a:rPr lang="cs-CZ" sz="2000" dirty="0" smtClean="0">
                <a:solidFill>
                  <a:schemeClr val="bg1"/>
                </a:solidFill>
              </a:rPr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>
                <a:solidFill>
                  <a:schemeClr val="bg1"/>
                </a:solidFill>
              </a:rPr>
              <a:t>10. snímek </a:t>
            </a:r>
            <a:r>
              <a:rPr lang="cs-CZ" sz="2000" dirty="0" smtClean="0">
                <a:solidFill>
                  <a:schemeClr val="bg1"/>
                </a:solidFill>
              </a:rPr>
              <a:t>– slouží </a:t>
            </a:r>
            <a:r>
              <a:rPr lang="cs-CZ" sz="2000" dirty="0">
                <a:solidFill>
                  <a:schemeClr val="bg1"/>
                </a:solidFill>
              </a:rPr>
              <a:t>k </a:t>
            </a:r>
            <a:r>
              <a:rPr lang="cs-CZ" sz="2000" dirty="0" smtClean="0">
                <a:solidFill>
                  <a:schemeClr val="bg1"/>
                </a:solidFill>
              </a:rPr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>
                <a:solidFill>
                  <a:schemeClr val="bg1"/>
                </a:solidFill>
              </a:rPr>
              <a:t>11. snímek </a:t>
            </a:r>
            <a:r>
              <a:rPr lang="cs-CZ" sz="2000" dirty="0" smtClean="0">
                <a:solidFill>
                  <a:schemeClr val="bg1"/>
                </a:solidFill>
              </a:rPr>
              <a:t>– slouží </a:t>
            </a:r>
            <a:r>
              <a:rPr lang="cs-CZ" sz="2000" dirty="0">
                <a:solidFill>
                  <a:schemeClr val="bg1"/>
                </a:solidFill>
              </a:rPr>
              <a:t>k </a:t>
            </a:r>
            <a:r>
              <a:rPr lang="cs-CZ" sz="2000" dirty="0" smtClean="0">
                <a:solidFill>
                  <a:schemeClr val="bg1"/>
                </a:solidFill>
              </a:rPr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>
                <a:solidFill>
                  <a:schemeClr val="bg1"/>
                </a:solidFill>
              </a:rPr>
              <a:t>12. snímek – slouží k 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>
                <a:solidFill>
                  <a:schemeClr val="bg1"/>
                </a:solidFill>
              </a:rPr>
              <a:t>13. snímek </a:t>
            </a:r>
            <a:r>
              <a:rPr lang="cs-CZ" sz="2000" dirty="0" smtClean="0">
                <a:solidFill>
                  <a:schemeClr val="bg1"/>
                </a:solidFill>
              </a:rPr>
              <a:t>– slouží </a:t>
            </a:r>
            <a:r>
              <a:rPr lang="cs-CZ" sz="2000" dirty="0">
                <a:solidFill>
                  <a:schemeClr val="bg1"/>
                </a:solidFill>
              </a:rPr>
              <a:t>k </a:t>
            </a:r>
            <a:r>
              <a:rPr lang="cs-CZ" sz="2000" dirty="0" smtClean="0">
                <a:solidFill>
                  <a:schemeClr val="bg1"/>
                </a:solidFill>
              </a:rPr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>
                <a:solidFill>
                  <a:schemeClr val="bg1"/>
                </a:solidFill>
              </a:rPr>
              <a:t>14. snímek </a:t>
            </a:r>
            <a:r>
              <a:rPr lang="cs-CZ" sz="2000" dirty="0">
                <a:solidFill>
                  <a:schemeClr val="bg1"/>
                </a:solidFill>
              </a:rPr>
              <a:t>– žáci interaktivním perem vyluští </a:t>
            </a:r>
            <a:r>
              <a:rPr lang="cs-CZ" sz="2000" dirty="0" smtClean="0">
                <a:solidFill>
                  <a:schemeClr val="bg1"/>
                </a:solidFill>
              </a:rPr>
              <a:t>tajenku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>
                <a:solidFill>
                  <a:schemeClr val="bg1"/>
                </a:solidFill>
              </a:rPr>
              <a:t>15. snímek </a:t>
            </a:r>
            <a:r>
              <a:rPr lang="cs-CZ" sz="2000" dirty="0">
                <a:solidFill>
                  <a:schemeClr val="bg1"/>
                </a:solidFill>
              </a:rPr>
              <a:t>– správné řešení </a:t>
            </a:r>
            <a:r>
              <a:rPr lang="cs-CZ" sz="2000" dirty="0" smtClean="0">
                <a:solidFill>
                  <a:schemeClr val="bg1"/>
                </a:solidFill>
              </a:rPr>
              <a:t>tajenky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>
                <a:solidFill>
                  <a:schemeClr val="bg1"/>
                </a:solidFill>
              </a:rPr>
              <a:t>16. </a:t>
            </a:r>
            <a:r>
              <a:rPr lang="cs-CZ" sz="2000" dirty="0">
                <a:solidFill>
                  <a:schemeClr val="bg1"/>
                </a:solidFill>
              </a:rPr>
              <a:t>snímek </a:t>
            </a:r>
            <a:r>
              <a:rPr lang="cs-CZ" sz="2000" dirty="0" smtClean="0">
                <a:solidFill>
                  <a:schemeClr val="bg1"/>
                </a:solidFill>
              </a:rPr>
              <a:t>– žáci </a:t>
            </a:r>
            <a:r>
              <a:rPr lang="cs-CZ" sz="2000" dirty="0">
                <a:solidFill>
                  <a:schemeClr val="bg1"/>
                </a:solidFill>
              </a:rPr>
              <a:t>interaktivním perem vyluští </a:t>
            </a:r>
            <a:r>
              <a:rPr lang="cs-CZ" sz="2000" dirty="0" smtClean="0">
                <a:solidFill>
                  <a:schemeClr val="bg1"/>
                </a:solidFill>
              </a:rPr>
              <a:t>tajenku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>
                <a:solidFill>
                  <a:schemeClr val="bg1"/>
                </a:solidFill>
              </a:rPr>
              <a:t>17. snímek </a:t>
            </a:r>
            <a:r>
              <a:rPr lang="cs-CZ" sz="2000" dirty="0" smtClean="0">
                <a:solidFill>
                  <a:schemeClr val="bg1"/>
                </a:solidFill>
              </a:rPr>
              <a:t>-</a:t>
            </a:r>
            <a:r>
              <a:rPr lang="cs-CZ" sz="2000" dirty="0" smtClean="0">
                <a:solidFill>
                  <a:schemeClr val="bg1"/>
                </a:solidFill>
              </a:rPr>
              <a:t> </a:t>
            </a:r>
            <a:r>
              <a:rPr lang="cs-CZ" sz="2000" dirty="0">
                <a:solidFill>
                  <a:schemeClr val="bg1"/>
                </a:solidFill>
              </a:rPr>
              <a:t>správné řešení </a:t>
            </a:r>
            <a:r>
              <a:rPr lang="cs-CZ" sz="2000" dirty="0" smtClean="0">
                <a:solidFill>
                  <a:schemeClr val="bg1"/>
                </a:solidFill>
              </a:rPr>
              <a:t>tajenky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>
                <a:solidFill>
                  <a:schemeClr val="bg1"/>
                </a:solidFill>
              </a:rPr>
              <a:t>18. snímek - popis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>
                <a:solidFill>
                  <a:schemeClr val="bg1"/>
                </a:solidFill>
              </a:rPr>
              <a:t>19. snímek - zdroje</a:t>
            </a:r>
            <a:endParaRPr lang="cs-CZ" sz="2000" dirty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endParaRPr lang="cs-CZ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535053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63103" y="0"/>
            <a:ext cx="20177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Zdroje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7504" y="836712"/>
            <a:ext cx="6721712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" dirty="0">
                <a:solidFill>
                  <a:schemeClr val="bg1"/>
                </a:solidFill>
              </a:rPr>
              <a:t>Obrázek 1 - http://www.koupelny-mares.cz/upload/lyra.jpg</a:t>
            </a:r>
          </a:p>
          <a:p>
            <a:r>
              <a:rPr lang="cs-CZ" sz="800" dirty="0">
                <a:solidFill>
                  <a:schemeClr val="bg1"/>
                </a:solidFill>
              </a:rPr>
              <a:t>Obrázek </a:t>
            </a:r>
            <a:r>
              <a:rPr lang="cs-CZ" sz="800" dirty="0" smtClean="0">
                <a:solidFill>
                  <a:schemeClr val="bg1"/>
                </a:solidFill>
              </a:rPr>
              <a:t>2 </a:t>
            </a:r>
            <a:r>
              <a:rPr lang="cs-CZ" sz="800" dirty="0">
                <a:solidFill>
                  <a:schemeClr val="bg1"/>
                </a:solidFill>
              </a:rPr>
              <a:t>- http://www.pedrostabacos.cz/fotocache/articles/Engraving.png</a:t>
            </a:r>
          </a:p>
          <a:p>
            <a:r>
              <a:rPr lang="cs-CZ" sz="800" dirty="0">
                <a:solidFill>
                  <a:schemeClr val="bg1"/>
                </a:solidFill>
              </a:rPr>
              <a:t>Obrázek </a:t>
            </a:r>
            <a:r>
              <a:rPr lang="cs-CZ" sz="800" dirty="0" smtClean="0">
                <a:solidFill>
                  <a:schemeClr val="bg1"/>
                </a:solidFill>
              </a:rPr>
              <a:t>3 </a:t>
            </a:r>
            <a:r>
              <a:rPr lang="cs-CZ" sz="800" dirty="0">
                <a:solidFill>
                  <a:schemeClr val="bg1"/>
                </a:solidFill>
              </a:rPr>
              <a:t>- http://dc95.4shared.com/img/ALHfegqG/s3/rum.png</a:t>
            </a:r>
          </a:p>
          <a:p>
            <a:r>
              <a:rPr lang="cs-CZ" sz="800" dirty="0">
                <a:solidFill>
                  <a:schemeClr val="bg1"/>
                </a:solidFill>
              </a:rPr>
              <a:t>Obrázek </a:t>
            </a:r>
            <a:r>
              <a:rPr lang="cs-CZ" sz="800" dirty="0" smtClean="0">
                <a:solidFill>
                  <a:schemeClr val="bg1"/>
                </a:solidFill>
              </a:rPr>
              <a:t>4 </a:t>
            </a:r>
            <a:r>
              <a:rPr lang="cs-CZ" sz="800" dirty="0">
                <a:solidFill>
                  <a:schemeClr val="bg1"/>
                </a:solidFill>
              </a:rPr>
              <a:t>- http://www.toulcuvdvur.cz/images/adopce/kohout_ceska_Artus.jpg</a:t>
            </a:r>
          </a:p>
          <a:p>
            <a:r>
              <a:rPr lang="cs-CZ" sz="800" dirty="0">
                <a:solidFill>
                  <a:schemeClr val="bg1"/>
                </a:solidFill>
              </a:rPr>
              <a:t>Obrázek </a:t>
            </a:r>
            <a:r>
              <a:rPr lang="cs-CZ" sz="800" dirty="0" smtClean="0">
                <a:solidFill>
                  <a:schemeClr val="bg1"/>
                </a:solidFill>
              </a:rPr>
              <a:t>5 </a:t>
            </a:r>
            <a:r>
              <a:rPr lang="cs-CZ" sz="800" dirty="0">
                <a:solidFill>
                  <a:schemeClr val="bg1"/>
                </a:solidFill>
              </a:rPr>
              <a:t>- http://upload.wikimedia.org/wikipedia/commons/thumb/8/8d/Cigarette.jpg/220px-Cigarette.jpg</a:t>
            </a:r>
          </a:p>
          <a:p>
            <a:r>
              <a:rPr lang="cs-CZ" sz="800" dirty="0">
                <a:solidFill>
                  <a:schemeClr val="bg1"/>
                </a:solidFill>
              </a:rPr>
              <a:t>Obrázek </a:t>
            </a:r>
            <a:r>
              <a:rPr lang="cs-CZ" sz="800" dirty="0" smtClean="0">
                <a:solidFill>
                  <a:schemeClr val="bg1"/>
                </a:solidFill>
              </a:rPr>
              <a:t>6 </a:t>
            </a:r>
            <a:r>
              <a:rPr lang="cs-CZ" sz="800" dirty="0">
                <a:solidFill>
                  <a:schemeClr val="bg1"/>
                </a:solidFill>
              </a:rPr>
              <a:t>- http://www.pos-praha.cz/img/produkty/obr-821-obr1-velky.jpg</a:t>
            </a:r>
          </a:p>
          <a:p>
            <a:r>
              <a:rPr lang="cs-CZ" sz="800" dirty="0">
                <a:solidFill>
                  <a:schemeClr val="bg1"/>
                </a:solidFill>
              </a:rPr>
              <a:t>Obrázek </a:t>
            </a:r>
            <a:r>
              <a:rPr lang="cs-CZ" sz="800" dirty="0" smtClean="0">
                <a:solidFill>
                  <a:schemeClr val="bg1"/>
                </a:solidFill>
              </a:rPr>
              <a:t>7 </a:t>
            </a:r>
            <a:r>
              <a:rPr lang="cs-CZ" sz="800" dirty="0">
                <a:solidFill>
                  <a:schemeClr val="bg1"/>
                </a:solidFill>
              </a:rPr>
              <a:t>- http://files.mylifeismusic.webnode.cz/200000537-a4709a56a6/HOUSLE3.gif</a:t>
            </a:r>
          </a:p>
          <a:p>
            <a:r>
              <a:rPr lang="cs-CZ" sz="800" dirty="0">
                <a:solidFill>
                  <a:schemeClr val="bg1"/>
                </a:solidFill>
              </a:rPr>
              <a:t>Obrázek </a:t>
            </a:r>
            <a:r>
              <a:rPr lang="cs-CZ" sz="800" dirty="0" smtClean="0">
                <a:solidFill>
                  <a:schemeClr val="bg1"/>
                </a:solidFill>
              </a:rPr>
              <a:t>8 </a:t>
            </a:r>
            <a:r>
              <a:rPr lang="cs-CZ" sz="800" dirty="0">
                <a:solidFill>
                  <a:schemeClr val="bg1"/>
                </a:solidFill>
              </a:rPr>
              <a:t>- http://www.bramex.cz/images/beran.jpg</a:t>
            </a:r>
          </a:p>
          <a:p>
            <a:r>
              <a:rPr lang="cs-CZ" sz="800" dirty="0">
                <a:solidFill>
                  <a:schemeClr val="bg1"/>
                </a:solidFill>
              </a:rPr>
              <a:t>Obrázek </a:t>
            </a:r>
            <a:r>
              <a:rPr lang="cs-CZ" sz="800" dirty="0" smtClean="0">
                <a:solidFill>
                  <a:schemeClr val="bg1"/>
                </a:solidFill>
              </a:rPr>
              <a:t>9 </a:t>
            </a:r>
            <a:r>
              <a:rPr lang="cs-CZ" sz="800" dirty="0">
                <a:solidFill>
                  <a:schemeClr val="bg1"/>
                </a:solidFill>
              </a:rPr>
              <a:t>- http://www.us-army.cz/files/force[5].jpg</a:t>
            </a:r>
          </a:p>
          <a:p>
            <a:r>
              <a:rPr lang="cs-CZ" sz="800" dirty="0">
                <a:solidFill>
                  <a:schemeClr val="bg1"/>
                </a:solidFill>
              </a:rPr>
              <a:t>Obrázek </a:t>
            </a:r>
            <a:r>
              <a:rPr lang="cs-CZ" sz="800" dirty="0" smtClean="0">
                <a:solidFill>
                  <a:schemeClr val="bg1"/>
                </a:solidFill>
              </a:rPr>
              <a:t>10 </a:t>
            </a:r>
            <a:r>
              <a:rPr lang="cs-CZ" sz="800" dirty="0">
                <a:solidFill>
                  <a:schemeClr val="bg1"/>
                </a:solidFill>
              </a:rPr>
              <a:t>- http://www.naprofil.cz/images/bota.jpg</a:t>
            </a:r>
          </a:p>
          <a:p>
            <a:r>
              <a:rPr lang="cs-CZ" sz="800" dirty="0">
                <a:solidFill>
                  <a:schemeClr val="bg1"/>
                </a:solidFill>
              </a:rPr>
              <a:t>Obrázek </a:t>
            </a:r>
            <a:r>
              <a:rPr lang="cs-CZ" sz="800" dirty="0" smtClean="0">
                <a:solidFill>
                  <a:schemeClr val="bg1"/>
                </a:solidFill>
              </a:rPr>
              <a:t>11 </a:t>
            </a:r>
            <a:r>
              <a:rPr lang="cs-CZ" sz="800" dirty="0">
                <a:solidFill>
                  <a:schemeClr val="bg1"/>
                </a:solidFill>
              </a:rPr>
              <a:t>- http://nd04.jxs.cz/565/063/b51d7ea157_74806297_o2.jpg</a:t>
            </a:r>
          </a:p>
          <a:p>
            <a:r>
              <a:rPr lang="cs-CZ" sz="800" dirty="0"/>
              <a:t>Obrázek </a:t>
            </a:r>
            <a:r>
              <a:rPr lang="cs-CZ" sz="800" dirty="0" smtClean="0"/>
              <a:t>12 </a:t>
            </a:r>
            <a:r>
              <a:rPr lang="cs-CZ" sz="800" dirty="0"/>
              <a:t>- http://www.tvrtm.cz/magazin/8272.jpg</a:t>
            </a:r>
          </a:p>
          <a:p>
            <a:r>
              <a:rPr lang="cs-CZ" sz="800" dirty="0"/>
              <a:t>Obrázek </a:t>
            </a:r>
            <a:r>
              <a:rPr lang="cs-CZ" sz="800" dirty="0" smtClean="0"/>
              <a:t>13 </a:t>
            </a:r>
            <a:r>
              <a:rPr lang="cs-CZ" sz="800" dirty="0"/>
              <a:t>- http://www.statika.cz/picts/komin_foto_big.jpg</a:t>
            </a:r>
          </a:p>
          <a:p>
            <a:r>
              <a:rPr lang="cs-CZ" sz="800" dirty="0"/>
              <a:t>Obrázek </a:t>
            </a:r>
            <a:r>
              <a:rPr lang="cs-CZ" sz="800" dirty="0" smtClean="0"/>
              <a:t>14 </a:t>
            </a:r>
            <a:r>
              <a:rPr lang="cs-CZ" sz="800" dirty="0"/>
              <a:t>- http://www.rodina-finance.cz/img2/anet/osoby/01_oko.jpg</a:t>
            </a:r>
          </a:p>
          <a:p>
            <a:r>
              <a:rPr lang="cs-CZ" sz="800" dirty="0"/>
              <a:t>Obrázek </a:t>
            </a:r>
            <a:r>
              <a:rPr lang="cs-CZ" sz="800" dirty="0" smtClean="0"/>
              <a:t>15 </a:t>
            </a:r>
            <a:r>
              <a:rPr lang="cs-CZ" sz="800" dirty="0"/>
              <a:t>- http://obchod-s-darky.cz/28-157-large/50w-led-baterka-xenon-svetlo.jpg</a:t>
            </a:r>
          </a:p>
          <a:p>
            <a:r>
              <a:rPr lang="cs-CZ" sz="800" dirty="0"/>
              <a:t>Obrázek </a:t>
            </a:r>
            <a:r>
              <a:rPr lang="cs-CZ" sz="800" dirty="0" smtClean="0"/>
              <a:t>16 </a:t>
            </a:r>
            <a:r>
              <a:rPr lang="cs-CZ" sz="800" dirty="0"/>
              <a:t>- http://braunstein.cz/pics/2001/2001_10_102_BS_list_javoru.jpg</a:t>
            </a:r>
          </a:p>
          <a:p>
            <a:r>
              <a:rPr lang="cs-CZ" sz="800" dirty="0"/>
              <a:t>Obrázek </a:t>
            </a:r>
            <a:r>
              <a:rPr lang="cs-CZ" sz="800" dirty="0" smtClean="0"/>
              <a:t>17 </a:t>
            </a:r>
            <a:r>
              <a:rPr lang="cs-CZ" sz="800" dirty="0"/>
              <a:t>- http://www.rcguru.cz/images/produkty/rc-tank-snow-leopard-379.jpg</a:t>
            </a:r>
          </a:p>
          <a:p>
            <a:r>
              <a:rPr lang="cs-CZ" sz="800" dirty="0"/>
              <a:t>Obrázek </a:t>
            </a:r>
            <a:r>
              <a:rPr lang="cs-CZ" sz="800" dirty="0" smtClean="0"/>
              <a:t>18 </a:t>
            </a:r>
            <a:r>
              <a:rPr lang="cs-CZ" sz="800" dirty="0"/>
              <a:t>- http://image.shutterstock.com/display_pic_with_logo/102340/102340,1277227161,4/stock-photo-dry-marijuana-and-green-leaf-55745920.jpg</a:t>
            </a:r>
          </a:p>
          <a:p>
            <a:r>
              <a:rPr lang="cs-CZ" sz="800" dirty="0"/>
              <a:t>Obrázek </a:t>
            </a:r>
            <a:r>
              <a:rPr lang="cs-CZ" sz="800" dirty="0" smtClean="0"/>
              <a:t>19 </a:t>
            </a:r>
            <a:r>
              <a:rPr lang="cs-CZ" sz="800" dirty="0"/>
              <a:t>- http://francangelo.vgb.no/files/2009/09/metadon-010.jpg</a:t>
            </a:r>
          </a:p>
          <a:p>
            <a:r>
              <a:rPr lang="cs-CZ" sz="800" dirty="0"/>
              <a:t>Obrázek </a:t>
            </a:r>
            <a:r>
              <a:rPr lang="cs-CZ" sz="800" dirty="0" smtClean="0"/>
              <a:t>20 </a:t>
            </a:r>
            <a:r>
              <a:rPr lang="cs-CZ" sz="800" dirty="0"/>
              <a:t>- http://www.pnas.org/content/101/38/F1.medium.gif</a:t>
            </a:r>
          </a:p>
          <a:p>
            <a:r>
              <a:rPr lang="cs-CZ" sz="800" dirty="0"/>
              <a:t>Obrázek </a:t>
            </a:r>
            <a:r>
              <a:rPr lang="cs-CZ" sz="800" dirty="0" smtClean="0"/>
              <a:t>21 </a:t>
            </a:r>
            <a:r>
              <a:rPr lang="cs-CZ" sz="800" dirty="0"/>
              <a:t>- http://www.tyden.cz/obrazek/extaze-4923039551f42_275x183.jpg</a:t>
            </a:r>
          </a:p>
          <a:p>
            <a:r>
              <a:rPr lang="cs-CZ" sz="800" dirty="0"/>
              <a:t>Obrázek </a:t>
            </a:r>
            <a:r>
              <a:rPr lang="cs-CZ" sz="800" dirty="0" smtClean="0"/>
              <a:t>22 </a:t>
            </a:r>
            <a:r>
              <a:rPr lang="cs-CZ" sz="800" dirty="0"/>
              <a:t>- http://upload.wikimedia.org/wikipedia/commons/thumb/e/e7/Psilocybe.bohemica.gkoller.jpg/258px-Psilocybe.bohemica.gkoller.jpg</a:t>
            </a:r>
          </a:p>
          <a:p>
            <a:r>
              <a:rPr lang="cs-CZ" sz="800" dirty="0"/>
              <a:t>Obrázek </a:t>
            </a:r>
            <a:r>
              <a:rPr lang="cs-CZ" sz="800" dirty="0" smtClean="0"/>
              <a:t>23 </a:t>
            </a:r>
            <a:r>
              <a:rPr lang="cs-CZ" sz="800" dirty="0"/>
              <a:t>- http://www.barvyteluria.cz/media/files/7b2f35234ba2a1b0ad6a94dc9063473d/fotky/p6406-toluen_biggest.png</a:t>
            </a:r>
          </a:p>
          <a:p>
            <a:r>
              <a:rPr lang="cs-CZ" sz="800" dirty="0"/>
              <a:t>Obrázek 24 – http://img.blesk.cz/img/1/full/33120-img-import.jpg</a:t>
            </a:r>
            <a:endParaRPr lang="cs-CZ" sz="800" dirty="0" smtClean="0"/>
          </a:p>
          <a:p>
            <a:r>
              <a:rPr lang="cs-CZ" sz="800" dirty="0"/>
              <a:t>Obrázek 25 –http://www.tyden.cz/obrazek/49d229096751a/alamy-a1fnkd-49d22ad3c9c10_300x241.jpg</a:t>
            </a:r>
            <a:endParaRPr lang="cs-CZ" sz="800" dirty="0" smtClean="0"/>
          </a:p>
          <a:p>
            <a:r>
              <a:rPr lang="cs-CZ" sz="800" dirty="0"/>
              <a:t>Obrázek 26 – http://www.family-intervention-now.com/sites/default/files/images/Drugs/crack-addiction.jpg</a:t>
            </a:r>
            <a:endParaRPr lang="cs-CZ" sz="800" dirty="0" smtClean="0"/>
          </a:p>
          <a:p>
            <a:r>
              <a:rPr lang="cs-CZ" sz="800" dirty="0"/>
              <a:t>Obrázek 27 – http://www.topzine.cz/wp-content/uploads/2010/06/drogy_narkotika_kokain_koubek_martin_-101.jpg</a:t>
            </a:r>
            <a:endParaRPr lang="cs-CZ" sz="800" dirty="0" smtClean="0"/>
          </a:p>
          <a:p>
            <a:r>
              <a:rPr lang="cs-CZ" sz="800" dirty="0"/>
              <a:t>Obrázek 28 –http://nd03.jxs.cz/867/177/587d3e3880_67457981_o2.jpg</a:t>
            </a:r>
            <a:endParaRPr lang="cs-CZ" sz="800" dirty="0" smtClean="0"/>
          </a:p>
          <a:p>
            <a:r>
              <a:rPr lang="cs-CZ" sz="800" dirty="0"/>
              <a:t>Obrázek 29 –http://media.fakeposters.com/results/2010/12/04/jmhk2dpdx3.jpg</a:t>
            </a:r>
            <a:endParaRPr lang="cs-CZ" sz="800" dirty="0" smtClean="0"/>
          </a:p>
          <a:p>
            <a:r>
              <a:rPr lang="cs-CZ" sz="800" dirty="0"/>
              <a:t>Obrázek 30 - http://</a:t>
            </a:r>
            <a:r>
              <a:rPr lang="cs-CZ" sz="800" dirty="0" smtClean="0"/>
              <a:t>www.fortis-media.pl/foto/art/1283331417.jpg</a:t>
            </a:r>
          </a:p>
          <a:p>
            <a:r>
              <a:rPr lang="cs-CZ" sz="800" dirty="0"/>
              <a:t>Obrázek 31–http://pospolitost.files.wordpress.com/2010/01/cannabis-smoking-stop-system.jpg</a:t>
            </a:r>
            <a:endParaRPr lang="cs-CZ" sz="800" dirty="0" smtClean="0"/>
          </a:p>
          <a:p>
            <a:r>
              <a:rPr lang="cs-CZ" sz="800" dirty="0"/>
              <a:t>Obrázek 32 –http://www.drogaprevsetkych.wz.cz/stop.jpg</a:t>
            </a:r>
            <a:endParaRPr lang="cs-CZ" sz="800" dirty="0" smtClean="0"/>
          </a:p>
          <a:p>
            <a:r>
              <a:rPr lang="cs-CZ" sz="800" dirty="0"/>
              <a:t>Obrázek 33 – http://img.reflex.cz/img/3/article/659374_alkoholik-alkohol.jpg</a:t>
            </a:r>
            <a:endParaRPr lang="cs-CZ" sz="800" dirty="0" smtClean="0"/>
          </a:p>
          <a:p>
            <a:r>
              <a:rPr lang="cs-CZ" sz="800" dirty="0"/>
              <a:t>Obrázek 34- http://g.denik.cz/1/6c/alkohol_zavislost_denik-380.jpg</a:t>
            </a:r>
          </a:p>
        </p:txBody>
      </p:sp>
      <p:sp>
        <p:nvSpPr>
          <p:cNvPr id="4" name="Obdélník 3"/>
          <p:cNvSpPr/>
          <p:nvPr/>
        </p:nvSpPr>
        <p:spPr>
          <a:xfrm>
            <a:off x="395536" y="5178711"/>
            <a:ext cx="94330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/>
              <a:t>Autorem materiálu a všech jeho částí, není-li uvedeno  jinak, je </a:t>
            </a:r>
            <a:r>
              <a:rPr lang="cs-CZ" sz="2000" dirty="0" smtClean="0"/>
              <a:t>Mgr. Hana </a:t>
            </a:r>
            <a:r>
              <a:rPr lang="cs-CZ" sz="2000" dirty="0" err="1" smtClean="0"/>
              <a:t>Pajkrtová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14" y="5661248"/>
            <a:ext cx="8175625" cy="195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62545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1005</Words>
  <Application>Microsoft Office PowerPoint</Application>
  <PresentationFormat>Předvádění na obrazovce (4:3)</PresentationFormat>
  <Paragraphs>161</Paragraphs>
  <Slides>19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OX</dc:creator>
  <cp:lastModifiedBy>Učitel</cp:lastModifiedBy>
  <cp:revision>33</cp:revision>
  <dcterms:created xsi:type="dcterms:W3CDTF">2011-10-23T09:12:02Z</dcterms:created>
  <dcterms:modified xsi:type="dcterms:W3CDTF">2012-09-26T08:56:18Z</dcterms:modified>
</cp:coreProperties>
</file>