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5" r:id="rId2"/>
    <p:sldId id="256" r:id="rId3"/>
    <p:sldId id="258" r:id="rId4"/>
    <p:sldId id="257" r:id="rId5"/>
    <p:sldId id="259" r:id="rId6"/>
    <p:sldId id="262" r:id="rId7"/>
    <p:sldId id="263" r:id="rId8"/>
    <p:sldId id="264" r:id="rId9"/>
    <p:sldId id="260" r:id="rId10"/>
    <p:sldId id="269" r:id="rId11"/>
    <p:sldId id="266" r:id="rId12"/>
    <p:sldId id="267" r:id="rId13"/>
    <p:sldId id="271" r:id="rId14"/>
    <p:sldId id="272" r:id="rId15"/>
    <p:sldId id="273" r:id="rId16"/>
    <p:sldId id="274" r:id="rId17"/>
    <p:sldId id="268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FF"/>
    <a:srgbClr val="19F32E"/>
    <a:srgbClr val="C49F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32" autoAdjust="0"/>
    <p:restoredTop sz="94660"/>
  </p:normalViewPr>
  <p:slideViewPr>
    <p:cSldViewPr>
      <p:cViewPr>
        <p:scale>
          <a:sx n="76" d="100"/>
          <a:sy n="76" d="100"/>
        </p:scale>
        <p:origin x="-330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12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9.jpeg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12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9.jpeg"/><Relationship Id="rId4" Type="http://schemas.openxmlformats.org/officeDocument/2006/relationships/slide" Target="slide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14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8.jpeg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14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8.jpeg"/><Relationship Id="rId4" Type="http://schemas.openxmlformats.org/officeDocument/2006/relationships/slide" Target="slide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13" Type="http://schemas.openxmlformats.org/officeDocument/2006/relationships/image" Target="../media/image26.jpe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11" Type="http://schemas.openxmlformats.org/officeDocument/2006/relationships/image" Target="../media/image24.jpe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jpeg"/><Relationship Id="rId4" Type="http://schemas.openxmlformats.org/officeDocument/2006/relationships/image" Target="../media/image17.png"/><Relationship Id="rId9" Type="http://schemas.openxmlformats.org/officeDocument/2006/relationships/image" Target="../media/image22.png"/><Relationship Id="rId1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gif"/><Relationship Id="rId3" Type="http://schemas.openxmlformats.org/officeDocument/2006/relationships/image" Target="../media/image29.gif"/><Relationship Id="rId7" Type="http://schemas.openxmlformats.org/officeDocument/2006/relationships/image" Target="../media/image3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gif"/><Relationship Id="rId5" Type="http://schemas.openxmlformats.org/officeDocument/2006/relationships/image" Target="../media/image31.gif"/><Relationship Id="rId4" Type="http://schemas.openxmlformats.org/officeDocument/2006/relationships/image" Target="../media/image30.gi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517232"/>
            <a:ext cx="8169275" cy="1957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26794" y="1772816"/>
            <a:ext cx="788562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Výchova ke zdraví</a:t>
            </a:r>
            <a:endParaRPr lang="cs-CZ" sz="66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8329" y="4440433"/>
            <a:ext cx="810516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VY_32_INOVACE_11_20_obsah vody v potravinách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43065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0">
              <a:schemeClr val="bg2">
                <a:tint val="80000"/>
                <a:satMod val="400000"/>
              </a:schemeClr>
            </a:gs>
            <a:gs pos="25000">
              <a:schemeClr val="bg2">
                <a:tint val="83000"/>
                <a:satMod val="320000"/>
              </a:schemeClr>
            </a:gs>
            <a:gs pos="0">
              <a:schemeClr val="bg2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1198" y="13905"/>
            <a:ext cx="61206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Obsah vody v potravinách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877108" y="660236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solidFill>
                  <a:schemeClr val="bg1"/>
                </a:solidFill>
                <a:latin typeface="+mj-lt"/>
              </a:rPr>
              <a:t>BRAMBOROVÉ CHIPSY</a:t>
            </a:r>
            <a:endParaRPr lang="cs-CZ" sz="1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77108" y="1164292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solidFill>
                  <a:schemeClr val="bg1"/>
                </a:solidFill>
                <a:latin typeface="+mj-lt"/>
              </a:rPr>
              <a:t>SUŠENKY</a:t>
            </a:r>
            <a:endParaRPr lang="cs-CZ" sz="1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77107" y="1668348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solidFill>
                  <a:schemeClr val="bg1"/>
                </a:solidFill>
                <a:latin typeface="+mj-lt"/>
              </a:rPr>
              <a:t>VLAŠSKÉ OŘECHY</a:t>
            </a:r>
            <a:endParaRPr lang="cs-CZ" sz="1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77107" y="2172404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+mj-lt"/>
              </a:rPr>
              <a:t>OVESNÉ</a:t>
            </a:r>
            <a:r>
              <a:rPr lang="cs-CZ" dirty="0" smtClean="0">
                <a:solidFill>
                  <a:schemeClr val="bg1"/>
                </a:solidFill>
              </a:rPr>
              <a:t> VLOČKY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877106" y="2676460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+mj-lt"/>
              </a:rPr>
              <a:t>SUŠENÉ</a:t>
            </a:r>
            <a:r>
              <a:rPr lang="cs-CZ" dirty="0" smtClean="0">
                <a:solidFill>
                  <a:schemeClr val="bg1"/>
                </a:solidFill>
              </a:rPr>
              <a:t> MERUŇKY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77106" y="3180516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+mj-lt"/>
              </a:rPr>
              <a:t>ROZINKY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77108" y="3684572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+mj-lt"/>
              </a:rPr>
              <a:t>DŽEM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877108" y="4188628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+mj-lt"/>
              </a:rPr>
              <a:t>CHLÉB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877105" y="4692684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+mj-lt"/>
              </a:rPr>
              <a:t>ŠUNKA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77105" y="5196740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solidFill>
                  <a:schemeClr val="bg1"/>
                </a:solidFill>
                <a:latin typeface="+mj-lt"/>
              </a:rPr>
              <a:t>HRANOLKY</a:t>
            </a:r>
            <a:endParaRPr lang="cs-CZ" sz="1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344695" y="660236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2,3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344695" y="1164292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5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344694" y="1668348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5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344694" y="2172404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13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344693" y="2676460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17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344693" y="3180516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26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344695" y="3684572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35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344695" y="4188628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40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344692" y="4692684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+mj-lt"/>
              </a:rPr>
              <a:t>42-62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344692" y="5196740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43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4912725" y="660236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solidFill>
                  <a:schemeClr val="bg1"/>
                </a:solidFill>
                <a:latin typeface="+mj-lt"/>
              </a:rPr>
              <a:t>ČERNÉ OLIVY</a:t>
            </a:r>
            <a:endParaRPr lang="cs-CZ" sz="1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4912725" y="1164292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solidFill>
                  <a:schemeClr val="bg1"/>
                </a:solidFill>
                <a:latin typeface="+mj-lt"/>
              </a:rPr>
              <a:t>EIDAM</a:t>
            </a:r>
            <a:endParaRPr lang="cs-CZ" sz="1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912724" y="1668348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solidFill>
                  <a:schemeClr val="bg1"/>
                </a:solidFill>
                <a:latin typeface="+mj-lt"/>
              </a:rPr>
              <a:t>TUŇÁK V OLEJI</a:t>
            </a:r>
            <a:endParaRPr lang="cs-CZ" sz="1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912724" y="2172404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solidFill>
                  <a:schemeClr val="bg1"/>
                </a:solidFill>
                <a:latin typeface="+mj-lt"/>
              </a:rPr>
              <a:t>MOZZARELLA</a:t>
            </a:r>
            <a:endParaRPr lang="cs-CZ" sz="1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912723" y="2676460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solidFill>
                  <a:schemeClr val="bg1"/>
                </a:solidFill>
                <a:latin typeface="+mj-lt"/>
              </a:rPr>
              <a:t>KUŘECÍ PRSA</a:t>
            </a:r>
            <a:endParaRPr lang="cs-CZ" sz="1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912723" y="3180516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solidFill>
                  <a:schemeClr val="bg1"/>
                </a:solidFill>
                <a:latin typeface="+mj-lt"/>
              </a:rPr>
              <a:t>BANÁN, VEJCE</a:t>
            </a:r>
            <a:endParaRPr lang="cs-CZ" sz="1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912725" y="3684572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solidFill>
                  <a:schemeClr val="bg1"/>
                </a:solidFill>
                <a:latin typeface="+mj-lt"/>
              </a:rPr>
              <a:t>JABLKO</a:t>
            </a:r>
            <a:endParaRPr lang="cs-CZ" sz="1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912725" y="4188628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solidFill>
                  <a:schemeClr val="bg1"/>
                </a:solidFill>
                <a:latin typeface="+mj-lt"/>
              </a:rPr>
              <a:t>MERUŇKY, MRKEV</a:t>
            </a:r>
            <a:endParaRPr lang="cs-CZ" sz="1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912722" y="4692684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solidFill>
                  <a:schemeClr val="bg1"/>
                </a:solidFill>
                <a:latin typeface="+mj-lt"/>
              </a:rPr>
              <a:t>MLÉKO, JUGURT</a:t>
            </a:r>
            <a:endParaRPr lang="cs-CZ" sz="1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4912722" y="5196740"/>
            <a:ext cx="225473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solidFill>
                  <a:schemeClr val="bg1"/>
                </a:solidFill>
                <a:latin typeface="+mj-lt"/>
              </a:rPr>
              <a:t>OKURKA SALÁTOVÁ</a:t>
            </a:r>
            <a:endParaRPr lang="cs-CZ" sz="1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380312" y="660236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44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7380312" y="1164292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49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7380311" y="1668348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52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7380311" y="2172404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57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7380310" y="2676460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71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7380310" y="3180516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74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380312" y="3684572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84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380312" y="4188628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86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7380309" y="4692684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88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7380309" y="5196740"/>
            <a:ext cx="1008111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+mj-lt"/>
              </a:rPr>
              <a:t>96,5</a:t>
            </a:r>
            <a:endParaRPr lang="cs-CZ" sz="32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7165531" y="75460"/>
            <a:ext cx="16506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(g/100g)</a:t>
            </a:r>
            <a:endParaRPr lang="cs-CZ" sz="32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95339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1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0" dur="20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1000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6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5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7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5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8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2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3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0099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4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6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5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5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 animBg="1"/>
      <p:bldP spid="16" grpId="0" animBg="1"/>
      <p:bldP spid="17" grpId="0" animBg="1"/>
      <p:bldP spid="18" grpId="0" animBg="1"/>
      <p:bldP spid="19" grpId="0" animBg="1"/>
      <p:bldP spid="20" grpId="0" animBg="1"/>
      <p:bldP spid="23" grpId="0" animBg="1"/>
      <p:bldP spid="24" grpId="0" animBg="1"/>
      <p:bldP spid="25" grpId="0" animBg="1"/>
      <p:bldP spid="26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7" grpId="0" animBg="1"/>
      <p:bldP spid="48" grpId="0" animBg="1"/>
      <p:bldP spid="49" grpId="0" animBg="1"/>
      <p:bldP spid="50" grpId="0" build="allAtOnce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chovani.eu/img/images/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02" y="886342"/>
            <a:ext cx="2935480" cy="220499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blog.idnes.cz/blog/8569/195499/clanok_foto_75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41" y="2944108"/>
            <a:ext cx="3100144" cy="237677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fyto-kosmetika.cz/files/images/strawberry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20" y="5124178"/>
            <a:ext cx="2880320" cy="174846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kraeuter-verzeichnis.de/zeichnungen/gross/paprik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0892" y="914012"/>
            <a:ext cx="3430832" cy="257312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2.bp.blogspot.com/-gIcQUBDFUgE/TZ67pWhQIhI/AAAAAAAAEJo/qKST-QSW4fg/s1600/diabetes+tangerine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149080"/>
            <a:ext cx="2520280" cy="252028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lucasinka.cz/wp-content/uploads/2010/08/lettuce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3592" y="3464711"/>
            <a:ext cx="3312368" cy="28088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www.zeleninanamaleci.cz/fotky11024/fotos/_vyrn_65zampion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769967"/>
            <a:ext cx="2935698" cy="243774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131881" y="2420888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+mj-lt"/>
              </a:rPr>
              <a:t>2,3</a:t>
            </a:r>
            <a:endParaRPr lang="cs-CZ" sz="2800" dirty="0"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74701" y="242088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+mj-lt"/>
              </a:rPr>
              <a:t>94</a:t>
            </a:r>
            <a:endParaRPr lang="cs-CZ" sz="2800" dirty="0">
              <a:latin typeface="+mj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81233" y="283377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+mj-lt"/>
              </a:rPr>
              <a:t>91</a:t>
            </a:r>
            <a:endParaRPr lang="cs-CZ" sz="2800" dirty="0"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0786" y="627359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+mj-lt"/>
              </a:rPr>
              <a:t>90</a:t>
            </a:r>
            <a:endParaRPr lang="cs-CZ" sz="2800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598236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+mj-lt"/>
              </a:rPr>
              <a:t>95</a:t>
            </a:r>
            <a:endParaRPr lang="cs-CZ" sz="2800" dirty="0"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342329" y="6243979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+mj-lt"/>
              </a:rPr>
              <a:t>87</a:t>
            </a:r>
            <a:endParaRPr lang="cs-CZ" sz="2800" dirty="0"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350" y="3625860"/>
            <a:ext cx="822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+mj-lt"/>
              </a:rPr>
              <a:t>96,5</a:t>
            </a:r>
            <a:endParaRPr lang="cs-CZ" sz="2800" dirty="0">
              <a:latin typeface="+mj-lt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04539" y="3886"/>
            <a:ext cx="12852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(g/100g)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5339" y="7772"/>
            <a:ext cx="38395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srgbClr val="92D05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Obsah vody v potravinách</a:t>
            </a:r>
          </a:p>
        </p:txBody>
      </p:sp>
    </p:spTree>
    <p:extLst>
      <p:ext uri="{BB962C8B-B14F-4D97-AF65-F5344CB8AC3E}">
        <p14:creationId xmlns:p14="http://schemas.microsoft.com/office/powerpoint/2010/main" val="2626080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11507"/>
            <a:ext cx="8748464" cy="33209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Za </a:t>
            </a:r>
            <a:r>
              <a:rPr lang="cs-CZ" sz="24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různých podmínek zpracování a skladování se může obsah vody v potravinách měnit. Zpravidla</a:t>
            </a:r>
            <a:r>
              <a:rPr lang="cs-CZ" sz="2400" u="sng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 klesá při tepelném zpracování</a:t>
            </a:r>
            <a:r>
              <a:rPr lang="cs-CZ" sz="24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, nejvyšší ztráty jsou v intervalu 45 - 55 ° C</a:t>
            </a:r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. </a:t>
            </a:r>
            <a:r>
              <a:rPr lang="cs-CZ" sz="1780" dirty="0"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/>
            </a:r>
            <a:br>
              <a:rPr lang="cs-CZ" sz="1780" dirty="0"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</a:br>
            <a:endParaRPr lang="cs-CZ" sz="1780" dirty="0" smtClean="0"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2400" u="sng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Ztráty</a:t>
            </a:r>
            <a:r>
              <a: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 vznikají </a:t>
            </a:r>
            <a:r>
              <a:rPr lang="cs-CZ" sz="24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i </a:t>
            </a:r>
            <a:r>
              <a:rPr lang="cs-CZ" sz="2400" u="sng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při</a:t>
            </a:r>
            <a:r>
              <a:rPr lang="cs-CZ" sz="2400" u="sng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 zmrazování a rozmrazování</a:t>
            </a:r>
            <a:r>
              <a: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 potravin.</a:t>
            </a:r>
            <a:br>
              <a: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</a:br>
            <a:r>
              <a:rPr lang="cs-CZ" sz="24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 </a:t>
            </a:r>
            <a:r>
              <a: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některých potravinách pozorujeme za určitých podmínek </a:t>
            </a:r>
            <a:r>
              <a:rPr lang="cs-CZ" sz="2400" dirty="0">
                <a:solidFill>
                  <a:srgbClr val="FF66FF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přírůstek</a:t>
            </a:r>
            <a:r>
              <a: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 obsahu vody. Bývá to při máčení takových potravin, jejichž složky jsou schopny vázat vodu </a:t>
            </a:r>
            <a:r>
              <a:rPr lang="cs-CZ" sz="2400" dirty="0">
                <a:solidFill>
                  <a:srgbClr val="FF66FF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(luštěniny)</a:t>
            </a:r>
            <a:r>
              <a:rPr lang="cs-CZ" sz="24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.</a:t>
            </a: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068960"/>
            <a:ext cx="3275856" cy="33294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6819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9926" y="692696"/>
            <a:ext cx="861626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Která z potravin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,uvedená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 prvním</a:t>
            </a:r>
          </a:p>
          <a:p>
            <a:pPr algn="ctr"/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snímku,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má nejmenší obsah vody?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12753" y="2974463"/>
            <a:ext cx="9060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A)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84933" y="2974463"/>
            <a:ext cx="8531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B</a:t>
            </a:r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4681433"/>
            <a:ext cx="8899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C)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12753" y="4681433"/>
            <a:ext cx="9589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D)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9" name="Picture 2" descr="http://www.chovani.eu/img/images/81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48119"/>
            <a:ext cx="1584176" cy="11899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http://www.zeleninanamaleci.cz/fotky11024/fotos/_vyrn_65zampion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348" y="2688703"/>
            <a:ext cx="1800200" cy="14948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www.peko-pekarna.cz/editor/image/produkty1/obrazek_24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601845"/>
            <a:ext cx="2506766" cy="166856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270411"/>
            <a:ext cx="1331626" cy="15903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79712" y="1955514"/>
            <a:ext cx="56234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+mj-lt"/>
              </a:rPr>
              <a:t>Po kliknutí na špatný obrázek se zobrazí 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+mj-lt"/>
              </a:rPr>
              <a:t>ŠPATNĚ</a:t>
            </a:r>
            <a:endParaRPr lang="cs-CZ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  <a:latin typeface="+mj-lt"/>
            </a:endParaRPr>
          </a:p>
          <a:p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+mj-lt"/>
              </a:rPr>
              <a:t>Po </a:t>
            </a:r>
            <a:r>
              <a:rPr lang="cs-CZ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+mj-lt"/>
              </a:rPr>
              <a:t>kliknutí na správný obrázek Vás to pošle na další 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latin typeface="+mj-lt"/>
              </a:rPr>
              <a:t>otázku</a:t>
            </a:r>
            <a:endParaRPr lang="cs-CZ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93620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rstenec 2"/>
          <p:cNvSpPr/>
          <p:nvPr/>
        </p:nvSpPr>
        <p:spPr>
          <a:xfrm>
            <a:off x="1485706" y="764704"/>
            <a:ext cx="5976664" cy="5904656"/>
          </a:xfrm>
          <a:prstGeom prst="donut">
            <a:avLst>
              <a:gd name="adj" fmla="val 4646"/>
            </a:avLst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57836" y="2709064"/>
            <a:ext cx="5032403" cy="20159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500" dirty="0" smtClean="0">
                <a:effectLst>
                  <a:glow rad="101600">
                    <a:srgbClr val="C00000">
                      <a:alpha val="6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ŠPATNĚ</a:t>
            </a:r>
            <a:endParaRPr lang="cs-CZ" sz="12500" dirty="0">
              <a:effectLst>
                <a:glow rad="101600">
                  <a:srgbClr val="C00000">
                    <a:alpha val="6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4388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9926" y="692696"/>
            <a:ext cx="861626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Která z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potravin,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uvedená v prvním</a:t>
            </a:r>
          </a:p>
          <a:p>
            <a:pPr algn="ctr"/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snímku,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má nejmenší obsah vody?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12753" y="2974463"/>
            <a:ext cx="9060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A)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84933" y="2974463"/>
            <a:ext cx="8531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B</a:t>
            </a:r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4681433"/>
            <a:ext cx="8899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C)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12753" y="4681433"/>
            <a:ext cx="9589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D)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9" name="Picture 2" descr="http://www.chovani.eu/img/images/81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48119"/>
            <a:ext cx="1584176" cy="11899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http://www.zeleninanamaleci.cz/fotky11024/fotos/_vyrn_65zampion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348" y="2688703"/>
            <a:ext cx="1800200" cy="14948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www.peko-pekarna.cz/editor/image/produkty1/obrazek_24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601845"/>
            <a:ext cx="2506766" cy="166856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270411"/>
            <a:ext cx="1331626" cy="15903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3882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0252" y="692696"/>
            <a:ext cx="857561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Která z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potravin,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uvedená v prvním</a:t>
            </a:r>
          </a:p>
          <a:p>
            <a:pPr algn="ctr"/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snímku,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má nejmenší obsah vody?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12753" y="2974463"/>
            <a:ext cx="9060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A)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84933" y="2974463"/>
            <a:ext cx="8531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B</a:t>
            </a:r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4681433"/>
            <a:ext cx="8899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C)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12753" y="4681433"/>
            <a:ext cx="9589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D)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9" name="Picture 2" descr="http://www.chovani.eu/img/images/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48119"/>
            <a:ext cx="1584176" cy="11899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322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60000"/>
                <a:lumOff val="40000"/>
              </a:schemeClr>
            </a:gs>
            <a:gs pos="50000">
              <a:schemeClr val="accent5">
                <a:lumMod val="75000"/>
              </a:schemeClr>
            </a:gs>
            <a:gs pos="100000">
              <a:schemeClr val="accent4">
                <a:lumMod val="5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9926" y="692696"/>
            <a:ext cx="861626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19F32E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Která z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19F32E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potravin,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19F32E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uvedená v prvním</a:t>
            </a:r>
          </a:p>
          <a:p>
            <a:pPr algn="ctr"/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19F32E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19F32E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snímku,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19F32E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má největší obsah vody?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19F32E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12753" y="2974463"/>
            <a:ext cx="9060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A)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84933" y="2974463"/>
            <a:ext cx="8531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B</a:t>
            </a:r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4681433"/>
            <a:ext cx="8899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C)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12753" y="4681433"/>
            <a:ext cx="9589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D)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9" name="Picture 2" descr="http://blog.idnes.cz/blog/8569/195499/clanok_foto_758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770" y="2699883"/>
            <a:ext cx="1889803" cy="14488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http://www.lucasinka.cz/wp-content/uploads/2010/08/lettuce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9047" y="4345533"/>
            <a:ext cx="1940028" cy="164514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nakupnam.cz/fotky9907/fotos/_vyr_1911lactel_plno_PET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1812" y="4315476"/>
            <a:ext cx="1660666" cy="18799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viviente.cz/images/clanky/vejce-rozbite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819" y="2410476"/>
            <a:ext cx="1905000" cy="19050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34228" y="1926318"/>
            <a:ext cx="61206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Po kliknutí na špatný obrázek se zobrazí 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ŠPATNĚ</a:t>
            </a:r>
            <a:endParaRPr lang="cs-CZ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r>
              <a:rPr lang="cs-CZ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Po kliknutí na správný obrázek Vás to pošle na další </a:t>
            </a:r>
            <a:r>
              <a:rPr lang="cs-CZ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otázku</a:t>
            </a:r>
            <a:endParaRPr lang="cs-CZ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24851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gradFill>
          <a:gsLst>
            <a:gs pos="0">
              <a:schemeClr val="accent3">
                <a:lumMod val="60000"/>
                <a:lumOff val="40000"/>
              </a:schemeClr>
            </a:gs>
            <a:gs pos="50000">
              <a:schemeClr val="accent5">
                <a:lumMod val="75000"/>
              </a:schemeClr>
            </a:gs>
            <a:gs pos="100000">
              <a:schemeClr val="accent4">
                <a:lumMod val="5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rstenec 2"/>
          <p:cNvSpPr/>
          <p:nvPr/>
        </p:nvSpPr>
        <p:spPr>
          <a:xfrm>
            <a:off x="1485706" y="764704"/>
            <a:ext cx="5976664" cy="5904656"/>
          </a:xfrm>
          <a:prstGeom prst="donut">
            <a:avLst>
              <a:gd name="adj" fmla="val 4646"/>
            </a:avLst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57836" y="2709064"/>
            <a:ext cx="5032403" cy="20159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500" dirty="0" smtClean="0">
                <a:effectLst>
                  <a:glow rad="101600">
                    <a:srgbClr val="C00000">
                      <a:alpha val="6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ŠPATNĚ</a:t>
            </a:r>
            <a:endParaRPr lang="cs-CZ" sz="12500" dirty="0">
              <a:effectLst>
                <a:glow rad="101600">
                  <a:srgbClr val="C00000">
                    <a:alpha val="60000"/>
                  </a:srgb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07433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60000"/>
                <a:lumOff val="40000"/>
              </a:schemeClr>
            </a:gs>
            <a:gs pos="50000">
              <a:schemeClr val="accent5">
                <a:lumMod val="75000"/>
              </a:schemeClr>
            </a:gs>
            <a:gs pos="100000">
              <a:schemeClr val="accent4">
                <a:lumMod val="5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3" y="692696"/>
            <a:ext cx="8461035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Která z potravin uvedená v prvním</a:t>
            </a:r>
          </a:p>
          <a:p>
            <a:pPr algn="ctr"/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snímku má největší obsah vody?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12753" y="2974463"/>
            <a:ext cx="9060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A)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84933" y="2974463"/>
            <a:ext cx="8531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B</a:t>
            </a:r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4681433"/>
            <a:ext cx="8899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C)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12753" y="4681433"/>
            <a:ext cx="9589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D)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9" name="Picture 2" descr="http://blog.idnes.cz/blog/8569/195499/clanok_foto_758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770" y="2699883"/>
            <a:ext cx="1889803" cy="14488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http://www.lucasinka.cz/wp-content/uploads/2010/08/lettuce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9047" y="4345533"/>
            <a:ext cx="1940028" cy="164514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nakupnam.cz/fotky9907/fotos/_vyr_1911lactel_plno_PET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1812" y="4315476"/>
            <a:ext cx="1660666" cy="18799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viviente.cz/images/clanky/vejce-rozbite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819" y="2410476"/>
            <a:ext cx="1905000" cy="19050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9899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60000"/>
                <a:lumOff val="40000"/>
              </a:schemeClr>
            </a:gs>
            <a:gs pos="50000">
              <a:schemeClr val="accent5">
                <a:lumMod val="60000"/>
                <a:lumOff val="40000"/>
              </a:schemeClr>
            </a:gs>
            <a:gs pos="100000">
              <a:schemeClr val="accent4">
                <a:lumMod val="5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9926" y="692696"/>
            <a:ext cx="861626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Která z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potravin, uvedená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 prvním</a:t>
            </a:r>
          </a:p>
          <a:p>
            <a:pPr algn="ctr"/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snímku, </a:t>
            </a:r>
            <a:r>
              <a:rPr lang="cs-CZ" sz="4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má největší obsah vody?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12753" y="2974463"/>
            <a:ext cx="9060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A)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84933" y="2974463"/>
            <a:ext cx="8531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B</a:t>
            </a:r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8064" y="4681433"/>
            <a:ext cx="8899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C)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12753" y="4681433"/>
            <a:ext cx="9589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D)</a:t>
            </a:r>
            <a:endParaRPr lang="cs-CZ" sz="540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9" name="Picture 2" descr="http://blog.idnes.cz/blog/8569/195499/clanok_foto_75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770" y="2699883"/>
            <a:ext cx="1889803" cy="14488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586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9F32E"/>
            </a:gs>
            <a:gs pos="50000">
              <a:srgbClr val="FFC000"/>
            </a:gs>
            <a:gs pos="100000">
              <a:schemeClr val="accent3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30997" y="45511"/>
            <a:ext cx="432048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930997" y="477559"/>
            <a:ext cx="432048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30997" y="909607"/>
            <a:ext cx="432048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30997" y="1341655"/>
            <a:ext cx="432048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930997" y="1917719"/>
            <a:ext cx="432048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30997" y="2493783"/>
            <a:ext cx="432048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930997" y="2925831"/>
            <a:ext cx="432048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930997" y="3357879"/>
            <a:ext cx="432048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930997" y="3789927"/>
            <a:ext cx="432048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930997" y="4218527"/>
            <a:ext cx="432048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930997" y="4650575"/>
            <a:ext cx="432048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930997" y="5079671"/>
            <a:ext cx="432048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930997" y="5511719"/>
            <a:ext cx="432048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930997" y="5943767"/>
            <a:ext cx="432048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930997" y="6375815"/>
            <a:ext cx="432048" cy="43204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370313" y="45511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1498949" y="33533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066901" y="35843"/>
            <a:ext cx="432048" cy="42973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370313" y="477559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498949" y="465581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802361" y="477559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234409" y="477559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666457" y="477559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090319" y="477559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2370313" y="909607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2802361" y="909607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498949" y="909607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1066901" y="909607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498949" y="1341655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2363045" y="1341655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2795093" y="1341655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227141" y="1341655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1498949" y="2493783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2363045" y="2493783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795093" y="2493783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3227141" y="2493783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2363045" y="2925831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2795093" y="2925831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3227141" y="2925831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3658271" y="2925831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1498949" y="2925831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2370313" y="3357879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2802361" y="3357879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3234409" y="3357879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3665539" y="3357879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634853" y="3789927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1066901" y="3789927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1498949" y="3789927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2363045" y="3772762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634853" y="4200571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1066901" y="4200571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1498949" y="4200571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202805" y="4199184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2370313" y="4650575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2802361" y="4650575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3234409" y="4650575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2370313" y="5094603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2802361" y="5094603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1484314" y="5079378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2370313" y="5526651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2802361" y="5526651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2370313" y="5970035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2802361" y="5970035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3234409" y="5970035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Obdélník 73"/>
          <p:cNvSpPr/>
          <p:nvPr/>
        </p:nvSpPr>
        <p:spPr>
          <a:xfrm>
            <a:off x="1484314" y="5943767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5" name="Obdélník 74"/>
          <p:cNvSpPr/>
          <p:nvPr/>
        </p:nvSpPr>
        <p:spPr>
          <a:xfrm>
            <a:off x="2782988" y="6377202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3215036" y="6377202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7" name="Obdélník 76"/>
          <p:cNvSpPr/>
          <p:nvPr/>
        </p:nvSpPr>
        <p:spPr>
          <a:xfrm>
            <a:off x="3647084" y="6377202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8" name="Obdélník 77"/>
          <p:cNvSpPr/>
          <p:nvPr/>
        </p:nvSpPr>
        <p:spPr>
          <a:xfrm>
            <a:off x="2350940" y="6375815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9" name="Obdélník 78"/>
          <p:cNvSpPr/>
          <p:nvPr/>
        </p:nvSpPr>
        <p:spPr>
          <a:xfrm>
            <a:off x="4512346" y="6377202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0" name="Obdélník 79"/>
          <p:cNvSpPr/>
          <p:nvPr/>
        </p:nvSpPr>
        <p:spPr>
          <a:xfrm>
            <a:off x="4944394" y="6377202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1" name="Obdélník 80"/>
          <p:cNvSpPr/>
          <p:nvPr/>
        </p:nvSpPr>
        <p:spPr>
          <a:xfrm>
            <a:off x="5376442" y="6377202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2" name="Obdélník 81"/>
          <p:cNvSpPr/>
          <p:nvPr/>
        </p:nvSpPr>
        <p:spPr>
          <a:xfrm>
            <a:off x="4080298" y="6375815"/>
            <a:ext cx="432048" cy="432048"/>
          </a:xfrm>
          <a:prstGeom prst="rect">
            <a:avLst/>
          </a:prstGeom>
          <a:solidFill>
            <a:srgbClr val="19F32E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2800" dirty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783433" y="35843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1202073" y="508917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749771" y="940965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1168792" y="1345127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1219457" y="2493783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1218649" y="2953677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1634121" y="3403430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326755" y="3797580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-63413" y="4230542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1549161" y="4681933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1146350" y="5080781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1555573" y="5540795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1141861" y="5970035"/>
            <a:ext cx="360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1537732" y="6410892"/>
            <a:ext cx="378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pic>
        <p:nvPicPr>
          <p:cNvPr id="1026" name="Picture 2" descr="http://i.iinfo.cz/images/167/kav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371853"/>
            <a:ext cx="1440160" cy="143601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8" name="TextovéPole 97"/>
          <p:cNvSpPr txBox="1"/>
          <p:nvPr/>
        </p:nvSpPr>
        <p:spPr>
          <a:xfrm>
            <a:off x="8707686" y="6377202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028" name="Picture 4" descr="http://image031.mylivepage.com/chunk31/5070395/2810/100616120350697016236470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3069" y="4715812"/>
            <a:ext cx="1797349" cy="1649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0" name="TextovéPole 99"/>
          <p:cNvSpPr txBox="1"/>
          <p:nvPr/>
        </p:nvSpPr>
        <p:spPr>
          <a:xfrm>
            <a:off x="4040132" y="599644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705" y="47591"/>
            <a:ext cx="2861295" cy="92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3" name="TextovéPole 102"/>
          <p:cNvSpPr txBox="1"/>
          <p:nvPr/>
        </p:nvSpPr>
        <p:spPr>
          <a:xfrm>
            <a:off x="6516216" y="139585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542" y="2508502"/>
            <a:ext cx="1040904" cy="1629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6" name="TextovéPole 105"/>
          <p:cNvSpPr txBox="1"/>
          <p:nvPr/>
        </p:nvSpPr>
        <p:spPr>
          <a:xfrm>
            <a:off x="4306343" y="3357879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1036" name="Picture 12" descr="http://ceypex.bloger.cz/obrazky/ceypex.bloger.cz/opice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8725" y="5361478"/>
            <a:ext cx="1497278" cy="142865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" name="TextovéPole 107"/>
          <p:cNvSpPr txBox="1"/>
          <p:nvPr/>
        </p:nvSpPr>
        <p:spPr>
          <a:xfrm>
            <a:off x="6017486" y="6454274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233214" y="5367136"/>
            <a:ext cx="1685651" cy="1258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0" name="TextovéPole 109"/>
          <p:cNvSpPr txBox="1"/>
          <p:nvPr/>
        </p:nvSpPr>
        <p:spPr>
          <a:xfrm>
            <a:off x="157664" y="5817802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1039" name="Picture 15" descr="http://www.skatebar.cz/obrazky/4104/taska-roxy-entertaining-chocolate-default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8279" y="840920"/>
            <a:ext cx="1439208" cy="1508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" name="TextovéPole 111"/>
          <p:cNvSpPr txBox="1"/>
          <p:nvPr/>
        </p:nvSpPr>
        <p:spPr>
          <a:xfrm>
            <a:off x="4764994" y="924711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1041" name="Picture 17" descr="http://obrazky.superia.cz/nahled-maly/krava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0979" y="3755835"/>
            <a:ext cx="1905168" cy="1357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4" name="TextovéPole 113"/>
          <p:cNvSpPr txBox="1"/>
          <p:nvPr/>
        </p:nvSpPr>
        <p:spPr>
          <a:xfrm>
            <a:off x="7559303" y="4137516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pic>
        <p:nvPicPr>
          <p:cNvPr id="1043" name="Picture 19" descr="http://fotogalerie.odkazynaweb.cz/foto/223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8020" y="4159188"/>
            <a:ext cx="1690460" cy="1267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6" name="TextovéPole 115"/>
          <p:cNvSpPr txBox="1"/>
          <p:nvPr/>
        </p:nvSpPr>
        <p:spPr>
          <a:xfrm>
            <a:off x="4849114" y="4263287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1045" name="Picture 21" descr="http://www.zstaborska.cz/web/kdo_je_kde/vrba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7453" y="1017863"/>
            <a:ext cx="1856547" cy="160281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8" name="TextovéPole 117"/>
          <p:cNvSpPr txBox="1"/>
          <p:nvPr/>
        </p:nvSpPr>
        <p:spPr>
          <a:xfrm>
            <a:off x="8325850" y="1949077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pic>
        <p:nvPicPr>
          <p:cNvPr id="1047" name="Picture 23" descr="http://www.jdemenapivo.cz/tl_files/fM_k0005/images/4%20pivo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75" y="2748818"/>
            <a:ext cx="1045243" cy="1048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0" name="TextovéPole 119"/>
          <p:cNvSpPr txBox="1"/>
          <p:nvPr/>
        </p:nvSpPr>
        <p:spPr>
          <a:xfrm>
            <a:off x="-16422" y="3131994"/>
            <a:ext cx="328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pic>
        <p:nvPicPr>
          <p:cNvPr id="1049" name="Picture 25" descr="http://www.shamania.cz/pic/ker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390" y="2729506"/>
            <a:ext cx="1424098" cy="1068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" name="TextovéPole 121"/>
          <p:cNvSpPr txBox="1"/>
          <p:nvPr/>
        </p:nvSpPr>
        <p:spPr>
          <a:xfrm>
            <a:off x="8484135" y="3386503"/>
            <a:ext cx="369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pic>
        <p:nvPicPr>
          <p:cNvPr id="1053" name="Picture 29" descr="http://www.regionpress.cz/UploadedPhotos/7453/maslo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3964" y="1839703"/>
            <a:ext cx="2224503" cy="212162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5" name="TextovéPole 124"/>
          <p:cNvSpPr txBox="1"/>
          <p:nvPr/>
        </p:nvSpPr>
        <p:spPr>
          <a:xfrm>
            <a:off x="6516215" y="3423020"/>
            <a:ext cx="360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  <p:pic>
        <p:nvPicPr>
          <p:cNvPr id="1057" name="Picture 33" descr="http://chobotnice.net/images/chobotnice_logo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6507" y="1341655"/>
            <a:ext cx="1355964" cy="136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8" name="TextovéPole 127"/>
          <p:cNvSpPr txBox="1"/>
          <p:nvPr/>
        </p:nvSpPr>
        <p:spPr>
          <a:xfrm>
            <a:off x="-34666" y="1051081"/>
            <a:ext cx="378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3374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3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7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2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2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7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3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2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3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7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2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7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2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7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8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2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3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7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8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2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3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7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8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2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3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7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8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2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3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7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8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2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3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7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2" dur="2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3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8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2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3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7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8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2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3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7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8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9" dur="2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2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3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7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8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0" fill="hold">
                      <p:stCondLst>
                        <p:cond delay="indefinite"/>
                      </p:stCondLst>
                      <p:childTnLst>
                        <p:par>
                          <p:cTn id="411" fill="hold">
                            <p:stCondLst>
                              <p:cond delay="0"/>
                            </p:stCondLst>
                            <p:childTnLst>
                              <p:par>
                                <p:cTn id="4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0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1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5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6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7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0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1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5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6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7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0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1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2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8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0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1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4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6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8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1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2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4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6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7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0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2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4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7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5" grpId="0"/>
      <p:bldP spid="96" grpId="0"/>
      <p:bldP spid="98" grpId="0"/>
      <p:bldP spid="100" grpId="0"/>
      <p:bldP spid="103" grpId="0"/>
      <p:bldP spid="106" grpId="0"/>
      <p:bldP spid="108" grpId="0"/>
      <p:bldP spid="110" grpId="0"/>
      <p:bldP spid="112" grpId="0"/>
      <p:bldP spid="114" grpId="0"/>
      <p:bldP spid="116" grpId="0"/>
      <p:bldP spid="118" grpId="0"/>
      <p:bldP spid="120" grpId="0"/>
      <p:bldP spid="122" grpId="0"/>
      <p:bldP spid="125" grpId="0"/>
      <p:bldP spid="12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9F32E"/>
            </a:gs>
            <a:gs pos="50000">
              <a:srgbClr val="FFC000"/>
            </a:gs>
            <a:gs pos="100000">
              <a:schemeClr val="accent3">
                <a:lumMod val="60000"/>
                <a:lumOff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1930997" y="45511"/>
            <a:ext cx="432048" cy="6762352"/>
            <a:chOff x="1930997" y="45511"/>
            <a:chExt cx="432048" cy="6762352"/>
          </a:xfrm>
        </p:grpSpPr>
        <p:sp>
          <p:nvSpPr>
            <p:cNvPr id="2" name="Obdélník 1"/>
            <p:cNvSpPr/>
            <p:nvPr/>
          </p:nvSpPr>
          <p:spPr>
            <a:xfrm>
              <a:off x="1930997" y="45511"/>
              <a:ext cx="432048" cy="43204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</a:effectLst>
                </a:rPr>
                <a:t>V</a:t>
              </a:r>
              <a:endParaRPr lang="cs-CZ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1930997" y="477559"/>
              <a:ext cx="432048" cy="43204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</a:effectLst>
                </a:rPr>
                <a:t>O</a:t>
              </a:r>
              <a:endParaRPr lang="cs-CZ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1930997" y="909607"/>
              <a:ext cx="432048" cy="43204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</a:effectLst>
                </a:rPr>
                <a:t>D</a:t>
              </a:r>
              <a:endParaRPr lang="cs-CZ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1930997" y="1341655"/>
              <a:ext cx="432048" cy="43204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</a:effectLst>
                </a:rPr>
                <a:t>A</a:t>
              </a:r>
              <a:endParaRPr lang="cs-CZ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1930997" y="1917719"/>
              <a:ext cx="432048" cy="43204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</a:t>
              </a:r>
              <a:endParaRPr lang="cs-CZ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9" name="Obdélník 8"/>
            <p:cNvSpPr/>
            <p:nvPr/>
          </p:nvSpPr>
          <p:spPr>
            <a:xfrm>
              <a:off x="1930997" y="2493783"/>
              <a:ext cx="432048" cy="43204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</a:effectLst>
                </a:rPr>
                <a:t>P</a:t>
              </a:r>
              <a:endParaRPr lang="cs-CZ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>
              <a:off x="1930997" y="2925831"/>
              <a:ext cx="432048" cy="43204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</a:effectLst>
                </a:rPr>
                <a:t>O</a:t>
              </a:r>
              <a:endParaRPr lang="cs-CZ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930997" y="3357879"/>
              <a:ext cx="432048" cy="43204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</a:effectLst>
                </a:rPr>
                <a:t>T</a:t>
              </a:r>
              <a:endParaRPr lang="cs-CZ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930997" y="3789927"/>
              <a:ext cx="432048" cy="43204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</a:effectLst>
                </a:rPr>
                <a:t>R</a:t>
              </a:r>
              <a:endParaRPr lang="cs-CZ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1930997" y="4218527"/>
              <a:ext cx="432048" cy="43204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</a:effectLst>
                </a:rPr>
                <a:t>A</a:t>
              </a:r>
              <a:endParaRPr lang="cs-CZ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1930997" y="4650575"/>
              <a:ext cx="432048" cy="43204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</a:effectLst>
                </a:rPr>
                <a:t>V</a:t>
              </a:r>
              <a:endParaRPr lang="cs-CZ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1930997" y="5079671"/>
              <a:ext cx="432048" cy="43204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</a:effectLst>
                </a:rPr>
                <a:t>I</a:t>
              </a:r>
              <a:endParaRPr lang="cs-CZ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1930997" y="5511719"/>
              <a:ext cx="432048" cy="43204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</a:effectLst>
                </a:rPr>
                <a:t>N</a:t>
              </a:r>
              <a:endParaRPr lang="cs-CZ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1930997" y="5943767"/>
              <a:ext cx="432048" cy="43204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</a:effectLst>
                </a:rPr>
                <a:t>Á</a:t>
              </a:r>
              <a:endParaRPr lang="cs-CZ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endParaRPr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1930997" y="6375815"/>
              <a:ext cx="432048" cy="432048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1200" dirty="0" smtClean="0">
                  <a:solidFill>
                    <a:srgbClr val="FF00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</a:effectLst>
                </a:rPr>
                <a:t>CH</a:t>
              </a:r>
              <a:endParaRPr lang="cs-CZ" sz="1200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endParaRPr>
            </a:p>
          </p:txBody>
        </p:sp>
      </p:grpSp>
      <p:pic>
        <p:nvPicPr>
          <p:cNvPr id="2050" name="Picture 2" descr="Very Happy Yellow Smiley Face Gifs Images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1937" y="5416668"/>
            <a:ext cx="2016224" cy="139119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miles Gifs Image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93" y="5135157"/>
            <a:ext cx="1656184" cy="1439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miles Gifs Image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15" y="71657"/>
            <a:ext cx="1651134" cy="1486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Smiles Gifs Image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71657"/>
            <a:ext cx="2592288" cy="2592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Bubbles gif file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995" y="4005951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Bubbles gif file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935" y="1757307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Bubbles gif file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416668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Bubbles gif file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650575"/>
            <a:ext cx="952872" cy="1816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Bubbles gif file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22308">
            <a:off x="2834545" y="3369907"/>
            <a:ext cx="843559" cy="1608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Bubbles gif file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19795">
            <a:off x="4959399" y="-468994"/>
            <a:ext cx="926520" cy="1766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Bubbles gif file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579327" y="211135"/>
            <a:ext cx="819708" cy="156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Bubbles gif file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93" y="3637502"/>
            <a:ext cx="609600" cy="116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Bubbles gif file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4245" y="2493783"/>
            <a:ext cx="609600" cy="116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Bubbles gif file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75230">
            <a:off x="5558184" y="3846190"/>
            <a:ext cx="968255" cy="184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24791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49FE9">
                <a:alpha val="67000"/>
              </a:srgbClr>
            </a:gs>
            <a:gs pos="50000">
              <a:srgbClr val="7030A0">
                <a:alpha val="90000"/>
              </a:srgbClr>
            </a:gs>
            <a:gs pos="100000">
              <a:srgbClr val="FF66FF">
                <a:alpha val="59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8482" y="3140968"/>
            <a:ext cx="905760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19F32E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LAMYNBŠHENAISJFKOLAGENNÍLAMYNČBEAJÁJYNFEIAABÍLKOVINYFALS</a:t>
            </a:r>
          </a:p>
          <a:p>
            <a:endParaRPr lang="cs-CZ" sz="2000" dirty="0">
              <a:solidFill>
                <a:srgbClr val="19F32E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000" dirty="0" smtClean="0">
              <a:solidFill>
                <a:srgbClr val="19F32E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r>
              <a:rPr lang="cs-CZ" sz="2000" dirty="0" smtClean="0">
                <a:solidFill>
                  <a:srgbClr val="19F32E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ALYMSŇSBEZYIASJVNAPALUŠTĚNINYALYNŠERWQPAMYNAFŮAARNVIDIA</a:t>
            </a:r>
            <a:endParaRPr lang="cs-CZ" sz="2000" dirty="0">
              <a:solidFill>
                <a:srgbClr val="19F32E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8618" y="332656"/>
            <a:ext cx="72152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  <a:reflection blurRad="6350" stA="50000" endA="300" endPos="50000" dist="29997" dir="5400000" sy="-100000" algn="bl" rotWithShape="0"/>
                </a:effectLst>
              </a:rPr>
              <a:t>Hledání skrytých slov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glow rad="101600">
                  <a:schemeClr val="tx1">
                    <a:alpha val="6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  <a:reflection blurRad="6350" stA="50000" endA="300" endPos="50000" dist="29997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1253556"/>
            <a:ext cx="27115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Podtrhnout 3 skrytá slova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592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49FE9">
                <a:alpha val="67000"/>
              </a:srgbClr>
            </a:gs>
            <a:gs pos="50000">
              <a:srgbClr val="7030A0">
                <a:alpha val="90000"/>
              </a:srgbClr>
            </a:gs>
            <a:gs pos="100000">
              <a:srgbClr val="FF66FF">
                <a:alpha val="59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8482" y="3140968"/>
            <a:ext cx="891551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7030A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LAMYNBŠHENAISJF</a:t>
            </a:r>
            <a:r>
              <a:rPr lang="cs-CZ" sz="2000" u="sng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KOLAGENNÍ</a:t>
            </a:r>
            <a:r>
              <a:rPr lang="cs-CZ" sz="2000" dirty="0" smtClean="0">
                <a:solidFill>
                  <a:srgbClr val="7030A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LAMYNČBEAJÁJYNFEIAA</a:t>
            </a:r>
            <a:r>
              <a:rPr lang="cs-CZ" sz="2000" u="sng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BÍLKOVINY</a:t>
            </a:r>
            <a:r>
              <a:rPr lang="cs-CZ" sz="2000" dirty="0" smtClean="0">
                <a:solidFill>
                  <a:srgbClr val="7030A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FALS</a:t>
            </a:r>
            <a:endParaRPr lang="cs-CZ" sz="2000" dirty="0" smtClean="0">
              <a:solidFill>
                <a:srgbClr val="19F32E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000" dirty="0">
              <a:solidFill>
                <a:srgbClr val="19F32E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000" dirty="0" smtClean="0">
              <a:solidFill>
                <a:srgbClr val="19F32E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r>
              <a:rPr lang="cs-CZ" sz="2000" dirty="0" smtClean="0">
                <a:solidFill>
                  <a:srgbClr val="7030A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ALYMSŇSBEZYIASJVNAPA</a:t>
            </a:r>
            <a:r>
              <a:rPr lang="cs-CZ" sz="2000" u="sng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LUŠTĚNINY</a:t>
            </a:r>
            <a:r>
              <a:rPr lang="cs-CZ" sz="2000" dirty="0" smtClean="0">
                <a:solidFill>
                  <a:srgbClr val="7030A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ALYNŠERWQPAMYNAFŮAARNVIDIA</a:t>
            </a:r>
            <a:endParaRPr lang="cs-CZ" sz="2000" dirty="0">
              <a:solidFill>
                <a:srgbClr val="19F32E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40685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/>
            </a:gs>
            <a:gs pos="50000">
              <a:schemeClr val="accent3">
                <a:lumMod val="20000"/>
                <a:lumOff val="80000"/>
              </a:schemeClr>
            </a:gs>
            <a:gs pos="100000">
              <a:schemeClr val="bg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396485" y="116632"/>
            <a:ext cx="22691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POPIS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TextovéPole 2"/>
          <p:cNvSpPr txBox="1"/>
          <p:nvPr/>
        </p:nvSpPr>
        <p:spPr>
          <a:xfrm>
            <a:off x="214826" y="1039962"/>
            <a:ext cx="813690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2.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3. snímek </a:t>
            </a:r>
            <a:r>
              <a:rPr lang="cs-CZ" sz="2000" dirty="0"/>
              <a:t>–slouží k </a:t>
            </a:r>
            <a:r>
              <a:rPr lang="cs-CZ" sz="20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4. snímek </a:t>
            </a:r>
            <a:r>
              <a:rPr lang="cs-CZ" sz="2000" dirty="0"/>
              <a:t>–slouží k </a:t>
            </a:r>
            <a:r>
              <a:rPr lang="cs-CZ" sz="20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5. snímek – </a:t>
            </a:r>
            <a:r>
              <a:rPr lang="cs-CZ" sz="2000" dirty="0" err="1" smtClean="0"/>
              <a:t>klikačka</a:t>
            </a:r>
            <a:r>
              <a:rPr lang="cs-CZ" sz="2000" dirty="0" smtClean="0"/>
              <a:t> (po správné odpovědi se jde dál)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7. snímek – 12. snímek – </a:t>
            </a:r>
            <a:r>
              <a:rPr lang="cs-CZ" sz="2000" dirty="0" err="1" smtClean="0"/>
              <a:t>klikačka</a:t>
            </a:r>
            <a:r>
              <a:rPr lang="cs-CZ" sz="2000" dirty="0" smtClean="0"/>
              <a:t> (po správné odpovědi se jde dál)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13. snímek – žáci interaktivním </a:t>
            </a:r>
            <a:r>
              <a:rPr lang="cs-CZ" sz="2000" dirty="0"/>
              <a:t>perem </a:t>
            </a:r>
            <a:r>
              <a:rPr lang="cs-CZ" sz="2000" dirty="0" smtClean="0"/>
              <a:t>vyluští 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14. snímek - </a:t>
            </a:r>
            <a:r>
              <a:rPr lang="cs-CZ" sz="2000" dirty="0"/>
              <a:t>správné řešení </a:t>
            </a:r>
            <a:r>
              <a:rPr lang="cs-CZ" sz="2000" dirty="0" smtClean="0"/>
              <a:t>tajenky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15. snímek </a:t>
            </a:r>
            <a:r>
              <a:rPr lang="cs-CZ" sz="2000" dirty="0"/>
              <a:t>– žáci interaktivním perem </a:t>
            </a:r>
            <a:r>
              <a:rPr lang="cs-CZ" sz="2000" dirty="0" smtClean="0"/>
              <a:t>podtrhnou skrytá slova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16. </a:t>
            </a:r>
            <a:r>
              <a:rPr lang="cs-CZ" sz="2000" dirty="0"/>
              <a:t>snímek – správné řešení </a:t>
            </a:r>
            <a:r>
              <a:rPr lang="cs-CZ" sz="2000" dirty="0" smtClean="0"/>
              <a:t>předchozího 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17. snímek - popis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18. snímek - zdroje</a:t>
            </a:r>
            <a:endParaRPr lang="cs-CZ" sz="2000" dirty="0"/>
          </a:p>
          <a:p>
            <a:pPr marL="285750" indent="-285750">
              <a:buFont typeface="Wingdings" pitchFamily="2" charset="2"/>
              <a:buChar char="ü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71089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88449" y="-243408"/>
            <a:ext cx="23190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Zdroje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48068" y="764704"/>
            <a:ext cx="6952544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 smtClean="0">
                <a:latin typeface="+mj-lt"/>
              </a:rPr>
              <a:t>Snímek č. 1 (</a:t>
            </a:r>
            <a:r>
              <a:rPr lang="cs-CZ" sz="900" dirty="0" err="1" smtClean="0">
                <a:latin typeface="+mj-lt"/>
              </a:rPr>
              <a:t>chipsy</a:t>
            </a:r>
            <a:r>
              <a:rPr lang="cs-CZ" sz="900" dirty="0" smtClean="0">
                <a:latin typeface="+mj-lt"/>
              </a:rPr>
              <a:t>) - </a:t>
            </a:r>
            <a:r>
              <a:rPr lang="cs-CZ" sz="900" dirty="0">
                <a:latin typeface="+mj-lt"/>
              </a:rPr>
              <a:t>http://www.chovani.eu/img/images/81.jpg</a:t>
            </a:r>
            <a:endParaRPr lang="cs-CZ" sz="900" dirty="0" smtClean="0">
              <a:latin typeface="+mj-lt"/>
            </a:endParaRPr>
          </a:p>
          <a:p>
            <a:r>
              <a:rPr lang="cs-CZ" sz="900" dirty="0">
                <a:latin typeface="+mj-lt"/>
              </a:rPr>
              <a:t>Snímek č. </a:t>
            </a:r>
            <a:r>
              <a:rPr lang="cs-CZ" sz="900" dirty="0" smtClean="0">
                <a:latin typeface="+mj-lt"/>
              </a:rPr>
              <a:t>2 (žampiony) - </a:t>
            </a:r>
            <a:r>
              <a:rPr lang="cs-CZ" sz="900" dirty="0">
                <a:latin typeface="+mj-lt"/>
              </a:rPr>
              <a:t>http://www.zeleninanamaleci.cz/fotky11024/fotos/_vyrn_65zampion.jpg</a:t>
            </a:r>
          </a:p>
          <a:p>
            <a:r>
              <a:rPr lang="cs-CZ" sz="900" dirty="0">
                <a:latin typeface="+mj-lt"/>
              </a:rPr>
              <a:t>Snímek č. </a:t>
            </a:r>
            <a:r>
              <a:rPr lang="cs-CZ" sz="900" dirty="0" smtClean="0">
                <a:latin typeface="+mj-lt"/>
              </a:rPr>
              <a:t>3 (paprika) - </a:t>
            </a:r>
            <a:r>
              <a:rPr lang="cs-CZ" sz="900" dirty="0">
                <a:latin typeface="+mj-lt"/>
              </a:rPr>
              <a:t>http://www.kraeuter-verzeichnis.de/zeichnungen/gross/paprika.jpg</a:t>
            </a:r>
          </a:p>
          <a:p>
            <a:r>
              <a:rPr lang="cs-CZ" sz="900" dirty="0">
                <a:latin typeface="+mj-lt"/>
              </a:rPr>
              <a:t>Snímek č. </a:t>
            </a:r>
            <a:r>
              <a:rPr lang="cs-CZ" sz="900" dirty="0" smtClean="0">
                <a:latin typeface="+mj-lt"/>
              </a:rPr>
              <a:t>4 (okurka) -</a:t>
            </a:r>
            <a:r>
              <a:rPr lang="cs-CZ" sz="900" dirty="0">
                <a:latin typeface="+mj-lt"/>
              </a:rPr>
              <a:t>http://blog.idnes.cz/blog/8569/195499/clanok_foto_758.jpg</a:t>
            </a:r>
          </a:p>
          <a:p>
            <a:r>
              <a:rPr lang="cs-CZ" sz="900" dirty="0">
                <a:latin typeface="+mj-lt"/>
              </a:rPr>
              <a:t>Snímek č. </a:t>
            </a:r>
            <a:r>
              <a:rPr lang="cs-CZ" sz="900" dirty="0" smtClean="0">
                <a:latin typeface="+mj-lt"/>
              </a:rPr>
              <a:t>5 (jahody) - </a:t>
            </a:r>
            <a:r>
              <a:rPr lang="cs-CZ" sz="900" dirty="0">
                <a:latin typeface="+mj-lt"/>
              </a:rPr>
              <a:t>http://www.fyto-kosmetika.cz/files/images/strawberry.jpg</a:t>
            </a:r>
          </a:p>
          <a:p>
            <a:r>
              <a:rPr lang="cs-CZ" sz="900" dirty="0">
                <a:latin typeface="+mj-lt"/>
              </a:rPr>
              <a:t>Snímek č. </a:t>
            </a:r>
            <a:r>
              <a:rPr lang="cs-CZ" sz="900" dirty="0" smtClean="0">
                <a:latin typeface="+mj-lt"/>
              </a:rPr>
              <a:t>6 (salát) - </a:t>
            </a:r>
            <a:r>
              <a:rPr lang="cs-CZ" sz="900" dirty="0">
                <a:latin typeface="+mj-lt"/>
              </a:rPr>
              <a:t>http://www.lucasinka.cz/wp-content/uploads/2010/08/lettuce.jpg</a:t>
            </a:r>
          </a:p>
          <a:p>
            <a:r>
              <a:rPr lang="cs-CZ" sz="900" dirty="0">
                <a:latin typeface="+mj-lt"/>
              </a:rPr>
              <a:t>Snímek č. </a:t>
            </a:r>
            <a:r>
              <a:rPr lang="cs-CZ" sz="900" dirty="0" smtClean="0">
                <a:latin typeface="+mj-lt"/>
              </a:rPr>
              <a:t>7 (mandarinka) - </a:t>
            </a:r>
            <a:r>
              <a:rPr lang="cs-CZ" sz="900" dirty="0">
                <a:latin typeface="+mj-lt"/>
              </a:rPr>
              <a:t>http://2.bp.blogspot.com/-gIcQUBDFUgE/TZ67pWhQIhI/AAAAAAAAEJo/qKST-QSW4fg/s1600/diabetes+tangerine.jpg</a:t>
            </a:r>
          </a:p>
          <a:p>
            <a:r>
              <a:rPr lang="cs-CZ" sz="900" dirty="0">
                <a:latin typeface="+mj-lt"/>
              </a:rPr>
              <a:t>Snímek č. </a:t>
            </a:r>
            <a:r>
              <a:rPr lang="cs-CZ" sz="900" dirty="0" smtClean="0">
                <a:latin typeface="+mj-lt"/>
              </a:rPr>
              <a:t>8 (luštěniny) - </a:t>
            </a:r>
            <a:r>
              <a:rPr lang="cs-CZ" sz="900" dirty="0">
                <a:latin typeface="+mj-lt"/>
              </a:rPr>
              <a:t>http://nd01.jxs.cz/738/359/f92b083428_45865217_o2.jpg</a:t>
            </a:r>
          </a:p>
          <a:p>
            <a:r>
              <a:rPr lang="cs-CZ" sz="900" dirty="0">
                <a:latin typeface="+mj-lt"/>
              </a:rPr>
              <a:t>Snímek č. </a:t>
            </a:r>
            <a:r>
              <a:rPr lang="cs-CZ" sz="900" dirty="0" smtClean="0">
                <a:latin typeface="+mj-lt"/>
              </a:rPr>
              <a:t>9 (chléb) - </a:t>
            </a:r>
            <a:r>
              <a:rPr lang="cs-CZ" sz="900" dirty="0">
                <a:latin typeface="+mj-lt"/>
              </a:rPr>
              <a:t>http://www.peko-pekarna.cz/editor/image/produkty1/obrazek_24.jpg</a:t>
            </a:r>
          </a:p>
          <a:p>
            <a:r>
              <a:rPr lang="cs-CZ" sz="900" dirty="0">
                <a:latin typeface="+mj-lt"/>
              </a:rPr>
              <a:t>Snímek č. </a:t>
            </a:r>
            <a:r>
              <a:rPr lang="cs-CZ" sz="900" dirty="0" smtClean="0">
                <a:latin typeface="+mj-lt"/>
              </a:rPr>
              <a:t>10 (hranolky) - </a:t>
            </a:r>
            <a:r>
              <a:rPr lang="cs-CZ" sz="900" dirty="0">
                <a:latin typeface="+mj-lt"/>
              </a:rPr>
              <a:t>http://www.mcdonalds.cz/img/u/produkty/produkty/hranolky/p01.jpg</a:t>
            </a:r>
          </a:p>
          <a:p>
            <a:r>
              <a:rPr lang="cs-CZ" sz="900" dirty="0">
                <a:latin typeface="+mj-lt"/>
              </a:rPr>
              <a:t>Snímek č. </a:t>
            </a:r>
            <a:r>
              <a:rPr lang="cs-CZ" sz="900" dirty="0" smtClean="0">
                <a:latin typeface="+mj-lt"/>
              </a:rPr>
              <a:t>11 (vejce) - </a:t>
            </a:r>
            <a:r>
              <a:rPr lang="cs-CZ" sz="900" dirty="0">
                <a:latin typeface="+mj-lt"/>
              </a:rPr>
              <a:t>http://www.viviente.cz/images/clanky/vejce-rozbite.jpg</a:t>
            </a:r>
          </a:p>
          <a:p>
            <a:r>
              <a:rPr lang="cs-CZ" sz="900" dirty="0">
                <a:latin typeface="+mj-lt"/>
              </a:rPr>
              <a:t>Snímek č. </a:t>
            </a:r>
            <a:r>
              <a:rPr lang="cs-CZ" sz="900" dirty="0" smtClean="0">
                <a:latin typeface="+mj-lt"/>
              </a:rPr>
              <a:t>12 (mléko) - </a:t>
            </a:r>
            <a:r>
              <a:rPr lang="cs-CZ" sz="900" dirty="0">
                <a:latin typeface="+mj-lt"/>
              </a:rPr>
              <a:t>http://www.nakupnam.cz/fotky9907/fotos/_vyr_1911lactel_plno_PET.jpg</a:t>
            </a:r>
          </a:p>
          <a:p>
            <a:r>
              <a:rPr lang="cs-CZ" sz="900" dirty="0">
                <a:latin typeface="+mj-lt"/>
              </a:rPr>
              <a:t>Snímek č. </a:t>
            </a:r>
            <a:r>
              <a:rPr lang="cs-CZ" sz="900" dirty="0" smtClean="0">
                <a:latin typeface="+mj-lt"/>
              </a:rPr>
              <a:t>13 (okurka) - </a:t>
            </a:r>
            <a:r>
              <a:rPr lang="cs-CZ" sz="900" dirty="0">
                <a:latin typeface="+mj-lt"/>
              </a:rPr>
              <a:t>http://</a:t>
            </a:r>
            <a:r>
              <a:rPr lang="cs-CZ" sz="900" dirty="0" smtClean="0">
                <a:latin typeface="+mj-lt"/>
              </a:rPr>
              <a:t>blog.idnes.cz/blog/8569/195499/clanok_foto_758.jpg</a:t>
            </a:r>
          </a:p>
          <a:p>
            <a:r>
              <a:rPr lang="cs-CZ" sz="900" dirty="0">
                <a:latin typeface="+mj-lt"/>
              </a:rPr>
              <a:t>Snímek č</a:t>
            </a:r>
            <a:r>
              <a:rPr lang="cs-CZ" sz="900" dirty="0" smtClean="0">
                <a:latin typeface="+mj-lt"/>
              </a:rPr>
              <a:t>. 14 (chobotnice) - </a:t>
            </a:r>
            <a:r>
              <a:rPr lang="cs-CZ" sz="900" dirty="0">
                <a:latin typeface="+mj-lt"/>
              </a:rPr>
              <a:t>http://chobotnice.net/images/chobotnice_logo.png</a:t>
            </a:r>
            <a:endParaRPr lang="cs-CZ" sz="900" dirty="0" smtClean="0">
              <a:latin typeface="+mj-lt"/>
            </a:endParaRPr>
          </a:p>
          <a:p>
            <a:r>
              <a:rPr lang="cs-CZ" sz="900" dirty="0">
                <a:latin typeface="+mj-lt"/>
              </a:rPr>
              <a:t>Snímek č</a:t>
            </a:r>
            <a:r>
              <a:rPr lang="cs-CZ" sz="900" dirty="0" smtClean="0">
                <a:latin typeface="+mj-lt"/>
              </a:rPr>
              <a:t>. 15 (máslo) - </a:t>
            </a:r>
            <a:r>
              <a:rPr lang="cs-CZ" sz="900" dirty="0"/>
              <a:t>http://www.regionpress.cz/UploadedPhotos/7453/maslo.jpg</a:t>
            </a:r>
            <a:endParaRPr lang="cs-CZ" sz="900" dirty="0" smtClean="0">
              <a:latin typeface="+mj-lt"/>
            </a:endParaRPr>
          </a:p>
          <a:p>
            <a:r>
              <a:rPr lang="cs-CZ" sz="900" dirty="0">
                <a:latin typeface="+mj-lt"/>
              </a:rPr>
              <a:t>Snímek </a:t>
            </a:r>
            <a:r>
              <a:rPr lang="cs-CZ" sz="900" dirty="0" smtClean="0">
                <a:latin typeface="+mj-lt"/>
              </a:rPr>
              <a:t>č.16  (nůž) - </a:t>
            </a:r>
            <a:r>
              <a:rPr lang="cs-CZ" sz="900" dirty="0"/>
              <a:t>http://www.shamania.cz/pic/ker.jpg</a:t>
            </a:r>
            <a:endParaRPr lang="cs-CZ" sz="900" dirty="0" smtClean="0">
              <a:latin typeface="+mj-lt"/>
            </a:endParaRPr>
          </a:p>
          <a:p>
            <a:r>
              <a:rPr lang="cs-CZ" sz="900" dirty="0">
                <a:latin typeface="+mj-lt"/>
              </a:rPr>
              <a:t>Snímek </a:t>
            </a:r>
            <a:r>
              <a:rPr lang="cs-CZ" sz="900" dirty="0" smtClean="0">
                <a:latin typeface="+mj-lt"/>
              </a:rPr>
              <a:t>č.17  (pivo) - </a:t>
            </a:r>
            <a:r>
              <a:rPr lang="cs-CZ" sz="900" dirty="0"/>
              <a:t>http://www.jdemenapivo.cz/tl_files/fM_k0005/images/4%20pivo.png</a:t>
            </a:r>
            <a:endParaRPr lang="cs-CZ" sz="900" dirty="0" smtClean="0">
              <a:latin typeface="+mj-lt"/>
            </a:endParaRPr>
          </a:p>
          <a:p>
            <a:r>
              <a:rPr lang="cs-CZ" sz="900" dirty="0">
                <a:latin typeface="+mj-lt"/>
              </a:rPr>
              <a:t>Snímek </a:t>
            </a:r>
            <a:r>
              <a:rPr lang="cs-CZ" sz="900" dirty="0" smtClean="0">
                <a:latin typeface="+mj-lt"/>
              </a:rPr>
              <a:t>č.18  (vrba) - </a:t>
            </a:r>
            <a:r>
              <a:rPr lang="cs-CZ" sz="900" dirty="0"/>
              <a:t>http://www.zstaborska.cz/web/kdo_je_kde/vrba.jpg</a:t>
            </a:r>
            <a:endParaRPr lang="cs-CZ" sz="900" dirty="0" smtClean="0">
              <a:latin typeface="+mj-lt"/>
            </a:endParaRPr>
          </a:p>
          <a:p>
            <a:r>
              <a:rPr lang="cs-CZ" sz="900" dirty="0">
                <a:latin typeface="+mj-lt"/>
              </a:rPr>
              <a:t>Snímek </a:t>
            </a:r>
            <a:r>
              <a:rPr lang="cs-CZ" sz="900" dirty="0" smtClean="0">
                <a:latin typeface="+mj-lt"/>
              </a:rPr>
              <a:t>č.19  (houba) - </a:t>
            </a:r>
            <a:r>
              <a:rPr lang="cs-CZ" sz="900" dirty="0"/>
              <a:t>http://fotogalerie.odkazynaweb.cz/foto/223.jpg</a:t>
            </a:r>
            <a:endParaRPr lang="cs-CZ" sz="900" dirty="0" smtClean="0">
              <a:latin typeface="+mj-lt"/>
            </a:endParaRPr>
          </a:p>
          <a:p>
            <a:r>
              <a:rPr lang="cs-CZ" sz="900" dirty="0"/>
              <a:t>Snímek č</a:t>
            </a:r>
            <a:r>
              <a:rPr lang="cs-CZ" sz="900" dirty="0" smtClean="0"/>
              <a:t>. 20 (kráva) - </a:t>
            </a:r>
            <a:r>
              <a:rPr lang="cs-CZ" sz="900" dirty="0"/>
              <a:t>http://obrazky.superia.cz/nahled-maly/krava.png</a:t>
            </a:r>
          </a:p>
          <a:p>
            <a:r>
              <a:rPr lang="cs-CZ" sz="900" dirty="0"/>
              <a:t>Snímek č</a:t>
            </a:r>
            <a:r>
              <a:rPr lang="cs-CZ" sz="900" dirty="0" smtClean="0"/>
              <a:t>. 21  (taška) - </a:t>
            </a:r>
            <a:r>
              <a:rPr lang="cs-CZ" sz="900" dirty="0"/>
              <a:t>http://www.skatebar.cz/obrazky/4104/taska-roxy-entertaining-chocolate-default.jpg</a:t>
            </a:r>
          </a:p>
          <a:p>
            <a:r>
              <a:rPr lang="cs-CZ" sz="900" dirty="0"/>
              <a:t>Snímek č</a:t>
            </a:r>
            <a:r>
              <a:rPr lang="cs-CZ" sz="900" dirty="0" smtClean="0"/>
              <a:t>. 22 (lopata) - </a:t>
            </a:r>
            <a:r>
              <a:rPr lang="cs-CZ" sz="900" dirty="0"/>
              <a:t>http://www.paclik.cz/Images/Produkty/5002030021.jpg</a:t>
            </a:r>
          </a:p>
          <a:p>
            <a:r>
              <a:rPr lang="cs-CZ" sz="900" dirty="0"/>
              <a:t>Snímek č</a:t>
            </a:r>
            <a:r>
              <a:rPr lang="cs-CZ" sz="900" dirty="0" smtClean="0"/>
              <a:t>. 23 (opice) - </a:t>
            </a:r>
            <a:r>
              <a:rPr lang="cs-CZ" sz="900" dirty="0"/>
              <a:t>http://ceypex.bloger.cz/obrazky/ceypex.bloger.cz/opice.jpg</a:t>
            </a:r>
          </a:p>
          <a:p>
            <a:r>
              <a:rPr lang="cs-CZ" sz="900" dirty="0" smtClean="0"/>
              <a:t>Snímek </a:t>
            </a:r>
            <a:r>
              <a:rPr lang="cs-CZ" sz="900" dirty="0"/>
              <a:t>č</a:t>
            </a:r>
            <a:r>
              <a:rPr lang="cs-CZ" sz="900" dirty="0" smtClean="0"/>
              <a:t>. 24 (lampa) - </a:t>
            </a:r>
            <a:r>
              <a:rPr lang="cs-CZ" sz="900" dirty="0"/>
              <a:t>http://www.ereka.cz/fotky1222/fotos/gen320/gen__vyr_558L_0155412_01.jpg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25 (kudla) - </a:t>
            </a:r>
            <a:r>
              <a:rPr lang="cs-CZ" sz="900" dirty="0"/>
              <a:t>http://www.3dsoftware.cz/upload/images_forum/kudla.jpg</a:t>
            </a:r>
          </a:p>
          <a:p>
            <a:r>
              <a:rPr lang="cs-CZ" sz="900" dirty="0"/>
              <a:t>Snímek </a:t>
            </a:r>
            <a:r>
              <a:rPr lang="cs-CZ" sz="900" dirty="0" smtClean="0"/>
              <a:t>č.26 (motorka) - </a:t>
            </a:r>
            <a:r>
              <a:rPr lang="cs-CZ" sz="900" dirty="0"/>
              <a:t>http://image031.mylivepage.com/chunk31/5070395/2810/100616120350697016236470.png</a:t>
            </a:r>
          </a:p>
          <a:p>
            <a:r>
              <a:rPr lang="cs-CZ" sz="900" dirty="0"/>
              <a:t>Snímek </a:t>
            </a:r>
            <a:r>
              <a:rPr lang="cs-CZ" sz="900" dirty="0" smtClean="0"/>
              <a:t>č.27 (káva) - </a:t>
            </a:r>
            <a:r>
              <a:rPr lang="cs-CZ" sz="900" dirty="0"/>
              <a:t>http://i.iinfo.cz/images/167/kava.jpg</a:t>
            </a:r>
          </a:p>
          <a:p>
            <a:endParaRPr lang="cs-CZ" sz="900" dirty="0"/>
          </a:p>
          <a:p>
            <a:endParaRPr lang="cs-CZ" sz="900" dirty="0">
              <a:latin typeface="+mj-lt"/>
            </a:endParaRPr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522802"/>
            <a:ext cx="8136904" cy="9677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9512" y="4534967"/>
            <a:ext cx="856895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>
                <a:latin typeface="+mj-lt"/>
              </a:rPr>
              <a:t>Autorem materiálu a všech jeho částí, není-li uvedeno jinak, je </a:t>
            </a:r>
            <a:r>
              <a:rPr lang="cs-CZ" sz="2800" i="1" dirty="0" smtClean="0">
                <a:latin typeface="+mj-lt"/>
              </a:rPr>
              <a:t>Mgr. Hana </a:t>
            </a:r>
            <a:r>
              <a:rPr lang="cs-CZ" sz="2800" i="1" dirty="0" err="1" smtClean="0">
                <a:latin typeface="+mj-lt"/>
              </a:rPr>
              <a:t>Pajkrtová</a:t>
            </a:r>
            <a:r>
              <a:rPr lang="cs-CZ" sz="2800" i="1" dirty="0" smtClean="0">
                <a:latin typeface="+mj-lt"/>
              </a:rPr>
              <a:t>.</a:t>
            </a:r>
            <a:endParaRPr lang="cs-CZ" sz="2800" i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07234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241</TotalTime>
  <Words>740</Words>
  <Application>Microsoft Office PowerPoint</Application>
  <PresentationFormat>Předvádění na obrazovce (4:3)</PresentationFormat>
  <Paragraphs>208</Paragraphs>
  <Slides>18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OX</dc:creator>
  <cp:lastModifiedBy>Učitel</cp:lastModifiedBy>
  <cp:revision>34</cp:revision>
  <dcterms:created xsi:type="dcterms:W3CDTF">2011-10-23T09:12:02Z</dcterms:created>
  <dcterms:modified xsi:type="dcterms:W3CDTF">2012-09-26T09:15:44Z</dcterms:modified>
</cp:coreProperties>
</file>