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8" r:id="rId2"/>
    <p:sldId id="256" r:id="rId3"/>
    <p:sldId id="257" r:id="rId4"/>
    <p:sldId id="267" r:id="rId5"/>
    <p:sldId id="266" r:id="rId6"/>
    <p:sldId id="268" r:id="rId7"/>
    <p:sldId id="275" r:id="rId8"/>
    <p:sldId id="277" r:id="rId9"/>
    <p:sldId id="258" r:id="rId10"/>
    <p:sldId id="272" r:id="rId11"/>
    <p:sldId id="274" r:id="rId12"/>
    <p:sldId id="260" r:id="rId13"/>
    <p:sldId id="265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926" y="-7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8291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2177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2877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08051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0597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8426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0151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98233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4741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98838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538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A2F6F2-7FDB-4EF3-A5FF-3DB478E86D80}" type="datetimeFigureOut">
              <a:rPr lang="cs-CZ" smtClean="0"/>
              <a:pPr/>
              <a:t>26.9.2012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321E3E-CB39-4FC4-BD55-96AD35661EB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452215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188" y="5589240"/>
            <a:ext cx="8175625" cy="1944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91076" y="1484784"/>
            <a:ext cx="6761852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Výchova ke zdraví</a:t>
            </a:r>
            <a:endParaRPr lang="cs-CZ" sz="7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971600" y="4653136"/>
            <a:ext cx="7074181" cy="5847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VY_32_INOVACE_18_20_špatný spánek </a:t>
            </a:r>
            <a:endParaRPr lang="cs-CZ" sz="3200" dirty="0"/>
          </a:p>
        </p:txBody>
      </p:sp>
    </p:spTree>
    <p:extLst>
      <p:ext uri="{BB962C8B-B14F-4D97-AF65-F5344CB8AC3E}">
        <p14:creationId xmlns="" xmlns:p14="http://schemas.microsoft.com/office/powerpoint/2010/main" val="187493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2060848"/>
            <a:ext cx="73934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Pro </a:t>
            </a:r>
            <a:r>
              <a:rPr lang="cs-CZ" sz="2400" dirty="0" smtClean="0">
                <a:solidFill>
                  <a:schemeClr val="bg1"/>
                </a:solidFill>
              </a:rPr>
              <a:t>zdravý životní styl člověka </a:t>
            </a: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 smtClean="0">
                <a:solidFill>
                  <a:schemeClr val="bg1"/>
                </a:solidFill>
              </a:rPr>
              <a:t>špatný </a:t>
            </a:r>
            <a:r>
              <a:rPr lang="cs-CZ" sz="2400" dirty="0" smtClean="0">
                <a:solidFill>
                  <a:schemeClr val="bg1"/>
                </a:solidFill>
              </a:rPr>
              <a:t>spánek negativem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028" name="Picture 4" descr="http://media.novinky.cz/758/177583-original1-0ral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924944"/>
            <a:ext cx="5845689" cy="285463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tužka zahnutá dolů 7"/>
          <p:cNvSpPr/>
          <p:nvPr/>
        </p:nvSpPr>
        <p:spPr>
          <a:xfrm>
            <a:off x="233186" y="116632"/>
            <a:ext cx="8452393" cy="936104"/>
          </a:xfrm>
          <a:prstGeom prst="ellipseRibbon">
            <a:avLst/>
          </a:prstGeom>
          <a:solidFill>
            <a:srgbClr val="C0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Špatný spánek</a:t>
            </a:r>
            <a:endParaRPr lang="cs-CZ" sz="4400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pic>
        <p:nvPicPr>
          <p:cNvPr id="2054" name="Picture 6" descr="Smiley sleep 038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96952"/>
            <a:ext cx="960041" cy="9216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miley sleep 038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1109290"/>
            <a:ext cx="900100" cy="86409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Smiley sleep 038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155" y="1052736"/>
            <a:ext cx="960041" cy="9216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Smiley sleep 038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5" y="5750751"/>
            <a:ext cx="960041" cy="9216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Smiley sleep 038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9320" y="5888763"/>
            <a:ext cx="672518" cy="6456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953391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90452"/>
            <a:ext cx="864096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r>
              <a:rPr lang="cs-CZ" sz="25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Problémy se spaním </a:t>
            </a:r>
            <a:r>
              <a:rPr lang="cs-CZ" sz="25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způsobují u </a:t>
            </a:r>
            <a:r>
              <a:rPr lang="cs-CZ" sz="25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citlivých lidí depresi, poruchu soustředění i syndrom posttraumatického stresu. Dospělí lidé, kteří trpí depresí a nespavostí, </a:t>
            </a:r>
            <a:r>
              <a:rPr lang="cs-CZ" sz="25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většinou</a:t>
            </a:r>
            <a:r>
              <a:rPr lang="cs-CZ" sz="25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</a:t>
            </a:r>
            <a:r>
              <a:rPr lang="cs-CZ" sz="25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ve spánku </a:t>
            </a:r>
            <a:r>
              <a:rPr lang="cs-CZ" sz="25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trpí špatně dýchají.</a:t>
            </a:r>
            <a:endParaRPr lang="cs-CZ" sz="2500" dirty="0" smtClean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8814" y="2606388"/>
            <a:ext cx="6210387" cy="4132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" name="Picture 6" descr="Smiley sleep 038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77072"/>
            <a:ext cx="960041" cy="92163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026464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69482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Courier New" pitchFamily="49" charset="0"/>
              <a:buChar char="o"/>
            </a:pPr>
            <a:endParaRPr lang="cs-CZ" dirty="0">
              <a:solidFill>
                <a:schemeClr val="bg1"/>
              </a:solidFill>
            </a:endParaRPr>
          </a:p>
          <a:p>
            <a:pPr marL="457200" indent="-457200">
              <a:buFont typeface="Courier New" pitchFamily="49" charset="0"/>
              <a:buChar char="o"/>
            </a:pPr>
            <a:r>
              <a:rPr lang="cs-CZ" sz="2400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Rušení nebo neumožnění spánku vede k psychickým potížím a používá se též jako metoda </a:t>
            </a:r>
            <a:r>
              <a:rPr lang="cs-CZ" sz="2400" dirty="0" smtClean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mučení.</a:t>
            </a:r>
            <a:endParaRPr lang="cs-CZ" sz="2400" dirty="0">
              <a:solidFill>
                <a:srgbClr val="92D05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pic>
        <p:nvPicPr>
          <p:cNvPr id="5122" name="Picture 2" descr="http://media.novinky.cz/923/269235-top_foto1-z1h2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06874">
            <a:off x="3472318" y="3829829"/>
            <a:ext cx="5715000" cy="321945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mm.denik.cz/1/11/zdravi_laska_rozvod_spanek_postel_vztahy_denik_clanek_sol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54846">
            <a:off x="-108774" y="2295259"/>
            <a:ext cx="4289630" cy="318658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http://www.klubickorakovnik.cz/wp-content/gallery/do-clanku/budik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748">
            <a:off x="6113274" y="68011"/>
            <a:ext cx="2957765" cy="35237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8477144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omlazeni.cz/shared_files/uploaded_new/15/159617/1838415_1_baza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01008"/>
            <a:ext cx="4896544" cy="31233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3264" y="1412775"/>
            <a:ext cx="831641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Nemůžete usnout? </a:t>
            </a:r>
          </a:p>
          <a:p>
            <a:pPr algn="ctr"/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Je 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uprostřed noci, a vy 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se </a:t>
            </a:r>
            <a:r>
              <a:rPr lang="cs-CZ" sz="2400" u="sng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</a:t>
            </a:r>
            <a:r>
              <a:rPr lang="cs-CZ" sz="2400" u="sng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íváte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na strop ložnice, </a:t>
            </a:r>
            <a:r>
              <a:rPr lang="cs-CZ" sz="2400" u="sng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přemýšlíte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o práci, nebo 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účtech 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nebo 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jiných starostech. 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Spánek prostě nepřijde. 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Podíváte 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se na hodiny úzkostlivě znovu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. Jen kdyby </a:t>
            </a:r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se vám podařilo </a:t>
            </a:r>
            <a:r>
              <a:rPr lang="cs-CZ" sz="24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usnout …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71591" y="188640"/>
            <a:ext cx="46210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Prášky na spaní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469159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496944" cy="3539430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Problémy </a:t>
            </a:r>
            <a:r>
              <a:rPr lang="cs-CZ" sz="28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spánkem patří k dalším projevům </a:t>
            </a:r>
            <a:r>
              <a:rPr lang="cs-CZ" sz="28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civilizačních </a:t>
            </a:r>
            <a:r>
              <a:rPr lang="cs-CZ" sz="28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chorob. </a:t>
            </a:r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sz="28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nejčastější příčiny poruch spánku patří </a:t>
            </a:r>
            <a:r>
              <a:rPr lang="cs-CZ" sz="2800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nedostatek </a:t>
            </a:r>
            <a:r>
              <a:rPr lang="cs-CZ" sz="2800" dirty="0" smtClean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pohybu</a:t>
            </a:r>
            <a:r>
              <a:rPr lang="cs-CZ" sz="2800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stres, nedostatek minerálů či špatný životní styl. </a:t>
            </a:r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Hledáte-li </a:t>
            </a:r>
            <a:r>
              <a:rPr lang="cs-CZ" sz="28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dlouhodobé řešení problémů se spánkem, doporučujeme především upravit přístup k vlastnímu organismu. </a:t>
            </a:r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Pouze jako </a:t>
            </a:r>
            <a:r>
              <a:rPr lang="cs-CZ" sz="2800" u="sng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krátkodobou</a:t>
            </a:r>
            <a:r>
              <a:rPr lang="cs-CZ" sz="28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pomoc pro usnutí, můžete </a:t>
            </a:r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požádat  lékaře o lék </a:t>
            </a:r>
            <a:r>
              <a:rPr lang="cs-CZ" sz="28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</a:t>
            </a:r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spaní. </a:t>
            </a:r>
            <a:endParaRPr lang="cs-CZ" sz="28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717032"/>
            <a:ext cx="6745912" cy="2900231"/>
          </a:xfrm>
          <a:prstGeom prst="roundRect">
            <a:avLst>
              <a:gd name="adj" fmla="val 50000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4572000" y="3949725"/>
            <a:ext cx="2016224" cy="0"/>
          </a:xfrm>
          <a:prstGeom prst="line">
            <a:avLst/>
          </a:pr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829944" y="4381773"/>
            <a:ext cx="1910680" cy="0"/>
          </a:xfrm>
          <a:prstGeom prst="line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829944" y="4597797"/>
            <a:ext cx="1758280" cy="0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829944" y="4880657"/>
            <a:ext cx="1758280" cy="0"/>
          </a:xfrm>
          <a:prstGeom prst="lin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829944" y="5101853"/>
            <a:ext cx="1910680" cy="0"/>
          </a:xfrm>
          <a:prstGeom prst="line">
            <a:avLst/>
          </a:prstGeom>
          <a:ln w="38100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829944" y="5389885"/>
            <a:ext cx="1758280" cy="0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806516" y="5605909"/>
            <a:ext cx="90256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http://www.prozdravi.cz/photos/z/v/03/benosen-40-tbl---20-tbl-zdarma-20-let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861048"/>
            <a:ext cx="2690968" cy="269096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80923641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574368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Mezi nejčastější příčiny</a:t>
            </a:r>
          </a:p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poruch spánku patří?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418757" y="496416"/>
            <a:ext cx="258346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Zakroužkuj správné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příčiny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72330" y="4687211"/>
            <a:ext cx="11380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Stres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51817" y="3789040"/>
            <a:ext cx="40504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</a:rPr>
              <a:t>Nedostatek pohybu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8270" y="5346917"/>
            <a:ext cx="42024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</a:rPr>
              <a:t>Nedostatek minerálů</a:t>
            </a:r>
            <a:endParaRPr lang="cs-CZ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2758783"/>
            <a:ext cx="365388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Š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patný životní styl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0694" y="4257297"/>
            <a:ext cx="39795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</a:rPr>
              <a:t>Dobrý životní styl</a:t>
            </a:r>
            <a:endParaRPr lang="cs-CZ" sz="36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98413" y="5661248"/>
            <a:ext cx="275216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Dobrá nálada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95167" y="2283882"/>
            <a:ext cx="36037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</a:rPr>
              <a:t>Pohybová aktivita</a:t>
            </a:r>
            <a:endParaRPr lang="cs-CZ" sz="3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5737989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574368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Mezi nejčastější příčiny</a:t>
            </a:r>
          </a:p>
          <a:p>
            <a:pPr algn="ctr"/>
            <a:r>
              <a:rPr lang="cs-CZ" sz="4400" b="1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poruch spánku patří?</a:t>
            </a:r>
            <a:endParaRPr lang="cs-CZ" sz="4400" b="1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07276" y="496416"/>
            <a:ext cx="10064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Řešení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572330" y="4687211"/>
            <a:ext cx="113806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gradFill>
                  <a:gsLst>
                    <a:gs pos="0">
                      <a:srgbClr val="FFFFFF">
                        <a:tint val="40000"/>
                        <a:satMod val="250000"/>
                      </a:srgbClr>
                    </a:gs>
                    <a:gs pos="9000">
                      <a:srgbClr val="FFFFFF">
                        <a:tint val="52000"/>
                        <a:satMod val="300000"/>
                      </a:srgbClr>
                    </a:gs>
                    <a:gs pos="50000">
                      <a:srgbClr val="FFFFFF">
                        <a:shade val="20000"/>
                        <a:satMod val="300000"/>
                      </a:srgbClr>
                    </a:gs>
                    <a:gs pos="79000">
                      <a:srgbClr val="FFFFFF">
                        <a:tint val="52000"/>
                        <a:satMod val="300000"/>
                      </a:srgbClr>
                    </a:gs>
                    <a:gs pos="100000">
                      <a:srgbClr val="FFFFFF">
                        <a:tint val="40000"/>
                        <a:satMod val="250000"/>
                      </a:srgbClr>
                    </a:gs>
                  </a:gsLst>
                  <a:lin ang="5400000"/>
                </a:gradFill>
              </a:rPr>
              <a:t>Stres</a:t>
            </a:r>
            <a:endParaRPr lang="cs-CZ" sz="3600" b="1" cap="none" spc="0" dirty="0">
              <a:ln w="10541" cmpd="sng">
                <a:solidFill>
                  <a:srgbClr val="7D7D7D">
                    <a:tint val="100000"/>
                    <a:shade val="100000"/>
                    <a:satMod val="110000"/>
                  </a:srgbClr>
                </a:solidFill>
                <a:prstDash val="solid"/>
              </a:ln>
              <a:gradFill>
                <a:gsLst>
                  <a:gs pos="0">
                    <a:srgbClr val="FFFFFF">
                      <a:tint val="40000"/>
                      <a:satMod val="250000"/>
                    </a:srgbClr>
                  </a:gs>
                  <a:gs pos="9000">
                    <a:srgbClr val="FFFFFF">
                      <a:tint val="52000"/>
                      <a:satMod val="300000"/>
                    </a:srgbClr>
                  </a:gs>
                  <a:gs pos="50000">
                    <a:srgbClr val="FFFFFF">
                      <a:shade val="20000"/>
                      <a:satMod val="300000"/>
                    </a:srgbClr>
                  </a:gs>
                  <a:gs pos="79000">
                    <a:srgbClr val="FFFFFF">
                      <a:tint val="52000"/>
                      <a:satMod val="300000"/>
                    </a:srgbClr>
                  </a:gs>
                  <a:gs pos="100000">
                    <a:srgbClr val="FFFFFF">
                      <a:tint val="40000"/>
                      <a:satMod val="250000"/>
                    </a:srgbClr>
                  </a:gs>
                </a:gsLst>
                <a:lin ang="5400000"/>
              </a:gra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951817" y="3789040"/>
            <a:ext cx="405040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</a:rPr>
              <a:t>Nedostatek pohybu</a:t>
            </a:r>
            <a:endParaRPr lang="cs-CZ" sz="3600" b="1" cap="none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8270" y="5346917"/>
            <a:ext cx="420249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</a:rPr>
              <a:t>Nedostatek minerálů</a:t>
            </a:r>
            <a:endParaRPr lang="cs-CZ" sz="36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2758783"/>
            <a:ext cx="365388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Š</a:t>
            </a:r>
            <a:r>
              <a:rPr lang="cs-CZ" sz="36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</a:rPr>
              <a:t>patný životní styl</a:t>
            </a:r>
            <a:endParaRPr lang="cs-CZ" sz="36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0694" y="4257297"/>
            <a:ext cx="397955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</a:rPr>
              <a:t>Dobrý životní styl</a:t>
            </a:r>
            <a:endParaRPr lang="cs-CZ" sz="36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98413" y="5661248"/>
            <a:ext cx="275216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</a:rPr>
              <a:t>Dobrá nálada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95167" y="2283882"/>
            <a:ext cx="360374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</a:rPr>
              <a:t>Pohybová aktivita</a:t>
            </a:r>
            <a:endParaRPr lang="cs-CZ" sz="36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0" y="2450010"/>
            <a:ext cx="4572000" cy="1263875"/>
          </a:xfrm>
          <a:prstGeom prst="donut">
            <a:avLst>
              <a:gd name="adj" fmla="val 5913"/>
            </a:avLst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209015" y="5029310"/>
            <a:ext cx="4761006" cy="1263875"/>
          </a:xfrm>
          <a:prstGeom prst="donut">
            <a:avLst>
              <a:gd name="adj" fmla="val 5916"/>
            </a:avLst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6142328" y="4627958"/>
            <a:ext cx="1998070" cy="802704"/>
          </a:xfrm>
          <a:prstGeom prst="donut">
            <a:avLst>
              <a:gd name="adj" fmla="val 6176"/>
            </a:avLst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4713894" y="3573016"/>
            <a:ext cx="4366287" cy="1037072"/>
          </a:xfrm>
          <a:prstGeom prst="donut">
            <a:avLst>
              <a:gd name="adj" fmla="val 7167"/>
            </a:avLst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872399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8444" y="476672"/>
            <a:ext cx="9112879" cy="16619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6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Při pokusech na psech a kočkách </a:t>
            </a:r>
            <a:r>
              <a:rPr lang="cs-CZ" sz="26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, kterým byl odepřen spánek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26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 </a:t>
            </a:r>
            <a:r>
              <a:rPr lang="cs-CZ" sz="26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 </a:t>
            </a:r>
            <a:r>
              <a:rPr lang="cs-CZ" sz="26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opakované je buzení </a:t>
            </a:r>
            <a:r>
              <a:rPr lang="cs-CZ" sz="2600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vedlo po asi patnácti dnech </a:t>
            </a:r>
            <a:r>
              <a:rPr lang="cs-CZ" sz="2600" u="sng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ke smrti</a:t>
            </a:r>
            <a:r>
              <a:rPr lang="cs-CZ" sz="2600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.</a:t>
            </a:r>
          </a:p>
          <a:p>
            <a:endParaRPr lang="cs-CZ" sz="26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endParaRPr lang="cs-CZ" sz="24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6" name="Vodorovný svitek 5"/>
          <p:cNvSpPr/>
          <p:nvPr/>
        </p:nvSpPr>
        <p:spPr>
          <a:xfrm rot="20869394">
            <a:off x="4049807" y="3997995"/>
            <a:ext cx="2808312" cy="1352356"/>
          </a:xfrm>
          <a:prstGeom prst="horizontalScroll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Noční </a:t>
            </a:r>
            <a:r>
              <a:rPr lang="cs-CZ" sz="3600" b="1" dirty="0" smtClean="0">
                <a:solidFill>
                  <a:srgbClr val="92D05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můra</a:t>
            </a:r>
            <a:endParaRPr lang="cs-CZ" sz="3600" b="1" dirty="0">
              <a:solidFill>
                <a:srgbClr val="92D05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8" name="Svislý svitek 7"/>
          <p:cNvSpPr/>
          <p:nvPr/>
        </p:nvSpPr>
        <p:spPr>
          <a:xfrm rot="380284">
            <a:off x="5796136" y="2618281"/>
            <a:ext cx="3096344" cy="982549"/>
          </a:xfrm>
          <a:prstGeom prst="verticalScroll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00B0F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Dyssomnie</a:t>
            </a:r>
            <a:endParaRPr lang="cs-CZ" sz="3200" b="1" dirty="0">
              <a:solidFill>
                <a:srgbClr val="00B0F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9" name="Svislý svitek 8"/>
          <p:cNvSpPr/>
          <p:nvPr/>
        </p:nvSpPr>
        <p:spPr>
          <a:xfrm rot="21311850">
            <a:off x="395536" y="5213404"/>
            <a:ext cx="3361286" cy="1008112"/>
          </a:xfrm>
          <a:prstGeom prst="verticalScroll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 smtClean="0">
              <a:solidFill>
                <a:schemeClr val="bg1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Somnambulismus (náměsíčnost)</a:t>
            </a:r>
            <a:endParaRPr lang="cs-CZ" sz="2400" b="1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  <a:p>
            <a:pPr algn="ctr"/>
            <a:endParaRPr lang="cs-CZ" dirty="0"/>
          </a:p>
        </p:txBody>
      </p:sp>
      <p:sp>
        <p:nvSpPr>
          <p:cNvPr id="10" name="Vodorovný svitek 9"/>
          <p:cNvSpPr/>
          <p:nvPr/>
        </p:nvSpPr>
        <p:spPr>
          <a:xfrm rot="613063">
            <a:off x="6048164" y="5373216"/>
            <a:ext cx="2592288" cy="1155771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Noční </a:t>
            </a:r>
            <a:r>
              <a:rPr lang="cs-CZ" sz="3600" b="1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děs</a:t>
            </a:r>
            <a:endParaRPr lang="cs-CZ" sz="3600" b="1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11" name="Vodorovný svitek 10"/>
          <p:cNvSpPr/>
          <p:nvPr/>
        </p:nvSpPr>
        <p:spPr>
          <a:xfrm rot="241866">
            <a:off x="597195" y="2865717"/>
            <a:ext cx="3424760" cy="1470227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Spánková </a:t>
            </a:r>
            <a:r>
              <a:rPr lang="cs-CZ" sz="2800" b="1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deprivace</a:t>
            </a:r>
            <a:endParaRPr lang="cs-CZ" sz="2800" b="1" dirty="0">
              <a:solidFill>
                <a:srgbClr val="FFC0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sp>
        <p:nvSpPr>
          <p:cNvPr id="13" name="Stužka zahnutá dolů 12"/>
          <p:cNvSpPr/>
          <p:nvPr/>
        </p:nvSpPr>
        <p:spPr>
          <a:xfrm>
            <a:off x="237155" y="1667045"/>
            <a:ext cx="5291675" cy="864096"/>
          </a:xfrm>
          <a:prstGeom prst="ellipseRibbon">
            <a:avLst>
              <a:gd name="adj1" fmla="val 52486"/>
              <a:gd name="adj2" fmla="val 50000"/>
              <a:gd name="adj3" fmla="val 11257"/>
            </a:avLst>
          </a:prstGeom>
          <a:solidFill>
            <a:srgbClr val="7030A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Poruchy spánku</a:t>
            </a:r>
            <a:r>
              <a:rPr lang="cs-CZ" sz="28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:</a:t>
            </a:r>
            <a:endParaRPr lang="cs-CZ" sz="2800" dirty="0">
              <a:solidFill>
                <a:schemeClr val="bg1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62687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02807" y="476672"/>
            <a:ext cx="56040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Najdi 4 skrytá slova</a:t>
            </a:r>
            <a:endParaRPr lang="cs-CZ" sz="5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467" y="3570894"/>
            <a:ext cx="8784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XCVMABĚČNTÉNOČNÍŮRTEMŮRAÍOPAHANOČNÍWSADFBĚŘDUEDĚSX</a:t>
            </a:r>
            <a:endParaRPr lang="cs-CZ" sz="2400" dirty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329489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12467" y="3570894"/>
            <a:ext cx="8784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XCVMABĚČNTÉ</a:t>
            </a:r>
            <a:r>
              <a:rPr lang="cs-CZ" sz="2400" u="sng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NOČNÍ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ŮRTE</a:t>
            </a:r>
            <a:r>
              <a:rPr lang="cs-CZ" sz="2400" u="sng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MŮRA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ÍOPAHA</a:t>
            </a:r>
            <a:r>
              <a:rPr lang="cs-CZ" sz="2400" u="sng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NOČNÍ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WSADFBĚŘDUE</a:t>
            </a:r>
            <a:r>
              <a:rPr lang="cs-CZ" sz="2400" u="sng" dirty="0" smtClean="0">
                <a:solidFill>
                  <a:srgbClr val="FF0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DĚS</a:t>
            </a:r>
            <a:r>
              <a:rPr lang="cs-CZ" sz="2400" dirty="0" smtClean="0">
                <a:solidFill>
                  <a:schemeClr val="bg1">
                    <a:lumMod val="65000"/>
                  </a:schemeClr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X</a:t>
            </a:r>
            <a:endParaRPr lang="cs-CZ" sz="2400" dirty="0">
              <a:solidFill>
                <a:schemeClr val="bg1">
                  <a:lumMod val="65000"/>
                </a:schemeClr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00181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76672"/>
            <a:ext cx="83529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Mluvení ze </a:t>
            </a:r>
            <a:r>
              <a:rPr lang="cs-CZ" sz="3200" b="1" dirty="0" smtClean="0">
                <a:solidFill>
                  <a:srgbClr val="FFC0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spaní</a:t>
            </a:r>
          </a:p>
          <a:p>
            <a:r>
              <a:rPr lang="cs-CZ" sz="20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sym typeface="Wingdings" pitchFamily="2" charset="2"/>
              </a:rPr>
              <a:t></a:t>
            </a:r>
            <a:r>
              <a:rPr lang="cs-CZ" sz="3200" dirty="0" smtClean="0">
                <a:solidFill>
                  <a:schemeClr val="bg1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sym typeface="Wingdings" pitchFamily="2" charset="2"/>
              </a:rPr>
              <a:t>Někteří lidé </a:t>
            </a:r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  <a:sym typeface="Wingdings" pitchFamily="2" charset="2"/>
              </a:rPr>
              <a:t>m</a:t>
            </a:r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luví </a:t>
            </a:r>
            <a:r>
              <a:rPr lang="cs-CZ" sz="32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ze spaní (</a:t>
            </a:r>
            <a:r>
              <a:rPr lang="cs-CZ" sz="3200" b="1" dirty="0" err="1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somnilokvie</a:t>
            </a:r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). Podobně </a:t>
            </a:r>
            <a:r>
              <a:rPr lang="cs-CZ" sz="32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jako u náměsíčnosti </a:t>
            </a:r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si tuto aktivitu </a:t>
            </a:r>
            <a:r>
              <a:rPr lang="cs-CZ" sz="32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během </a:t>
            </a:r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spánku ( </a:t>
            </a:r>
            <a:r>
              <a:rPr lang="cs-CZ" sz="32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 </a:t>
            </a:r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mluvení,  </a:t>
            </a:r>
            <a:r>
              <a:rPr lang="cs-CZ" sz="32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výkřiky, </a:t>
            </a:r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zpívání </a:t>
            </a:r>
            <a:r>
              <a:rPr lang="cs-CZ" sz="3200" dirty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atd</a:t>
            </a:r>
            <a:r>
              <a:rPr lang="cs-CZ" sz="3200" dirty="0" smtClean="0">
                <a:solidFill>
                  <a:srgbClr val="FFFF00"/>
                </a:solidFill>
                <a:effectLst>
                  <a:glow rad="101600">
                    <a:schemeClr val="tx1">
                      <a:alpha val="60000"/>
                    </a:schemeClr>
                  </a:glow>
                </a:effectLst>
              </a:rPr>
              <a:t>.) člověk  neuvědomuje. </a:t>
            </a:r>
            <a:endParaRPr lang="cs-CZ" sz="3200" b="1" dirty="0" smtClean="0">
              <a:solidFill>
                <a:srgbClr val="FFFF00"/>
              </a:solidFill>
              <a:effectLst>
                <a:glow rad="101600">
                  <a:schemeClr val="tx1">
                    <a:alpha val="60000"/>
                  </a:schemeClr>
                </a:glow>
              </a:effectLst>
            </a:endParaRPr>
          </a:p>
        </p:txBody>
      </p:sp>
      <p:pic>
        <p:nvPicPr>
          <p:cNvPr id="3074" name="Picture 2" descr="http://files.viaweb.cz.imag3box.com/image/27/namesicnost_clane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020" y="3356992"/>
            <a:ext cx="4369184" cy="32861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i.idnes.cz/08/062/gal/APO23d5a0_42_1654278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56992"/>
            <a:ext cx="4381500" cy="328612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6362687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491880" y="188640"/>
            <a:ext cx="19014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POPIS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2"/>
          <p:cNvSpPr txBox="1"/>
          <p:nvPr/>
        </p:nvSpPr>
        <p:spPr>
          <a:xfrm>
            <a:off x="0" y="864159"/>
            <a:ext cx="8064067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2. snímek – úvod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3. snímek – </a:t>
            </a:r>
            <a:r>
              <a:rPr lang="cs-CZ" sz="2400" dirty="0">
                <a:solidFill>
                  <a:schemeClr val="bg1"/>
                </a:solidFill>
              </a:rPr>
              <a:t>slouží k </a:t>
            </a:r>
            <a:r>
              <a:rPr lang="cs-CZ" sz="2400" dirty="0" smtClean="0">
                <a:solidFill>
                  <a:schemeClr val="bg1"/>
                </a:solidFill>
              </a:rPr>
              <a:t>výkladu</a:t>
            </a:r>
            <a:endParaRPr lang="cs-CZ" sz="24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4. snímek </a:t>
            </a:r>
            <a:r>
              <a:rPr lang="cs-CZ" sz="2400" dirty="0">
                <a:solidFill>
                  <a:schemeClr val="bg1"/>
                </a:solidFill>
              </a:rPr>
              <a:t>–slouží k </a:t>
            </a:r>
            <a:r>
              <a:rPr lang="cs-CZ" sz="24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5. snímek – slouží k 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6. snímek </a:t>
            </a:r>
            <a:r>
              <a:rPr lang="cs-CZ" sz="2400" dirty="0">
                <a:solidFill>
                  <a:schemeClr val="bg1"/>
                </a:solidFill>
              </a:rPr>
              <a:t>–slouží k </a:t>
            </a:r>
            <a:r>
              <a:rPr lang="cs-CZ" sz="24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7. snímek </a:t>
            </a:r>
            <a:r>
              <a:rPr lang="cs-CZ" sz="2400" dirty="0">
                <a:solidFill>
                  <a:schemeClr val="bg1"/>
                </a:solidFill>
              </a:rPr>
              <a:t>–žáci zakroužkují interaktivním perem co se </a:t>
            </a:r>
            <a:r>
              <a:rPr lang="cs-CZ" sz="2400" dirty="0" smtClean="0">
                <a:solidFill>
                  <a:schemeClr val="bg1"/>
                </a:solidFill>
              </a:rPr>
              <a:t>hodí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8. snímek </a:t>
            </a:r>
            <a:r>
              <a:rPr lang="cs-CZ" sz="2400" dirty="0">
                <a:solidFill>
                  <a:schemeClr val="bg1"/>
                </a:solidFill>
              </a:rPr>
              <a:t>–správné vypracování z předchozího </a:t>
            </a:r>
            <a:r>
              <a:rPr lang="cs-CZ" sz="2400" dirty="0" smtClean="0">
                <a:solidFill>
                  <a:schemeClr val="bg1"/>
                </a:solidFill>
              </a:rPr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9. </a:t>
            </a:r>
            <a:r>
              <a:rPr lang="cs-CZ" sz="2400" dirty="0" smtClean="0">
                <a:solidFill>
                  <a:schemeClr val="bg1"/>
                </a:solidFill>
              </a:rPr>
              <a:t>snímek –slouží k </a:t>
            </a:r>
            <a:r>
              <a:rPr lang="cs-CZ" sz="2400" dirty="0" smtClean="0">
                <a:solidFill>
                  <a:schemeClr val="bg1"/>
                </a:solidFill>
              </a:rPr>
              <a:t>výkladu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10. </a:t>
            </a:r>
            <a:r>
              <a:rPr lang="cs-CZ" sz="2400" dirty="0" smtClean="0">
                <a:solidFill>
                  <a:schemeClr val="bg1"/>
                </a:solidFill>
              </a:rPr>
              <a:t>snímek </a:t>
            </a:r>
            <a:r>
              <a:rPr lang="cs-CZ" sz="2400" dirty="0">
                <a:solidFill>
                  <a:schemeClr val="bg1"/>
                </a:solidFill>
              </a:rPr>
              <a:t>–žáci interaktivním perem </a:t>
            </a:r>
            <a:r>
              <a:rPr lang="cs-CZ" sz="2400" dirty="0" smtClean="0">
                <a:solidFill>
                  <a:schemeClr val="bg1"/>
                </a:solidFill>
              </a:rPr>
              <a:t>podtrhnou skrytá slova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11. </a:t>
            </a:r>
            <a:r>
              <a:rPr lang="cs-CZ" sz="2400" dirty="0" smtClean="0">
                <a:solidFill>
                  <a:schemeClr val="bg1"/>
                </a:solidFill>
              </a:rPr>
              <a:t>snímek </a:t>
            </a:r>
            <a:r>
              <a:rPr lang="cs-CZ" sz="2400" dirty="0">
                <a:solidFill>
                  <a:schemeClr val="bg1"/>
                </a:solidFill>
              </a:rPr>
              <a:t>–správné vypracování z předchozího </a:t>
            </a:r>
            <a:r>
              <a:rPr lang="cs-CZ" sz="2400" dirty="0" smtClean="0">
                <a:solidFill>
                  <a:schemeClr val="bg1"/>
                </a:solidFill>
              </a:rPr>
              <a:t>snímku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12. </a:t>
            </a:r>
            <a:r>
              <a:rPr lang="cs-CZ" sz="2400" dirty="0" smtClean="0">
                <a:solidFill>
                  <a:schemeClr val="bg1"/>
                </a:solidFill>
              </a:rPr>
              <a:t>snímek </a:t>
            </a:r>
            <a:r>
              <a:rPr lang="cs-CZ" sz="2400" dirty="0">
                <a:solidFill>
                  <a:schemeClr val="bg1"/>
                </a:solidFill>
              </a:rPr>
              <a:t>– slouží k </a:t>
            </a:r>
            <a:r>
              <a:rPr lang="cs-CZ" sz="2400" dirty="0" smtClean="0">
                <a:solidFill>
                  <a:schemeClr val="bg1"/>
                </a:solidFill>
              </a:rPr>
              <a:t>výkladu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13. </a:t>
            </a:r>
            <a:r>
              <a:rPr lang="cs-CZ" sz="2400" dirty="0" smtClean="0">
                <a:solidFill>
                  <a:schemeClr val="bg1"/>
                </a:solidFill>
              </a:rPr>
              <a:t>snímek - popis</a:t>
            </a:r>
          </a:p>
          <a:p>
            <a:pPr marL="285750" indent="-285750"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bg1"/>
                </a:solidFill>
              </a:rPr>
              <a:t>14. </a:t>
            </a:r>
            <a:r>
              <a:rPr lang="cs-CZ" sz="2400" dirty="0">
                <a:solidFill>
                  <a:schemeClr val="bg1"/>
                </a:solidFill>
              </a:rPr>
              <a:t>snímek - </a:t>
            </a:r>
            <a:r>
              <a:rPr lang="cs-CZ" sz="2400" dirty="0" smtClean="0">
                <a:solidFill>
                  <a:schemeClr val="bg1"/>
                </a:solidFill>
              </a:rPr>
              <a:t>zdroje</a:t>
            </a:r>
            <a:endParaRPr lang="cs-CZ" sz="24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ü"/>
            </a:pP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084889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73200" y="10510"/>
            <a:ext cx="20177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Zdroje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1955" y="933840"/>
            <a:ext cx="8933769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>
                <a:solidFill>
                  <a:schemeClr val="bg1"/>
                </a:solidFill>
              </a:rPr>
              <a:t>Snímek č. 1 - </a:t>
            </a:r>
            <a:r>
              <a:rPr lang="cs-CZ" sz="1100" dirty="0">
                <a:solidFill>
                  <a:schemeClr val="bg1"/>
                </a:solidFill>
              </a:rPr>
              <a:t>http://media.novinky.cz/758/177583-original1-0raly.jpg</a:t>
            </a:r>
            <a:r>
              <a:rPr lang="cs-CZ" sz="1100" dirty="0" smtClean="0">
                <a:solidFill>
                  <a:schemeClr val="bg1"/>
                </a:solidFill>
              </a:rPr>
              <a:t> </a:t>
            </a: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2 - </a:t>
            </a:r>
            <a:r>
              <a:rPr lang="cs-CZ" sz="1100" dirty="0">
                <a:solidFill>
                  <a:schemeClr val="bg1"/>
                </a:solidFill>
              </a:rPr>
              <a:t>http://i.idnes.cz/08/062/gal/APO23d5a0_42_16542780.jpg</a:t>
            </a: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3 - </a:t>
            </a:r>
            <a:r>
              <a:rPr lang="cs-CZ" sz="1100" dirty="0">
                <a:solidFill>
                  <a:schemeClr val="bg1"/>
                </a:solidFill>
              </a:rPr>
              <a:t>http://</a:t>
            </a:r>
            <a:r>
              <a:rPr lang="cs-CZ" sz="1100" dirty="0" smtClean="0">
                <a:solidFill>
                  <a:schemeClr val="bg1"/>
                </a:solidFill>
              </a:rPr>
              <a:t>files.viaweb.cz.imag3box.com/image/27/namesicnost_clanek.jpg</a:t>
            </a: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4 - </a:t>
            </a:r>
            <a:r>
              <a:rPr lang="cs-CZ" sz="1100" dirty="0">
                <a:solidFill>
                  <a:schemeClr val="bg1"/>
                </a:solidFill>
              </a:rPr>
              <a:t>http://www.omlazeni.cz/shared_files/uploaded_new/15/159617/1838415_1_bazar.jpg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5 - </a:t>
            </a:r>
            <a:r>
              <a:rPr lang="cs-CZ" sz="1100" dirty="0">
                <a:solidFill>
                  <a:schemeClr val="bg1"/>
                </a:solidFill>
              </a:rPr>
              <a:t>http://www.prozdravi.cz/photos/z/v/03/benosen-40-tbl---20-tbl-zdarma-20-let.jpg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6 - </a:t>
            </a:r>
            <a:r>
              <a:rPr lang="cs-CZ" sz="1100" dirty="0">
                <a:solidFill>
                  <a:schemeClr val="bg1"/>
                </a:solidFill>
              </a:rPr>
              <a:t>http://magazin.softimage.cz/wp-content/pictures/aspirin1.jpg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7 - </a:t>
            </a:r>
            <a:r>
              <a:rPr lang="cs-CZ" sz="1100" dirty="0">
                <a:solidFill>
                  <a:schemeClr val="bg1"/>
                </a:solidFill>
              </a:rPr>
              <a:t>http://www.coolplaneta.com/wp-content/uploads/2010/04/acylpyrin.jpg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8 - </a:t>
            </a:r>
            <a:r>
              <a:rPr lang="cs-CZ" sz="1100" dirty="0">
                <a:solidFill>
                  <a:schemeClr val="bg1"/>
                </a:solidFill>
              </a:rPr>
              <a:t>http://www.fpv.umb.sk/~melicher/lieciva/v_penicilin.jpg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9 - </a:t>
            </a:r>
            <a:r>
              <a:rPr lang="cs-CZ" sz="1100" dirty="0">
                <a:solidFill>
                  <a:schemeClr val="bg1"/>
                </a:solidFill>
              </a:rPr>
              <a:t>http://www.klubzdravi.cz/files/product_images/CZ/benosen_40_l.png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10 - </a:t>
            </a:r>
            <a:r>
              <a:rPr lang="cs-CZ" sz="1100" dirty="0">
                <a:solidFill>
                  <a:schemeClr val="bg1"/>
                </a:solidFill>
              </a:rPr>
              <a:t>http://nd04.jxs.cz/009/716/aeb53e9f05_69792270_o2.jpg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11 - </a:t>
            </a:r>
            <a:r>
              <a:rPr lang="cs-CZ" sz="1100" dirty="0">
                <a:solidFill>
                  <a:schemeClr val="bg1"/>
                </a:solidFill>
              </a:rPr>
              <a:t>http://www.dinarin.cz/fph/products.nsf/v/8DC2FC13F144B95EC125751300462B4A/$file/102591_s.jpg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12 - </a:t>
            </a:r>
            <a:r>
              <a:rPr lang="cs-CZ" sz="1100" dirty="0">
                <a:solidFill>
                  <a:schemeClr val="bg1"/>
                </a:solidFill>
              </a:rPr>
              <a:t>http://www.dinarin.cz/fph/products.nsf/v/18E330462F0E6FE5C125736900248DF8/$file/88219_s.jpg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13 - </a:t>
            </a:r>
            <a:r>
              <a:rPr lang="cs-CZ" sz="1100" dirty="0">
                <a:solidFill>
                  <a:schemeClr val="bg1"/>
                </a:solidFill>
              </a:rPr>
              <a:t>http://www.zenyprozeny.cz/Data/img/tiskove%20zpr%C3%A1vy/ibalgin%20rapid%2012%20box0604.jpg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14 - </a:t>
            </a:r>
            <a:r>
              <a:rPr lang="cs-CZ" sz="1100" dirty="0">
                <a:solidFill>
                  <a:schemeClr val="bg1"/>
                </a:solidFill>
              </a:rPr>
              <a:t>http://www.abbott.cz/App_Publisher/UserFiles/Articles/PharmaProducts/Img/Brufen_400mg_82lfin_RGB.jpg.proddet.img.ashx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15 – </a:t>
            </a:r>
            <a:r>
              <a:rPr lang="cs-CZ" sz="1100" dirty="0">
                <a:solidFill>
                  <a:schemeClr val="bg1"/>
                </a:solidFill>
              </a:rPr>
              <a:t>http://mm.denik.cz/1/11/zdravi_laska_rozvod_spanek_postel_vztahy_denik_clanek_solo.jpg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16 </a:t>
            </a:r>
            <a:r>
              <a:rPr lang="cs-CZ" sz="1100" dirty="0">
                <a:solidFill>
                  <a:schemeClr val="bg1"/>
                </a:solidFill>
              </a:rPr>
              <a:t>- http://media.novinky.cz/923/269235-top_foto1-z1h2e.jpg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17– </a:t>
            </a:r>
            <a:r>
              <a:rPr lang="cs-CZ" sz="1100" dirty="0">
                <a:solidFill>
                  <a:schemeClr val="bg1"/>
                </a:solidFill>
              </a:rPr>
              <a:t>http://www.klubickorakovnik.cz/wp-content/gallery/do-clanku/budik.png</a:t>
            </a:r>
            <a:endParaRPr lang="cs-CZ" sz="1100" dirty="0" smtClean="0">
              <a:solidFill>
                <a:schemeClr val="bg1"/>
              </a:solidFill>
            </a:endParaRPr>
          </a:p>
          <a:p>
            <a:r>
              <a:rPr lang="cs-CZ" sz="1100" dirty="0">
                <a:solidFill>
                  <a:schemeClr val="bg1"/>
                </a:solidFill>
              </a:rPr>
              <a:t>Snímek č. </a:t>
            </a:r>
            <a:r>
              <a:rPr lang="cs-CZ" sz="1100" dirty="0" smtClean="0">
                <a:solidFill>
                  <a:schemeClr val="bg1"/>
                </a:solidFill>
              </a:rPr>
              <a:t>18 </a:t>
            </a:r>
            <a:r>
              <a:rPr lang="cs-CZ" sz="1100" dirty="0">
                <a:solidFill>
                  <a:schemeClr val="bg1"/>
                </a:solidFill>
              </a:rPr>
              <a:t>- http://</a:t>
            </a:r>
            <a:r>
              <a:rPr lang="cs-CZ" sz="1100" dirty="0" smtClean="0">
                <a:solidFill>
                  <a:schemeClr val="bg1"/>
                </a:solidFill>
              </a:rPr>
              <a:t>rejza1570.cz/images/paralen1.jpg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5252" y="4221088"/>
            <a:ext cx="882047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i="1" dirty="0">
                <a:solidFill>
                  <a:schemeClr val="bg1"/>
                </a:solidFill>
              </a:rPr>
              <a:t>Autorem materiálu a všech jeho částí, není-li uvedeno jinak, je </a:t>
            </a:r>
            <a:r>
              <a:rPr lang="cs-CZ" sz="3200" i="1" dirty="0" smtClean="0">
                <a:solidFill>
                  <a:schemeClr val="bg1"/>
                </a:solidFill>
              </a:rPr>
              <a:t>Mgr. Hana </a:t>
            </a:r>
            <a:r>
              <a:rPr lang="cs-CZ" sz="3200" i="1" dirty="0" err="1" smtClean="0">
                <a:solidFill>
                  <a:schemeClr val="bg1"/>
                </a:solidFill>
              </a:rPr>
              <a:t>Pajkrtová</a:t>
            </a:r>
            <a:r>
              <a:rPr lang="cs-CZ" sz="3200" i="1" dirty="0" smtClean="0">
                <a:solidFill>
                  <a:schemeClr val="bg1"/>
                </a:solidFill>
              </a:rPr>
              <a:t>.</a:t>
            </a:r>
            <a:endParaRPr lang="cs-CZ" sz="3200" i="1" dirty="0">
              <a:solidFill>
                <a:schemeClr val="bg1"/>
              </a:solidFill>
            </a:endParaRPr>
          </a:p>
        </p:txBody>
      </p:sp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045" y="5445224"/>
            <a:ext cx="8136904" cy="96773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6362687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409</TotalTime>
  <Words>541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OX</dc:creator>
  <cp:lastModifiedBy>Učitel</cp:lastModifiedBy>
  <cp:revision>31</cp:revision>
  <dcterms:created xsi:type="dcterms:W3CDTF">2011-10-23T09:12:02Z</dcterms:created>
  <dcterms:modified xsi:type="dcterms:W3CDTF">2012-09-26T09:25:03Z</dcterms:modified>
</cp:coreProperties>
</file>