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4" r:id="rId5"/>
    <p:sldId id="261" r:id="rId6"/>
    <p:sldId id="262" r:id="rId7"/>
    <p:sldId id="260" r:id="rId8"/>
    <p:sldId id="265" r:id="rId9"/>
    <p:sldId id="263" r:id="rId10"/>
    <p:sldId id="267" r:id="rId11"/>
    <p:sldId id="269" r:id="rId12"/>
    <p:sldId id="271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Střední styl 1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514" y="-7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9829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217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2877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08051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60597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184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45015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89823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741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598838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75382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2F6F2-7FDB-4EF3-A5FF-3DB478E86D80}" type="datetimeFigureOut">
              <a:rPr lang="cs-CZ" smtClean="0"/>
              <a:pPr/>
              <a:t>26.9.2012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321E3E-CB39-4FC4-BD55-96AD35661E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452215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log.forgingfire.com/wp-content/uploads/2009/04/smoke-lr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9144000" cy="396044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95736" y="1988840"/>
            <a:ext cx="470256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Výchova ke zdraví</a:t>
            </a:r>
            <a:endParaRPr lang="cs-CZ" sz="4800" b="1" dirty="0">
              <a:solidFill>
                <a:schemeClr val="bg1">
                  <a:lumMod val="95000"/>
                  <a:lumOff val="5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47" y="5517232"/>
            <a:ext cx="8136904" cy="9677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38449" y="4725144"/>
            <a:ext cx="51517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VY_32_INOVACE_16_20_kouření</a:t>
            </a:r>
            <a:endParaRPr lang="cs-CZ" sz="2800" dirty="0"/>
          </a:p>
        </p:txBody>
      </p:sp>
    </p:spTree>
    <p:extLst>
      <p:ext uri="{BB962C8B-B14F-4D97-AF65-F5344CB8AC3E}">
        <p14:creationId xmlns="" xmlns:p14="http://schemas.microsoft.com/office/powerpoint/2010/main" val="4953391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3086" y="260648"/>
            <a:ext cx="84273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Kouření je činnost, při které je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spalovaná látka, </a:t>
            </a:r>
            <a:r>
              <a:rPr lang="cs-CZ" sz="3600" dirty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nejčastěji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tabák, </a:t>
            </a:r>
            <a:r>
              <a:rPr lang="cs-CZ" sz="3600" dirty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uvolňován a následně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vdechován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kouřem.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Tabák </a:t>
            </a:r>
            <a:r>
              <a:rPr lang="cs-CZ" sz="3600" dirty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může být kouřen v cigaretách, existují ale i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jiné způsoby kouření (dýmky</a:t>
            </a:r>
            <a:r>
              <a:rPr lang="cs-CZ" sz="3600" dirty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,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doutníku</a:t>
            </a:r>
            <a:r>
              <a:rPr lang="cs-CZ" sz="3600" dirty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, či vodní </a:t>
            </a:r>
            <a:r>
              <a:rPr lang="cs-CZ" sz="3600" dirty="0" smtClean="0">
                <a:solidFill>
                  <a:srgbClr val="92D05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dýmky).</a:t>
            </a:r>
            <a:endParaRPr lang="cs-CZ" sz="3600" dirty="0">
              <a:solidFill>
                <a:srgbClr val="92D05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4426">
            <a:off x="717952" y="3607456"/>
            <a:ext cx="3314449" cy="248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0651">
            <a:off x="5428219" y="3397020"/>
            <a:ext cx="2619163" cy="2910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84903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r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653136"/>
            <a:ext cx="3314833" cy="2051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29782"/>
            <a:ext cx="3314833" cy="2203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907" y="3717032"/>
            <a:ext cx="2173169" cy="2897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692" y="1124744"/>
            <a:ext cx="2810725" cy="210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163063" y="3889069"/>
            <a:ext cx="13642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Dýmka</a:t>
            </a:r>
            <a:endParaRPr lang="cs-CZ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055816" y="3001215"/>
            <a:ext cx="15784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Cigareta</a:t>
            </a:r>
            <a:endParaRPr lang="cs-CZ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090248" y="4873423"/>
            <a:ext cx="15440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Doutník</a:t>
            </a:r>
            <a:endParaRPr lang="cs-CZ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43427" y="2106665"/>
            <a:ext cx="24032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Vodní dýmka</a:t>
            </a:r>
            <a:endParaRPr lang="cs-CZ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6169" y="260648"/>
            <a:ext cx="57606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Spoj název s obrázkem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284903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653136"/>
            <a:ext cx="3314833" cy="2051328"/>
          </a:xfrm>
          <a:prstGeom prst="rect">
            <a:avLst/>
          </a:prstGeom>
          <a:noFill/>
          <a:ln>
            <a:noFill/>
          </a:ln>
          <a:effectLst>
            <a:glow rad="254000">
              <a:schemeClr val="accent3">
                <a:satMod val="175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29782"/>
            <a:ext cx="3314833" cy="2203396"/>
          </a:xfrm>
          <a:prstGeom prst="rect">
            <a:avLst/>
          </a:prstGeom>
          <a:noFill/>
          <a:ln>
            <a:noFill/>
          </a:ln>
          <a:effectLst>
            <a:glow rad="330200">
              <a:schemeClr val="accent1">
                <a:satMod val="175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907" y="3717032"/>
            <a:ext cx="2173169" cy="2897559"/>
          </a:xfrm>
          <a:prstGeom prst="rect">
            <a:avLst/>
          </a:prstGeom>
          <a:noFill/>
          <a:ln>
            <a:noFill/>
          </a:ln>
          <a:effectLst>
            <a:glow rad="368300">
              <a:srgbClr val="FFC000"/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6692" y="1124744"/>
            <a:ext cx="2810725" cy="2108044"/>
          </a:xfrm>
          <a:prstGeom prst="rect">
            <a:avLst/>
          </a:prstGeom>
          <a:noFill/>
          <a:ln>
            <a:noFill/>
          </a:ln>
          <a:effectLst>
            <a:glow rad="279400">
              <a:schemeClr val="accent2">
                <a:satMod val="175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163063" y="3889069"/>
            <a:ext cx="136428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Dýmka</a:t>
            </a:r>
            <a:endParaRPr lang="cs-CZ" sz="3200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055816" y="3001215"/>
            <a:ext cx="157844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solidFill>
                  <a:srgbClr val="00B05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Cigareta</a:t>
            </a:r>
            <a:endParaRPr lang="cs-CZ" sz="3200" b="1" cap="none" spc="0" dirty="0">
              <a:ln w="11430"/>
              <a:solidFill>
                <a:srgbClr val="00B05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090248" y="4873423"/>
            <a:ext cx="154401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solidFill>
                  <a:srgbClr val="0070C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Doutník</a:t>
            </a:r>
            <a:endParaRPr lang="cs-CZ" sz="3200" b="1" cap="none" spc="0" dirty="0">
              <a:ln w="11430"/>
              <a:solidFill>
                <a:srgbClr val="0070C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643427" y="2106665"/>
            <a:ext cx="240322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Vodní dýmka</a:t>
            </a:r>
            <a:endParaRPr lang="cs-CZ" sz="32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cxnSp>
        <p:nvCxnSpPr>
          <p:cNvPr id="14" name="Přímá spojnice se šipkou 13"/>
          <p:cNvCxnSpPr>
            <a:stCxn id="6" idx="3"/>
          </p:cNvCxnSpPr>
          <p:nvPr/>
        </p:nvCxnSpPr>
        <p:spPr>
          <a:xfrm>
            <a:off x="6046649" y="2399053"/>
            <a:ext cx="973623" cy="1634125"/>
          </a:xfrm>
          <a:prstGeom prst="straightConnector1">
            <a:avLst/>
          </a:prstGeom>
          <a:ln w="508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3" idx="1"/>
          </p:cNvCxnSpPr>
          <p:nvPr/>
        </p:nvCxnSpPr>
        <p:spPr>
          <a:xfrm flipH="1">
            <a:off x="2987824" y="3293603"/>
            <a:ext cx="1067992" cy="1872207"/>
          </a:xfrm>
          <a:prstGeom prst="straightConnector1">
            <a:avLst/>
          </a:prstGeom>
          <a:ln w="508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4" idx="1"/>
          </p:cNvCxnSpPr>
          <p:nvPr/>
        </p:nvCxnSpPr>
        <p:spPr>
          <a:xfrm flipH="1" flipV="1">
            <a:off x="2627784" y="3717032"/>
            <a:ext cx="1462464" cy="1448779"/>
          </a:xfrm>
          <a:prstGeom prst="straightConnector1">
            <a:avLst/>
          </a:prstGeom>
          <a:ln w="508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5527347" y="2931480"/>
            <a:ext cx="1192560" cy="1101698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182614" y="260648"/>
            <a:ext cx="534473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cs-CZ" sz="6600" b="1" cap="none" spc="0" dirty="0" smtClean="0">
                <a:ln/>
                <a:solidFill>
                  <a:schemeClr val="accent3"/>
                </a:solidFill>
                <a:effectLst/>
              </a:rPr>
              <a:t>Správné řešení</a:t>
            </a:r>
            <a:endParaRPr lang="cs-CZ" sz="66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38787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blog.forgingfire.com/wp-content/uploads/2009/04/smoke-lrg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609" y="0"/>
            <a:ext cx="6552728" cy="22322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410182" y="676310"/>
            <a:ext cx="4371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Plíce a kouření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772816"/>
            <a:ext cx="85155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92D050"/>
                </a:solidFill>
              </a:rPr>
              <a:t>Kouření způsobuje </a:t>
            </a:r>
            <a:r>
              <a:rPr lang="cs-CZ" sz="2400" u="sng" dirty="0" smtClean="0">
                <a:solidFill>
                  <a:srgbClr val="FF0000"/>
                </a:solidFill>
              </a:rPr>
              <a:t>rakovinu plic</a:t>
            </a:r>
            <a:r>
              <a:rPr lang="cs-CZ" sz="2400" dirty="0" smtClean="0">
                <a:solidFill>
                  <a:srgbClr val="92D050"/>
                </a:solidFill>
              </a:rPr>
              <a:t>, což je</a:t>
            </a:r>
            <a:r>
              <a:rPr lang="cs-CZ" sz="2400" dirty="0">
                <a:solidFill>
                  <a:srgbClr val="92D050"/>
                </a:solidFill>
              </a:rPr>
              <a:t> zhoubné </a:t>
            </a:r>
            <a:r>
              <a:rPr lang="cs-CZ" sz="2400" dirty="0" smtClean="0">
                <a:solidFill>
                  <a:srgbClr val="92D050"/>
                </a:solidFill>
              </a:rPr>
              <a:t>nádorové</a:t>
            </a:r>
          </a:p>
          <a:p>
            <a:r>
              <a:rPr lang="cs-CZ" sz="2400" dirty="0" smtClean="0">
                <a:solidFill>
                  <a:srgbClr val="92D050"/>
                </a:solidFill>
              </a:rPr>
              <a:t>onemocnění</a:t>
            </a:r>
            <a:r>
              <a:rPr lang="cs-CZ" sz="2400" dirty="0">
                <a:solidFill>
                  <a:srgbClr val="92D050"/>
                </a:solidFill>
              </a:rPr>
              <a:t>, </a:t>
            </a:r>
            <a:r>
              <a:rPr lang="cs-CZ" sz="2400" dirty="0" smtClean="0">
                <a:solidFill>
                  <a:srgbClr val="92D050"/>
                </a:solidFill>
              </a:rPr>
              <a:t>které postihuje </a:t>
            </a:r>
            <a:r>
              <a:rPr lang="cs-CZ" sz="2400" dirty="0">
                <a:solidFill>
                  <a:srgbClr val="92D050"/>
                </a:solidFill>
              </a:rPr>
              <a:t>tkáň plic a dýchacích </a:t>
            </a:r>
            <a:r>
              <a:rPr lang="cs-CZ" sz="2400" dirty="0" smtClean="0">
                <a:solidFill>
                  <a:srgbClr val="92D050"/>
                </a:solidFill>
              </a:rPr>
              <a:t>cest. </a:t>
            </a:r>
          </a:p>
          <a:p>
            <a:r>
              <a:rPr lang="cs-CZ" sz="2400" dirty="0">
                <a:solidFill>
                  <a:srgbClr val="92D050"/>
                </a:solidFill>
              </a:rPr>
              <a:t>V</a:t>
            </a:r>
            <a:r>
              <a:rPr lang="cs-CZ" sz="2400" dirty="0" smtClean="0">
                <a:solidFill>
                  <a:srgbClr val="92D050"/>
                </a:solidFill>
              </a:rPr>
              <a:t>e </a:t>
            </a:r>
            <a:r>
              <a:rPr lang="cs-CZ" sz="2400" dirty="0">
                <a:solidFill>
                  <a:srgbClr val="92D050"/>
                </a:solidFill>
              </a:rPr>
              <a:t>věkové skupině do 45 let je už nyní výskyt rakoviny plic u </a:t>
            </a:r>
            <a:r>
              <a:rPr lang="cs-CZ" sz="2400" dirty="0" smtClean="0">
                <a:solidFill>
                  <a:srgbClr val="92D050"/>
                </a:solidFill>
              </a:rPr>
              <a:t>žen</a:t>
            </a:r>
          </a:p>
          <a:p>
            <a:r>
              <a:rPr lang="cs-CZ" sz="2400" dirty="0" smtClean="0">
                <a:solidFill>
                  <a:srgbClr val="92D050"/>
                </a:solidFill>
              </a:rPr>
              <a:t> </a:t>
            </a:r>
            <a:r>
              <a:rPr lang="cs-CZ" sz="2400" dirty="0">
                <a:solidFill>
                  <a:srgbClr val="92D050"/>
                </a:solidFill>
              </a:rPr>
              <a:t>častější než u mužů</a:t>
            </a:r>
            <a:r>
              <a:rPr lang="cs-CZ" sz="2400" dirty="0" smtClean="0">
                <a:solidFill>
                  <a:srgbClr val="92D050"/>
                </a:solidFill>
              </a:rPr>
              <a:t>. Příznaky rakoviny plic jsou nenápadné.</a:t>
            </a:r>
          </a:p>
          <a:p>
            <a:r>
              <a:rPr lang="cs-CZ" sz="2400" dirty="0" smtClean="0">
                <a:solidFill>
                  <a:srgbClr val="92D050"/>
                </a:solidFill>
              </a:rPr>
              <a:t>Nejčastější příznaky rakoviny plic jsou: </a:t>
            </a:r>
            <a:r>
              <a:rPr lang="cs-CZ" sz="2400" dirty="0" smtClean="0">
                <a:solidFill>
                  <a:srgbClr val="FF0000"/>
                </a:solidFill>
              </a:rPr>
              <a:t>kašel, vykašlávání krve, bolest na hrudníku, chrapot, sípání, </a:t>
            </a:r>
            <a:r>
              <a:rPr lang="cs-CZ" sz="2400" dirty="0">
                <a:solidFill>
                  <a:srgbClr val="FF0000"/>
                </a:solidFill>
              </a:rPr>
              <a:t>váhová </a:t>
            </a:r>
            <a:r>
              <a:rPr lang="cs-CZ" sz="2400" dirty="0" smtClean="0">
                <a:solidFill>
                  <a:srgbClr val="FF0000"/>
                </a:solidFill>
              </a:rPr>
              <a:t>nestabilita</a:t>
            </a:r>
            <a:r>
              <a:rPr lang="cs-CZ" sz="2400" dirty="0" smtClean="0">
                <a:solidFill>
                  <a:srgbClr val="92D050"/>
                </a:solidFill>
              </a:rPr>
              <a:t>.</a:t>
            </a:r>
            <a:r>
              <a:rPr lang="cs-CZ" sz="2400" dirty="0"/>
              <a:t/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1617847" cy="161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0" y="4293096"/>
            <a:ext cx="915532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Léčba rakoviny </a:t>
            </a:r>
            <a:r>
              <a:rPr lang="cs-CZ" sz="2400" dirty="0" smtClean="0">
                <a:solidFill>
                  <a:srgbClr val="00B0F0"/>
                </a:solidFill>
              </a:rPr>
              <a:t>plic </a:t>
            </a:r>
            <a:r>
              <a:rPr lang="cs-CZ" sz="2400" dirty="0" smtClean="0">
                <a:solidFill>
                  <a:srgbClr val="00B0F0"/>
                </a:solidFill>
              </a:rPr>
              <a:t>závisí na </a:t>
            </a:r>
            <a:r>
              <a:rPr lang="cs-CZ" sz="2400" dirty="0">
                <a:solidFill>
                  <a:srgbClr val="00B0F0"/>
                </a:solidFill>
              </a:rPr>
              <a:t>typu nádoru a jeho </a:t>
            </a:r>
            <a:r>
              <a:rPr lang="cs-CZ" sz="2400" dirty="0" smtClean="0">
                <a:solidFill>
                  <a:srgbClr val="00B0F0"/>
                </a:solidFill>
              </a:rPr>
              <a:t>rozsahu</a:t>
            </a:r>
            <a:r>
              <a:rPr lang="cs-CZ" sz="2400" dirty="0" smtClean="0">
                <a:solidFill>
                  <a:srgbClr val="00B0F0"/>
                </a:solidFill>
              </a:rPr>
              <a:t>, přihlíží </a:t>
            </a:r>
            <a:r>
              <a:rPr lang="cs-CZ" sz="2400" dirty="0">
                <a:solidFill>
                  <a:srgbClr val="00B0F0"/>
                </a:solidFill>
              </a:rPr>
              <a:t>se také </a:t>
            </a:r>
            <a:endParaRPr lang="cs-CZ" sz="2400" dirty="0" smtClean="0">
              <a:solidFill>
                <a:srgbClr val="00B0F0"/>
              </a:solidFill>
            </a:endParaRPr>
          </a:p>
          <a:p>
            <a:r>
              <a:rPr lang="cs-CZ" sz="2400" dirty="0" smtClean="0">
                <a:solidFill>
                  <a:srgbClr val="00B0F0"/>
                </a:solidFill>
              </a:rPr>
              <a:t>k </a:t>
            </a:r>
            <a:r>
              <a:rPr lang="cs-CZ" sz="2400" dirty="0">
                <a:solidFill>
                  <a:srgbClr val="00B0F0"/>
                </a:solidFill>
              </a:rPr>
              <a:t>celkovému stavu pacienta, jeho věku </a:t>
            </a:r>
            <a:r>
              <a:rPr lang="cs-CZ" sz="2400" dirty="0" smtClean="0">
                <a:solidFill>
                  <a:srgbClr val="00B0F0"/>
                </a:solidFill>
              </a:rPr>
              <a:t>atd.</a:t>
            </a:r>
          </a:p>
          <a:p>
            <a:r>
              <a:rPr lang="cs-CZ" sz="2400" dirty="0" smtClean="0">
                <a:solidFill>
                  <a:srgbClr val="00B0F0"/>
                </a:solidFill>
              </a:rPr>
              <a:t>V </a:t>
            </a:r>
            <a:r>
              <a:rPr lang="cs-CZ" sz="2400" dirty="0">
                <a:solidFill>
                  <a:srgbClr val="00B0F0"/>
                </a:solidFill>
              </a:rPr>
              <a:t>léčbě se v současné době uplatňují chirurgické metody, chemoterapie </a:t>
            </a:r>
            <a:endParaRPr lang="cs-CZ" sz="2400" dirty="0" smtClean="0">
              <a:solidFill>
                <a:srgbClr val="00B0F0"/>
              </a:solidFill>
            </a:endParaRPr>
          </a:p>
          <a:p>
            <a:r>
              <a:rPr lang="cs-CZ" sz="2400" dirty="0" smtClean="0">
                <a:solidFill>
                  <a:srgbClr val="00B0F0"/>
                </a:solidFill>
              </a:rPr>
              <a:t>a </a:t>
            </a:r>
            <a:r>
              <a:rPr lang="cs-CZ" sz="2400" dirty="0">
                <a:solidFill>
                  <a:srgbClr val="00B0F0"/>
                </a:solidFill>
              </a:rPr>
              <a:t>ozařování </a:t>
            </a:r>
            <a:r>
              <a:rPr lang="cs-CZ" sz="2400" dirty="0" smtClean="0">
                <a:solidFill>
                  <a:srgbClr val="00B0F0"/>
                </a:solidFill>
              </a:rPr>
              <a:t>(</a:t>
            </a:r>
            <a:r>
              <a:rPr lang="cs-CZ" sz="2400" dirty="0">
                <a:solidFill>
                  <a:srgbClr val="00B0F0"/>
                </a:solidFill>
              </a:rPr>
              <a:t>radioterapie).</a:t>
            </a:r>
          </a:p>
        </p:txBody>
      </p:sp>
      <p:sp>
        <p:nvSpPr>
          <p:cNvPr id="6" name="Obdélník 5"/>
          <p:cNvSpPr/>
          <p:nvPr/>
        </p:nvSpPr>
        <p:spPr>
          <a:xfrm>
            <a:off x="555249" y="5949280"/>
            <a:ext cx="84969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Dobře si vše přečtěte, čeká vás úkol.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9753" y="5641503"/>
            <a:ext cx="51809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!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231042" y="5544527"/>
            <a:ext cx="51809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!</a:t>
            </a:r>
            <a:endParaRPr lang="cs-CZ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4903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4728" y="0"/>
            <a:ext cx="81724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Nejčastější příznaky rakoviny plic jsou</a:t>
            </a:r>
            <a:r>
              <a:rPr lang="cs-CZ" sz="3200" dirty="0" smtClean="0"/>
              <a:t>:</a:t>
            </a:r>
          </a:p>
          <a:p>
            <a:r>
              <a:rPr lang="cs-CZ" sz="2000" dirty="0" smtClean="0"/>
              <a:t>Vypiš do tabulky</a:t>
            </a:r>
            <a:endParaRPr lang="cs-CZ" sz="2000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48073052"/>
              </p:ext>
            </p:extLst>
          </p:nvPr>
        </p:nvGraphicFramePr>
        <p:xfrm>
          <a:off x="1547664" y="892552"/>
          <a:ext cx="6096000" cy="594360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b="0" dirty="0" smtClean="0">
                          <a:solidFill>
                            <a:schemeClr val="bg1"/>
                          </a:solidFill>
                        </a:rPr>
                        <a:t>KAŠEL</a:t>
                      </a:r>
                      <a:endParaRPr lang="cs-CZ" sz="5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VYKAŠLÁVÁNÍ KRVE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BOLEST NA HRUDNÍKU</a:t>
                      </a:r>
                      <a:endParaRPr lang="cs-CZ" sz="3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CHRAPOT</a:t>
                      </a:r>
                      <a:endParaRPr lang="cs-CZ" sz="4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SÍPÁNÍ</a:t>
                      </a:r>
                      <a:endParaRPr lang="cs-CZ" sz="5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200" dirty="0" smtClean="0"/>
                        <a:t>VÁHOVÁ</a:t>
                      </a:r>
                      <a:r>
                        <a:rPr lang="cs-CZ" sz="3200" baseline="0" dirty="0" smtClean="0"/>
                        <a:t> NESTABILITA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-108520" y="1194096"/>
            <a:ext cx="1782860" cy="89255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700" dirty="0">
                <a:solidFill>
                  <a:srgbClr val="C00000"/>
                </a:solidFill>
                <a:latin typeface="Algerian" pitchFamily="82" charset="0"/>
                <a:ea typeface="Arial Unicode MS" pitchFamily="34" charset="-128"/>
                <a:cs typeface="Arial Unicode MS" pitchFamily="34" charset="-128"/>
              </a:rPr>
              <a:t>?</a:t>
            </a:r>
            <a:endParaRPr lang="cs-CZ" sz="19900" dirty="0">
              <a:solidFill>
                <a:srgbClr val="C00000"/>
              </a:solidFill>
              <a:latin typeface="Algerian" pitchFamily="82" charset="0"/>
              <a:ea typeface="Arial Unicode MS" pitchFamily="34" charset="-128"/>
              <a:cs typeface="Arial Unicode MS" pitchFamily="34" charset="-128"/>
            </a:endParaRPr>
          </a:p>
          <a:p>
            <a:endParaRPr lang="cs-CZ" sz="28700" dirty="0">
              <a:solidFill>
                <a:srgbClr val="C00000"/>
              </a:solidFill>
              <a:latin typeface="Algerian" pitchFamily="82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" name="Picture 2" descr="http://www.soldat-xichts.unas.cz/smile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706" y="5004599"/>
            <a:ext cx="1818481" cy="17981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534534" y="892552"/>
            <a:ext cx="3109473" cy="591022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 flipH="1">
            <a:off x="1534534" y="1772816"/>
            <a:ext cx="3109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1534534" y="2852936"/>
            <a:ext cx="3109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2" idx="3"/>
            <a:endCxn id="2" idx="1"/>
          </p:cNvCxnSpPr>
          <p:nvPr/>
        </p:nvCxnSpPr>
        <p:spPr>
          <a:xfrm flipH="1">
            <a:off x="1534534" y="3847666"/>
            <a:ext cx="3109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1534534" y="4869160"/>
            <a:ext cx="3109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 flipH="1">
            <a:off x="1534534" y="5733256"/>
            <a:ext cx="3109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849038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94572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6665" y="2894665"/>
            <a:ext cx="4996559" cy="4623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016" y="3573016"/>
            <a:ext cx="4945063" cy="317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122486" y="6280926"/>
            <a:ext cx="4996559" cy="4623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51520" y="3429000"/>
            <a:ext cx="2088232" cy="0"/>
          </a:xfrm>
          <a:prstGeom prst="line">
            <a:avLst/>
          </a:prstGeom>
          <a:ln w="317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892197" y="3418764"/>
            <a:ext cx="2088232" cy="0"/>
          </a:xfrm>
          <a:prstGeom prst="line">
            <a:avLst/>
          </a:prstGeom>
          <a:ln w="317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5232022" y="1412776"/>
            <a:ext cx="41442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Napiš, které plíce jsou kuřáka a nekuřáka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84168" y="7618"/>
            <a:ext cx="17331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?</a:t>
            </a:r>
            <a:r>
              <a:rPr lang="cs-CZ" sz="5400" dirty="0" smtClean="0"/>
              <a:t> </a:t>
            </a:r>
            <a:r>
              <a:rPr lang="cs-CZ" sz="8800" dirty="0" smtClean="0">
                <a:solidFill>
                  <a:srgbClr val="0070C0"/>
                </a:solidFill>
              </a:rPr>
              <a:t>?</a:t>
            </a:r>
            <a:r>
              <a:rPr lang="cs-CZ" sz="5400" dirty="0" smtClean="0"/>
              <a:t> </a:t>
            </a:r>
            <a:r>
              <a:rPr lang="cs-CZ" sz="6000" dirty="0" smtClean="0">
                <a:solidFill>
                  <a:srgbClr val="FF0000"/>
                </a:solidFill>
              </a:rPr>
              <a:t>?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07504" y="4469781"/>
            <a:ext cx="392844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SPRÁVNĚ</a:t>
            </a:r>
            <a:endParaRPr lang="cs-CZ" sz="88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474869" y="6158146"/>
            <a:ext cx="43453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4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Nekuřák         Kuřák</a:t>
            </a:r>
            <a:endParaRPr lang="cs-CZ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4903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blog.forgingfire.com/wp-content/uploads/2009/04/smoke-lrg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18" y="7635"/>
            <a:ext cx="5058590" cy="1539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171275" y="412299"/>
            <a:ext cx="35166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Těhotenství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39752" y="1988840"/>
            <a:ext cx="72728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Kouření v průběhu těhotenství může způsobit závažné zdravotní </a:t>
            </a:r>
            <a:r>
              <a:rPr lang="cs-CZ" sz="2400" dirty="0" smtClean="0"/>
              <a:t>problémy  matkám i </a:t>
            </a:r>
            <a:r>
              <a:rPr lang="cs-CZ" sz="2400" dirty="0"/>
              <a:t>plodu. </a:t>
            </a:r>
            <a:endParaRPr lang="cs-CZ" sz="2400" dirty="0" smtClean="0"/>
          </a:p>
          <a:p>
            <a:r>
              <a:rPr lang="cs-CZ" sz="2400" dirty="0" smtClean="0"/>
              <a:t>Vliv  kouření se </a:t>
            </a:r>
            <a:r>
              <a:rPr lang="cs-CZ" sz="2400" dirty="0"/>
              <a:t>mimo jiné spojuje s předčasnými </a:t>
            </a:r>
            <a:endParaRPr lang="cs-CZ" sz="2400" dirty="0" smtClean="0"/>
          </a:p>
          <a:p>
            <a:r>
              <a:rPr lang="cs-CZ" sz="2400" dirty="0" smtClean="0"/>
              <a:t>porody a </a:t>
            </a:r>
            <a:r>
              <a:rPr lang="cs-CZ" sz="2400" dirty="0"/>
              <a:t>dýchacími problémy.</a:t>
            </a:r>
          </a:p>
        </p:txBody>
      </p:sp>
      <p:pic>
        <p:nvPicPr>
          <p:cNvPr id="6146" name="Picture 2" descr="koureni-tehotenstvi-nasledky-plo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g.blesk.cz/img/1/full/605939-img-koureni-tehotenstvi-dit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779" y="241953"/>
            <a:ext cx="2791208" cy="1818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hint.cz/tabakobr/kv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7674" y="4325992"/>
            <a:ext cx="3190875" cy="2076450"/>
          </a:xfrm>
          <a:prstGeom prst="rect">
            <a:avLst/>
          </a:prstGeom>
          <a:noFill/>
          <a:effectLst>
            <a:glow rad="406400">
              <a:schemeClr val="accent2">
                <a:satMod val="175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64844" y="3933056"/>
            <a:ext cx="4572000" cy="2862322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r>
              <a:rPr lang="cs-CZ" b="1" dirty="0">
                <a:solidFill>
                  <a:schemeClr val="bg1"/>
                </a:solidFill>
              </a:rPr>
              <a:t>Za rozštěpy rtů novorozenců je zodpovědný alkohol a kouření </a:t>
            </a:r>
            <a:r>
              <a:rPr lang="cs-CZ" b="1" dirty="0" smtClean="0">
                <a:solidFill>
                  <a:schemeClr val="bg1"/>
                </a:solidFill>
              </a:rPr>
              <a:t>matek.</a:t>
            </a:r>
            <a:endParaRPr lang="cs-CZ" b="1" dirty="0" smtClean="0">
              <a:solidFill>
                <a:schemeClr val="bg1"/>
              </a:solidFill>
            </a:endParaRP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52" name="Picture 8" descr="http://www.ident.cz/files/AKTUALITY/13900471.3PREOPERATION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923" y="4581128"/>
            <a:ext cx="2966004" cy="21167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102136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blog.forgingfire.com/wp-content/uploads/2009/04/smoke-lrg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-171400"/>
            <a:ext cx="6504544" cy="197962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509120"/>
            <a:ext cx="2016224" cy="1513354"/>
          </a:xfrm>
          <a:prstGeom prst="rect">
            <a:avLst/>
          </a:prstGeom>
          <a:noFill/>
          <a:ln>
            <a:noFill/>
          </a:ln>
          <a:effectLst>
            <a:glow rad="317500">
              <a:schemeClr val="accent3">
                <a:satMod val="175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267744" y="260648"/>
            <a:ext cx="4304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Další důsledky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56176" y="1556792"/>
            <a:ext cx="2861291" cy="440120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Kůže kuřáka bývá také tenčí a méně </a:t>
            </a:r>
            <a:r>
              <a:rPr lang="cs-CZ" sz="2800" b="1" dirty="0" smtClean="0">
                <a:solidFill>
                  <a:schemeClr val="bg1"/>
                </a:solidFill>
              </a:rPr>
              <a:t>soudržná. Pleť kuřáků je nejen </a:t>
            </a:r>
            <a:r>
              <a:rPr lang="cs-CZ" sz="2800" b="1" dirty="0">
                <a:solidFill>
                  <a:schemeClr val="bg1"/>
                </a:solidFill>
              </a:rPr>
              <a:t>více vrásčitá, ale také našedlá či </a:t>
            </a:r>
            <a:r>
              <a:rPr lang="cs-CZ" sz="2800" b="1" dirty="0" smtClean="0">
                <a:solidFill>
                  <a:schemeClr val="bg1"/>
                </a:solidFill>
              </a:rPr>
              <a:t>pobledlá a</a:t>
            </a:r>
          </a:p>
          <a:p>
            <a:r>
              <a:rPr lang="cs-CZ" sz="2800" b="1" dirty="0" smtClean="0">
                <a:solidFill>
                  <a:schemeClr val="bg1"/>
                </a:solidFill>
              </a:rPr>
              <a:t>m</a:t>
            </a:r>
            <a:r>
              <a:rPr lang="cs-CZ" sz="2800" b="1" dirty="0" smtClean="0">
                <a:solidFill>
                  <a:schemeClr val="bg1"/>
                </a:solidFill>
              </a:rPr>
              <a:t>á </a:t>
            </a:r>
            <a:r>
              <a:rPr lang="cs-CZ" sz="2800" b="1" dirty="0" smtClean="0">
                <a:solidFill>
                  <a:schemeClr val="bg1"/>
                </a:solidFill>
              </a:rPr>
              <a:t>vliv na rychlejší stárnutí pleti.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92896"/>
            <a:ext cx="1872208" cy="1393437"/>
          </a:xfrm>
          <a:prstGeom prst="rect">
            <a:avLst/>
          </a:prstGeom>
          <a:noFill/>
          <a:ln>
            <a:noFill/>
          </a:ln>
          <a:effectLst>
            <a:glow rad="495300">
              <a:schemeClr val="accent5">
                <a:satMod val="175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95536" y="1412776"/>
            <a:ext cx="3168352" cy="5262979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Vykouření jedné cigarety může vyvolat zúžení cév až na dobu 90 minut. Kouření výrazně urychluje rozvoj aterosklerózy (kornatění tepen). Důsledkem jsou mozkové cévní příhody a srdeční </a:t>
            </a:r>
            <a:r>
              <a:rPr lang="cs-CZ" sz="2800" b="1" dirty="0" smtClean="0">
                <a:solidFill>
                  <a:schemeClr val="bg1"/>
                </a:solidFill>
              </a:rPr>
              <a:t>infarkty.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11560" y="548680"/>
            <a:ext cx="135646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latin typeface="Vladimir Script" pitchFamily="66" charset="0"/>
              </a:rPr>
              <a:t>Cévy</a:t>
            </a:r>
            <a:endParaRPr lang="cs-CZ" sz="5400" dirty="0">
              <a:latin typeface="Vladimir Script" pitchFamily="66" charset="0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904211" y="284737"/>
            <a:ext cx="188064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>
                <a:latin typeface="Vladimir Script" pitchFamily="66" charset="0"/>
              </a:rPr>
              <a:t>Vrásky</a:t>
            </a:r>
            <a:endParaRPr lang="cs-CZ" sz="5400" dirty="0">
              <a:latin typeface="Vladimir Script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490387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l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drogy.doktorka.cz/cs/images/resize/koureni-muz-impo2-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58" y="3501008"/>
            <a:ext cx="3024336" cy="30243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502" y="188640"/>
            <a:ext cx="408958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latin typeface="Vladimir Script" pitchFamily="66" charset="0"/>
              </a:rPr>
              <a:t>Impotence</a:t>
            </a:r>
            <a:endParaRPr lang="cs-CZ" sz="8800" dirty="0">
              <a:latin typeface="Vladimir Script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96461" y="1916832"/>
            <a:ext cx="4403531" cy="1384995"/>
          </a:xfrm>
          <a:prstGeom prst="rect">
            <a:avLst/>
          </a:prstGeom>
          <a:gradFill>
            <a:gsLst>
              <a:gs pos="100000">
                <a:srgbClr val="00B050"/>
              </a:gs>
              <a:gs pos="50000">
                <a:srgbClr val="9CB86E"/>
              </a:gs>
              <a:gs pos="0">
                <a:srgbClr val="92D050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Dlouhodobé kouření </a:t>
            </a:r>
            <a:r>
              <a:rPr lang="cs-CZ" sz="2800" b="1" dirty="0" smtClean="0">
                <a:solidFill>
                  <a:schemeClr val="bg1"/>
                </a:solidFill>
              </a:rPr>
              <a:t>může </a:t>
            </a:r>
            <a:r>
              <a:rPr lang="cs-CZ" sz="2800" b="1" dirty="0">
                <a:solidFill>
                  <a:schemeClr val="bg1"/>
                </a:solidFill>
              </a:rPr>
              <a:t>způsobit </a:t>
            </a:r>
            <a:r>
              <a:rPr lang="cs-CZ" sz="2800" b="1" dirty="0" smtClean="0">
                <a:solidFill>
                  <a:schemeClr val="bg1"/>
                </a:solidFill>
              </a:rPr>
              <a:t>mužům impotenci a závažné </a:t>
            </a:r>
            <a:r>
              <a:rPr lang="cs-CZ" sz="2800" b="1" dirty="0" smtClean="0">
                <a:solidFill>
                  <a:schemeClr val="bg1"/>
                </a:solidFill>
              </a:rPr>
              <a:t>poruchy erekce.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208786"/>
            <a:ext cx="256352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800" dirty="0" smtClean="0">
                <a:latin typeface="Vladimir Script" pitchFamily="66" charset="0"/>
              </a:rPr>
              <a:t>Chrup</a:t>
            </a:r>
            <a:endParaRPr lang="cs-CZ" sz="8800" dirty="0">
              <a:latin typeface="Vladimir Script" pitchFamily="66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832371" y="1556792"/>
            <a:ext cx="4311629" cy="2308324"/>
          </a:xfrm>
          <a:prstGeom prst="rect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Kouřením také žloutnou zuby. S</a:t>
            </a:r>
            <a:r>
              <a:rPr lang="cs-CZ" sz="2400" b="1" dirty="0">
                <a:solidFill>
                  <a:schemeClr val="bg1"/>
                </a:solidFill>
              </a:rPr>
              <a:t> tímto souvisí zvýšené množství zubního plaku a nepříjemný zápach z úst. To vše má negativní vliv na vznik zubního kazu.</a:t>
            </a:r>
          </a:p>
        </p:txBody>
      </p:sp>
      <p:pic>
        <p:nvPicPr>
          <p:cNvPr id="9220" name="Picture 4" descr="http://1.bp.blogspot.com/-qD5MHFRZDiw/TwG1o6HWuyI/AAAAAAAAAyw/8lTHQ50wk-E/s1600/Is-There-a-Relationship-Between-Oral-Health-and-Smok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405" y="4077072"/>
            <a:ext cx="3790950" cy="25431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155443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l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3933056"/>
            <a:ext cx="7416824" cy="2554545"/>
          </a:xfrm>
          <a:prstGeom prst="rect">
            <a:avLst/>
          </a:prstGeom>
          <a:gradFill>
            <a:gsLst>
              <a:gs pos="0">
                <a:srgbClr val="FFC000"/>
              </a:gs>
              <a:gs pos="100000">
                <a:srgbClr val="C00000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>Mezi další nemoci a poruchy, které kuřáci obvykle mívají, můžeme zařadit</a:t>
            </a:r>
            <a:r>
              <a:rPr lang="cs-CZ" sz="2000" b="1" dirty="0" smtClean="0">
                <a:solidFill>
                  <a:schemeClr val="bg1"/>
                </a:solidFill>
              </a:rPr>
              <a:t>:</a:t>
            </a:r>
          </a:p>
          <a:p>
            <a:endParaRPr lang="cs-CZ" sz="2000" dirty="0"/>
          </a:p>
          <a:p>
            <a:pPr marL="285750" indent="-285750">
              <a:buFont typeface="Wingdings" pitchFamily="2" charset="2"/>
              <a:buChar char="v"/>
            </a:pPr>
            <a:r>
              <a:rPr lang="cs-CZ" sz="2000" dirty="0"/>
              <a:t>vředovou chorobu žaludku a dvanáctníku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000" dirty="0"/>
              <a:t>dřívější rozvoj šedého zákalu a stařecké hluchoty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000" dirty="0"/>
              <a:t>poruchu potence a plodnosti u mužů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000" dirty="0"/>
              <a:t>menstruační obtíže či neplodnost u žen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2000" dirty="0"/>
              <a:t>zhoršené hojení </a:t>
            </a:r>
            <a:r>
              <a:rPr lang="cs-CZ" sz="2000" dirty="0" smtClean="0"/>
              <a:t>ran</a:t>
            </a:r>
            <a:endParaRPr lang="cs-CZ" sz="2000" dirty="0"/>
          </a:p>
        </p:txBody>
      </p:sp>
      <p:sp>
        <p:nvSpPr>
          <p:cNvPr id="3" name="Obdélník 2"/>
          <p:cNvSpPr/>
          <p:nvPr/>
        </p:nvSpPr>
        <p:spPr>
          <a:xfrm>
            <a:off x="107504" y="589145"/>
            <a:ext cx="4140460" cy="3046988"/>
          </a:xfrm>
          <a:prstGeom prst="rect">
            <a:avLst/>
          </a:prstGeom>
          <a:gradFill>
            <a:gsLst>
              <a:gs pos="0">
                <a:schemeClr val="bg1"/>
              </a:gs>
              <a:gs pos="65000">
                <a:srgbClr val="85C2FF"/>
              </a:gs>
              <a:gs pos="100000">
                <a:srgbClr val="00B0F0"/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cs-CZ" sz="3200" dirty="0">
                <a:solidFill>
                  <a:srgbClr val="C00000"/>
                </a:solidFill>
              </a:rPr>
              <a:t>Pobyt v zakouřeném prostředí</a:t>
            </a:r>
            <a:r>
              <a:rPr lang="cs-CZ" sz="3200" dirty="0" smtClean="0">
                <a:solidFill>
                  <a:srgbClr val="C00000"/>
                </a:solidFill>
              </a:rPr>
              <a:t>:</a:t>
            </a:r>
          </a:p>
          <a:p>
            <a:r>
              <a:rPr lang="cs-CZ" sz="3200" dirty="0" smtClean="0"/>
              <a:t>Zvyšuje riziko </a:t>
            </a:r>
            <a:r>
              <a:rPr lang="cs-CZ" sz="3200" dirty="0"/>
              <a:t>zápalu plic a zánětů středního </a:t>
            </a:r>
            <a:r>
              <a:rPr lang="cs-CZ" sz="3200" dirty="0" smtClean="0"/>
              <a:t>ucha a také dalších poruch dýchání.</a:t>
            </a:r>
            <a:endParaRPr lang="cs-CZ" sz="3200" dirty="0"/>
          </a:p>
        </p:txBody>
      </p:sp>
      <p:pic>
        <p:nvPicPr>
          <p:cNvPr id="10242" name="Picture 2" descr="http://media.novinky.cz/162/241622-original1-4tps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6569" y="593596"/>
            <a:ext cx="3931526" cy="2619380"/>
          </a:xfrm>
          <a:prstGeom prst="rect">
            <a:avLst/>
          </a:prstGeom>
          <a:noFill/>
          <a:effectLst>
            <a:glow rad="368300">
              <a:schemeClr val="accent2">
                <a:satMod val="175000"/>
              </a:schemeClr>
            </a:glo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329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ripple dir="r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blog.forgingfire.com/wp-content/uploads/2009/04/smoke-lrg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244" y="0"/>
            <a:ext cx="5058590" cy="1539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762725" y="308111"/>
            <a:ext cx="17316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Popis</a:t>
            </a:r>
            <a:endParaRPr lang="cs-CZ" sz="54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2"/>
          <p:cNvSpPr txBox="1"/>
          <p:nvPr/>
        </p:nvSpPr>
        <p:spPr>
          <a:xfrm>
            <a:off x="107504" y="1844824"/>
            <a:ext cx="794570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2. snímek – slouží </a:t>
            </a:r>
            <a:r>
              <a:rPr lang="cs-CZ" sz="2000" dirty="0"/>
              <a:t>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3. snímek –  </a:t>
            </a:r>
            <a:r>
              <a:rPr lang="cs-CZ" sz="2000" dirty="0" err="1" smtClean="0"/>
              <a:t>spojovačka</a:t>
            </a:r>
            <a:endParaRPr lang="cs-CZ" sz="2000" dirty="0" smtClean="0"/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4. snímek – správné </a:t>
            </a:r>
            <a:r>
              <a:rPr lang="cs-CZ" sz="2000" dirty="0"/>
              <a:t>vypracování předchozího </a:t>
            </a:r>
            <a:r>
              <a:rPr lang="cs-CZ" sz="2000" dirty="0" smtClean="0"/>
              <a:t>snímku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5. snímek – slouží </a:t>
            </a:r>
            <a:r>
              <a:rPr lang="cs-CZ" sz="2000" dirty="0"/>
              <a:t>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6. snímek – žáci interaktivním perem vypíší od tabulky příznaky rakoviny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7. snímek </a:t>
            </a:r>
            <a:r>
              <a:rPr lang="cs-CZ" sz="2000" dirty="0"/>
              <a:t>– žáci interaktivním perem </a:t>
            </a:r>
            <a:r>
              <a:rPr lang="cs-CZ" sz="2000" dirty="0" smtClean="0"/>
              <a:t>vypíší na řádky stav plic kuřáka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8. snímek – slouží </a:t>
            </a:r>
            <a:r>
              <a:rPr lang="cs-CZ" sz="2000" dirty="0"/>
              <a:t>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9. snímek – slouží </a:t>
            </a:r>
            <a:r>
              <a:rPr lang="cs-CZ" sz="2000" dirty="0"/>
              <a:t>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10. snímek – slouží </a:t>
            </a:r>
            <a:r>
              <a:rPr lang="cs-CZ" sz="2000" dirty="0"/>
              <a:t>k </a:t>
            </a:r>
            <a:r>
              <a:rPr lang="cs-CZ" sz="2000" dirty="0" smtClean="0"/>
              <a:t>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11. snímek – slouží k výkladu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12. snímek – popis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cs-CZ" sz="2000" dirty="0" smtClean="0"/>
              <a:t>13. snímek - zdroje</a:t>
            </a:r>
          </a:p>
        </p:txBody>
      </p:sp>
    </p:spTree>
    <p:extLst>
      <p:ext uri="{BB962C8B-B14F-4D97-AF65-F5344CB8AC3E}">
        <p14:creationId xmlns="" xmlns:p14="http://schemas.microsoft.com/office/powerpoint/2010/main" val="2055288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blog.forgingfire.com/wp-content/uploads/2009/04/smoke-lrg.jp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9244" y="0"/>
            <a:ext cx="5058590" cy="15395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619641" y="308111"/>
            <a:ext cx="2017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54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0" y="1988840"/>
            <a:ext cx="912782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/>
              <a:t>Obrázek 1 - </a:t>
            </a:r>
            <a:r>
              <a:rPr lang="cs-CZ" sz="1000" dirty="0"/>
              <a:t>http://</a:t>
            </a:r>
            <a:r>
              <a:rPr lang="cs-CZ" sz="1000" dirty="0" smtClean="0"/>
              <a:t>upload.wikimedia.org/wikipedia/commons/5/56/Papierosa_1_ubt_0069.jpeg</a:t>
            </a:r>
          </a:p>
          <a:p>
            <a:r>
              <a:rPr lang="cs-CZ" sz="1000" dirty="0" smtClean="0"/>
              <a:t>Obrázek 2 - </a:t>
            </a:r>
            <a:r>
              <a:rPr lang="cs-CZ" sz="1000" dirty="0"/>
              <a:t>http://</a:t>
            </a:r>
            <a:r>
              <a:rPr lang="cs-CZ" sz="1000" dirty="0" smtClean="0"/>
              <a:t>files.zajimavost.webnode.cz/200000235-347c535766/pl%C3%ADce%20ku%C5%99%C3%A1ka%20a%20neku%C5%99%C3%A1ka.JPG</a:t>
            </a:r>
          </a:p>
          <a:p>
            <a:r>
              <a:rPr lang="cs-CZ" sz="1000" dirty="0" smtClean="0"/>
              <a:t>Obrázek 3 - </a:t>
            </a:r>
            <a:r>
              <a:rPr lang="cs-CZ" sz="1000" dirty="0"/>
              <a:t>http://</a:t>
            </a:r>
            <a:r>
              <a:rPr lang="cs-CZ" sz="1000" dirty="0" smtClean="0"/>
              <a:t>img.blesk.cz/img/1/gallery/1157934_deti-agresivita-predskolaci-koureni-cigareta.jpg</a:t>
            </a:r>
          </a:p>
          <a:p>
            <a:r>
              <a:rPr lang="cs-CZ" sz="1000" dirty="0" smtClean="0"/>
              <a:t>Obrázek 4 - </a:t>
            </a:r>
            <a:r>
              <a:rPr lang="cs-CZ" sz="1000" dirty="0"/>
              <a:t>http://</a:t>
            </a:r>
            <a:r>
              <a:rPr lang="cs-CZ" sz="1000" dirty="0" smtClean="0"/>
              <a:t>www.etrafika.cz/ftp/zakladni_tvary_dymek/zakladni_tvary_dymek_1.jpg</a:t>
            </a:r>
          </a:p>
          <a:p>
            <a:r>
              <a:rPr lang="cs-CZ" sz="1000" dirty="0" smtClean="0"/>
              <a:t>Obrázek 5 - </a:t>
            </a:r>
            <a:r>
              <a:rPr lang="cs-CZ" sz="1000" dirty="0"/>
              <a:t>http://</a:t>
            </a:r>
            <a:r>
              <a:rPr lang="cs-CZ" sz="1000" dirty="0" smtClean="0"/>
              <a:t>i.lidovky.cz/05/111/lngal/JELee30d_cigaret.jpg</a:t>
            </a:r>
          </a:p>
          <a:p>
            <a:r>
              <a:rPr lang="cs-CZ" sz="1000" dirty="0" smtClean="0"/>
              <a:t>Obrázek 6 - </a:t>
            </a:r>
            <a:r>
              <a:rPr lang="cs-CZ" sz="1000" dirty="0"/>
              <a:t>http://</a:t>
            </a:r>
            <a:r>
              <a:rPr lang="cs-CZ" sz="1000" dirty="0" smtClean="0"/>
              <a:t>www.rodina-finance.cz/img2/Alex/Silvie2/dout1.png</a:t>
            </a:r>
          </a:p>
          <a:p>
            <a:r>
              <a:rPr lang="cs-CZ" sz="1000" dirty="0" smtClean="0"/>
              <a:t>Obrázek 7 - </a:t>
            </a:r>
            <a:r>
              <a:rPr lang="cs-CZ" sz="1000" dirty="0"/>
              <a:t>http://</a:t>
            </a:r>
            <a:r>
              <a:rPr lang="cs-CZ" sz="1000" dirty="0" smtClean="0"/>
              <a:t>www.hint.cz/tabakobr/kvt.jpg</a:t>
            </a:r>
          </a:p>
          <a:p>
            <a:r>
              <a:rPr lang="cs-CZ" sz="1000" dirty="0" smtClean="0"/>
              <a:t>Obrázek 8 - </a:t>
            </a:r>
            <a:r>
              <a:rPr lang="cs-CZ" sz="1000" dirty="0"/>
              <a:t>http://</a:t>
            </a:r>
            <a:r>
              <a:rPr lang="cs-CZ" sz="1000" dirty="0" smtClean="0"/>
              <a:t>www.ident.cz/files/AKTUALITY/13900471.3PREOPERATION1.JPG</a:t>
            </a:r>
          </a:p>
          <a:p>
            <a:r>
              <a:rPr lang="cs-CZ" sz="1000" dirty="0" smtClean="0"/>
              <a:t>Obrázek 9 - </a:t>
            </a:r>
            <a:r>
              <a:rPr lang="cs-CZ" sz="1000" dirty="0"/>
              <a:t>http://1.bp.blogspot.com/-qD5MHFRZDiw/TwG1o6HWuyI/AAAAAAAAAyw/8lTHQ50wk-E/s1600/Is-There-a-Relationship-Between-Oral-Health-and-Smoking.jpg</a:t>
            </a:r>
          </a:p>
          <a:p>
            <a:r>
              <a:rPr lang="cs-CZ" sz="1000" dirty="0" smtClean="0"/>
              <a:t>Obrázek 10 - </a:t>
            </a:r>
            <a:r>
              <a:rPr lang="cs-CZ" sz="1000" dirty="0"/>
              <a:t>http://</a:t>
            </a:r>
            <a:r>
              <a:rPr lang="cs-CZ" sz="1000" dirty="0" smtClean="0"/>
              <a:t>media.novinky.cz/162/241622-original1-4tpsm.jpg</a:t>
            </a:r>
          </a:p>
        </p:txBody>
      </p:sp>
      <p:sp>
        <p:nvSpPr>
          <p:cNvPr id="2" name="Obdélník 1"/>
          <p:cNvSpPr/>
          <p:nvPr/>
        </p:nvSpPr>
        <p:spPr>
          <a:xfrm>
            <a:off x="539552" y="4326195"/>
            <a:ext cx="78692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Autorem materiálu a všech jeho částí, není-li uvedeno  jinak, je </a:t>
            </a:r>
            <a:r>
              <a:rPr lang="cs-CZ" sz="2400" dirty="0" smtClean="0"/>
              <a:t>Mgr. Hana </a:t>
            </a:r>
            <a:r>
              <a:rPr lang="cs-CZ" sz="2400" dirty="0" err="1" smtClean="0"/>
              <a:t>Pajkrtová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5373216"/>
            <a:ext cx="8169275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881471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485</Words>
  <Application>Microsoft Office PowerPoint</Application>
  <PresentationFormat>Předvádění na obrazovce (4:3)</PresentationFormat>
  <Paragraphs>94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OX</dc:creator>
  <cp:lastModifiedBy>Učitel</cp:lastModifiedBy>
  <cp:revision>30</cp:revision>
  <dcterms:created xsi:type="dcterms:W3CDTF">2011-10-23T09:12:02Z</dcterms:created>
  <dcterms:modified xsi:type="dcterms:W3CDTF">2012-09-26T09:48:33Z</dcterms:modified>
</cp:coreProperties>
</file>