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57" r:id="rId4"/>
    <p:sldId id="260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37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CA590-66F2-4D9A-B2FA-B9B393853CDF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4340E-4692-4302-AC6C-09112541A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CA590-66F2-4D9A-B2FA-B9B393853CDF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4340E-4692-4302-AC6C-09112541A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CA590-66F2-4D9A-B2FA-B9B393853CDF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4340E-4692-4302-AC6C-09112541A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CA590-66F2-4D9A-B2FA-B9B393853CDF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4340E-4692-4302-AC6C-09112541A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CA590-66F2-4D9A-B2FA-B9B393853CDF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4340E-4692-4302-AC6C-09112541A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CA590-66F2-4D9A-B2FA-B9B393853CDF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4340E-4692-4302-AC6C-09112541A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CA590-66F2-4D9A-B2FA-B9B393853CDF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4340E-4692-4302-AC6C-09112541A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CA590-66F2-4D9A-B2FA-B9B393853CDF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4340E-4692-4302-AC6C-09112541A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CA590-66F2-4D9A-B2FA-B9B393853CDF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4340E-4692-4302-AC6C-09112541A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CA590-66F2-4D9A-B2FA-B9B393853CDF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4340E-4692-4302-AC6C-09112541A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CA590-66F2-4D9A-B2FA-B9B393853CDF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4340E-4692-4302-AC6C-09112541A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BCA590-66F2-4D9A-B2FA-B9B393853CDF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04340E-4692-4302-AC6C-09112541A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0" Type="http://schemas.openxmlformats.org/officeDocument/2006/relationships/slide" Target="slide13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slide" Target="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slide" Target="slide1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magazin.ceskenoviny.cz/zpravy/videt-je-planeta-jupiter-kometa-garradd-a-meteory-geminidy/702013&amp;id_seznam=899" TargetMode="External"/><Relationship Id="rId13" Type="http://schemas.openxmlformats.org/officeDocument/2006/relationships/hyperlink" Target="http://www.vivo.sk/photo/66459/Mesiac" TargetMode="External"/><Relationship Id="rId3" Type="http://schemas.openxmlformats.org/officeDocument/2006/relationships/hyperlink" Target="http://www.hrono.ru/biograf/bio_g/gagarin_juri.php" TargetMode="External"/><Relationship Id="rId7" Type="http://schemas.openxmlformats.org/officeDocument/2006/relationships/hyperlink" Target="http://www.realmagick.com/planet-mercury" TargetMode="External"/><Relationship Id="rId12" Type="http://schemas.openxmlformats.org/officeDocument/2006/relationships/hyperlink" Target="http://cs.wikipedia.org/wiki/Poledn&#237;k" TargetMode="External"/><Relationship Id="rId2" Type="http://schemas.openxmlformats.org/officeDocument/2006/relationships/hyperlink" Target="http://www.spacetoday.org/images/Sats/MilSats/DSCS_SatInSpaceLockheedMarti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ttsupwiththat.com/2010/05/06/hyperventilating-on-venus/" TargetMode="External"/><Relationship Id="rId11" Type="http://schemas.openxmlformats.org/officeDocument/2006/relationships/hyperlink" Target="http://cs.wikipedia.org/wiki/Soubor:Ferdinand_Magellan.jpg" TargetMode="External"/><Relationship Id="rId5" Type="http://schemas.openxmlformats.org/officeDocument/2006/relationships/hyperlink" Target="http://en.wikipedia.org/wiki/Milky_Way" TargetMode="External"/><Relationship Id="rId15" Type="http://schemas.openxmlformats.org/officeDocument/2006/relationships/hyperlink" Target="http://en.wikipedia.org/wiki/Papua_New_Guinea" TargetMode="External"/><Relationship Id="rId10" Type="http://schemas.openxmlformats.org/officeDocument/2006/relationships/hyperlink" Target="http://www.aerospaceguide.net/planetsaturn.html" TargetMode="External"/><Relationship Id="rId4" Type="http://schemas.openxmlformats.org/officeDocument/2006/relationships/hyperlink" Target="http://www.fotopedia.com/items/flickr-3498227088" TargetMode="External"/><Relationship Id="rId9" Type="http://schemas.openxmlformats.org/officeDocument/2006/relationships/hyperlink" Target="http://cs.wikipedia.org/wiki/Soubor:Mars_Hubble.jpg" TargetMode="External"/><Relationship Id="rId14" Type="http://schemas.openxmlformats.org/officeDocument/2006/relationships/hyperlink" Target="http://en.wikipedia.org/wiki/Icela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1"/>
            <a:ext cx="7772400" cy="1800199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  <a:b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V/2 – Inovace a zkvalitnění výuky v oblasti přírodních věd</a:t>
            </a:r>
            <a:r>
              <a:rPr lang="cs-CZ" sz="240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VY_32_INOVACE_103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683568" y="2996952"/>
            <a:ext cx="7088832" cy="309634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 algn="l"/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vytvoření: Říjen 2011</a:t>
            </a:r>
          </a:p>
          <a:p>
            <a:pPr algn="l"/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 6. </a:t>
            </a:r>
            <a:r>
              <a:rPr lang="cs-CZ" sz="200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 základní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školy</a:t>
            </a:r>
          </a:p>
          <a:p>
            <a:pPr algn="l"/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oblast: Člověk a příroda</a:t>
            </a:r>
          </a:p>
          <a:p>
            <a:pPr algn="l"/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obor: Zeměpis</a:t>
            </a:r>
          </a:p>
          <a:p>
            <a:pPr algn="l"/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Tematický okruh: Zeměpis 6. – 9. ročník</a:t>
            </a:r>
          </a:p>
          <a:p>
            <a:pPr algn="l"/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Země ve vesmíru</a:t>
            </a:r>
          </a:p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0"/>
            <a:ext cx="6534150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straně 4 je nabídka otázek.</a:t>
            </a: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Děti si vyberou  barvu a částku, kterou chtějí riskovat.</a:t>
            </a: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Kliknutím na obdélníček se jim otevře prázdná strana se čtyřmi políčky vpravo dole.</a:t>
            </a: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jsou nápovědy. U každé nápovědy je číslo, které označuje počet nápověd. Nápovědy se odkryjí po kliknutí na N.</a:t>
            </a: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 je obrázek. Kliknutím na něj se dětem ukáže obrázek, který jim může pomoci správně odpovědět.</a:t>
            </a: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 je řešení. Kliknutím na něj se objeví  správná odpověď.</a:t>
            </a: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Domeček je vrátí zpět na stránku s nabídkou otázek.</a:t>
            </a: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Hra pokračuje do vybrání všech herních polí.</a:t>
            </a: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Děti si počítají body a na konci hodiny proběhne vyhodnocení.</a:t>
            </a:r>
            <a:endParaRPr lang="cs-CZ" sz="12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Země ve vesmíru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6609" y="1600200"/>
            <a:ext cx="617078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84368" y="5589240"/>
            <a:ext cx="6332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1259632" y="1124744"/>
            <a:ext cx="1008112" cy="936104"/>
          </a:xfrm>
          <a:prstGeom prst="actionButtonBlank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Vlastní 7">
            <a:hlinkClick r:id="rId3" action="ppaction://hlinksldjump" highlightClick="1"/>
          </p:cNvPr>
          <p:cNvSpPr/>
          <p:nvPr/>
        </p:nvSpPr>
        <p:spPr>
          <a:xfrm>
            <a:off x="1259632" y="2420888"/>
            <a:ext cx="1008112" cy="936104"/>
          </a:xfrm>
          <a:prstGeom prst="actionButtonBlank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4" action="ppaction://hlinksldjump" highlightClick="1"/>
          </p:cNvPr>
          <p:cNvSpPr/>
          <p:nvPr/>
        </p:nvSpPr>
        <p:spPr>
          <a:xfrm>
            <a:off x="1259632" y="3717032"/>
            <a:ext cx="1008112" cy="936104"/>
          </a:xfrm>
          <a:prstGeom prst="actionButtonBlank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lačítko akce: Vlastní 9">
            <a:hlinkClick r:id="rId5" action="ppaction://hlinksldjump" highlightClick="1"/>
          </p:cNvPr>
          <p:cNvSpPr/>
          <p:nvPr/>
        </p:nvSpPr>
        <p:spPr>
          <a:xfrm>
            <a:off x="1259632" y="5085184"/>
            <a:ext cx="1008112" cy="936104"/>
          </a:xfrm>
          <a:prstGeom prst="actionButtonBlank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lačítko akce: Vlastní 10">
            <a:hlinkClick r:id="rId6" action="ppaction://hlinksldjump" highlightClick="1"/>
          </p:cNvPr>
          <p:cNvSpPr/>
          <p:nvPr/>
        </p:nvSpPr>
        <p:spPr>
          <a:xfrm>
            <a:off x="6012160" y="1196752"/>
            <a:ext cx="1008112" cy="936104"/>
          </a:xfrm>
          <a:prstGeom prst="actionButtonBlank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lačítko akce: Vlastní 11">
            <a:hlinkClick r:id="rId7" action="ppaction://hlinksldjump" highlightClick="1"/>
          </p:cNvPr>
          <p:cNvSpPr/>
          <p:nvPr/>
        </p:nvSpPr>
        <p:spPr>
          <a:xfrm>
            <a:off x="3563888" y="2420888"/>
            <a:ext cx="1008112" cy="936104"/>
          </a:xfrm>
          <a:prstGeom prst="actionButtonBlank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lačítko akce: Vlastní 12">
            <a:hlinkClick r:id="rId8" action="ppaction://hlinksldjump" highlightClick="1"/>
          </p:cNvPr>
          <p:cNvSpPr/>
          <p:nvPr/>
        </p:nvSpPr>
        <p:spPr>
          <a:xfrm>
            <a:off x="3563888" y="3645024"/>
            <a:ext cx="1008112" cy="936104"/>
          </a:xfrm>
          <a:prstGeom prst="actionButtonBlank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lačítko akce: Vlastní 13">
            <a:hlinkClick r:id="rId9" action="ppaction://hlinksldjump" highlightClick="1"/>
          </p:cNvPr>
          <p:cNvSpPr/>
          <p:nvPr/>
        </p:nvSpPr>
        <p:spPr>
          <a:xfrm>
            <a:off x="3563888" y="5085184"/>
            <a:ext cx="1008112" cy="936104"/>
          </a:xfrm>
          <a:prstGeom prst="actionButtonBlank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lačítko akce: Vlastní 14">
            <a:hlinkClick r:id="rId10" action="ppaction://hlinksldjump" highlightClick="1"/>
          </p:cNvPr>
          <p:cNvSpPr/>
          <p:nvPr/>
        </p:nvSpPr>
        <p:spPr>
          <a:xfrm>
            <a:off x="6012160" y="5013176"/>
            <a:ext cx="1008112" cy="936104"/>
          </a:xfrm>
          <a:prstGeom prst="actionButtonBlank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lačítko akce: Vlastní 15">
            <a:hlinkClick r:id="rId11" action="ppaction://hlinksldjump" highlightClick="1"/>
          </p:cNvPr>
          <p:cNvSpPr/>
          <p:nvPr/>
        </p:nvSpPr>
        <p:spPr>
          <a:xfrm>
            <a:off x="3563888" y="1124744"/>
            <a:ext cx="1008112" cy="936104"/>
          </a:xfrm>
          <a:prstGeom prst="actionButtonBlank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lačítko akce: Vlastní 16">
            <a:hlinkClick r:id="rId12" action="ppaction://hlinksldjump" highlightClick="1"/>
          </p:cNvPr>
          <p:cNvSpPr/>
          <p:nvPr/>
        </p:nvSpPr>
        <p:spPr>
          <a:xfrm>
            <a:off x="6012160" y="2492896"/>
            <a:ext cx="1008112" cy="936104"/>
          </a:xfrm>
          <a:prstGeom prst="actionButtonBlank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lačítko akce: Vlastní 17">
            <a:hlinkClick r:id="rId13" action="ppaction://hlinksldjump" highlightClick="1"/>
          </p:cNvPr>
          <p:cNvSpPr/>
          <p:nvPr/>
        </p:nvSpPr>
        <p:spPr>
          <a:xfrm>
            <a:off x="6012160" y="3717032"/>
            <a:ext cx="1008112" cy="936104"/>
          </a:xfrm>
          <a:prstGeom prst="actionButtonBlank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lačítko akce: Vlastní 18">
            <a:hlinkClick r:id="rId14" action="ppaction://hlinksldjump" highlightClick="1"/>
          </p:cNvPr>
          <p:cNvSpPr/>
          <p:nvPr/>
        </p:nvSpPr>
        <p:spPr>
          <a:xfrm>
            <a:off x="7668344" y="3068960"/>
            <a:ext cx="1008112" cy="936104"/>
          </a:xfrm>
          <a:prstGeom prst="actionButtonBlank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500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Umělá družice</a:t>
            </a:r>
            <a:endParaRPr lang="cs-CZ" i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sestrojena uměle.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Obíhám kolem Země.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Několik států soupeřilo o prvenství mého sestrojení.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Vyhrálo Rusko, tehdejší Sovětský svaz.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Zemi jsem opustila 4. října 1957.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Pojmenovali mě Sputnik 1.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920297"/>
            <a:ext cx="2448272" cy="1937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6453336"/>
            <a:ext cx="6332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2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532440" y="5877272"/>
            <a:ext cx="611560" cy="43204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4" action="ppaction://hlinksldjump" highlightClick="1"/>
          </p:cNvPr>
          <p:cNvSpPr/>
          <p:nvPr/>
        </p:nvSpPr>
        <p:spPr>
          <a:xfrm>
            <a:off x="7812360" y="5877272"/>
            <a:ext cx="648072" cy="43204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6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lačítko akce: Vlastní 9">
            <a:hlinkClick r:id="rId4" action="ppaction://hlinksldjump" highlightClick="1"/>
          </p:cNvPr>
          <p:cNvSpPr/>
          <p:nvPr/>
        </p:nvSpPr>
        <p:spPr>
          <a:xfrm>
            <a:off x="7812360" y="6381328"/>
            <a:ext cx="648072" cy="4766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i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Jurij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Alexejevič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Gagarin</a:t>
            </a:r>
            <a:endParaRPr lang="cs-CZ" i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Narodil jsem se v Rusku (Sovětský svaz).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Byl jsem pilotem.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Poprvé jsem obletěl Zemi.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Vznesl jsem se 12. 4. 1961.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vesmíru jsem pobyl 108 minut.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Vesmírná loď se jmenovala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Vostok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1.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437862"/>
            <a:ext cx="2987824" cy="242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059832" y="6525344"/>
            <a:ext cx="6332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3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532440" y="5877272"/>
            <a:ext cx="611560" cy="43204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Vlastní 7">
            <a:hlinkClick r:id="rId4" action="ppaction://hlinksldjump" highlightClick="1"/>
          </p:cNvPr>
          <p:cNvSpPr/>
          <p:nvPr/>
        </p:nvSpPr>
        <p:spPr>
          <a:xfrm>
            <a:off x="7884368" y="6381328"/>
            <a:ext cx="576064" cy="4766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4" action="ppaction://hlinksldjump" highlightClick="1"/>
          </p:cNvPr>
          <p:cNvSpPr/>
          <p:nvPr/>
        </p:nvSpPr>
        <p:spPr>
          <a:xfrm>
            <a:off x="7884368" y="5877272"/>
            <a:ext cx="576064" cy="43204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6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i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Neil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Alden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Armstrong</a:t>
            </a:r>
            <a:endParaRPr lang="cs-CZ" i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Narodil jsem se ve Spojených státech.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Moje noha byla první, která se dotkla Měsíce.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Přistáli jsme na Měsíci 20 7. 1969.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Spolu se mnou tam byl i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Edwin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Aldrin.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Třetí kolega, Michael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Collins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pilotoval naši vesmírnou loď, Apollo 11.</a:t>
            </a:r>
          </a:p>
          <a:p>
            <a:pPr>
              <a:buNone/>
            </a:pPr>
            <a:r>
              <a:rPr lang="cs-CZ" dirty="0"/>
              <a:t> 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265712"/>
            <a:ext cx="1728192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835696" y="6525344"/>
            <a:ext cx="6332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4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Vlastní 6">
            <a:hlinkClick r:id="rId3" action="ppaction://hlinksldjump" highlightClick="1"/>
          </p:cNvPr>
          <p:cNvSpPr/>
          <p:nvPr/>
        </p:nvSpPr>
        <p:spPr>
          <a:xfrm>
            <a:off x="7668344" y="6309320"/>
            <a:ext cx="720080" cy="54868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Vlastní 7">
            <a:hlinkClick r:id="rId3" action="ppaction://hlinksldjump" highlightClick="1"/>
          </p:cNvPr>
          <p:cNvSpPr/>
          <p:nvPr/>
        </p:nvSpPr>
        <p:spPr>
          <a:xfrm>
            <a:off x="8460432" y="5733256"/>
            <a:ext cx="683568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3" action="ppaction://hlinksldjump" highlightClick="1"/>
          </p:cNvPr>
          <p:cNvSpPr/>
          <p:nvPr/>
        </p:nvSpPr>
        <p:spPr>
          <a:xfrm>
            <a:off x="7668344" y="5733256"/>
            <a:ext cx="720080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5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lačítko akce: Domů 9">
            <a:hlinkClick r:id="rId4" action="ppaction://hlinksldjump" highlightClick="1"/>
          </p:cNvPr>
          <p:cNvSpPr/>
          <p:nvPr/>
        </p:nvSpPr>
        <p:spPr>
          <a:xfrm>
            <a:off x="8460432" y="6309320"/>
            <a:ext cx="683568" cy="54868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Mléčná dráha</a:t>
            </a:r>
            <a:endParaRPr lang="cs-CZ" i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stříbřitý pás hvězd viditelný ze Země.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Mnozí si mě pletou s naší Galaxií.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pouze část Galaxie viditelná ze Země.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Kromě hvězd jsem tvořena mezihvězdným prachem.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 mému pozorování si raději vezměte dalekohled.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962525"/>
            <a:ext cx="2095500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123728" y="6453336"/>
            <a:ext cx="6332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5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532440" y="5877272"/>
            <a:ext cx="611560" cy="43204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Vlastní 7">
            <a:hlinkClick r:id="rId4" action="ppaction://hlinksldjump" highlightClick="1"/>
          </p:cNvPr>
          <p:cNvSpPr/>
          <p:nvPr/>
        </p:nvSpPr>
        <p:spPr>
          <a:xfrm>
            <a:off x="7812360" y="6381328"/>
            <a:ext cx="648072" cy="4766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4" action="ppaction://hlinksldjump" highlightClick="1"/>
          </p:cNvPr>
          <p:cNvSpPr/>
          <p:nvPr/>
        </p:nvSpPr>
        <p:spPr>
          <a:xfrm>
            <a:off x="7812360" y="5877272"/>
            <a:ext cx="648072" cy="43204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5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Venuše</a:t>
            </a:r>
            <a:endParaRPr lang="cs-CZ" i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pojmenována po římské bohyni lásky a krásy.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Lidé mi říkají Jitřenka nebo Večernice.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blíže Slunci než Země.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Nemám svůj vlastní měsíc.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Nemám vodu ani magnetické pole kolem sebe.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302224"/>
            <a:ext cx="2555776" cy="2555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627784" y="6453336"/>
            <a:ext cx="6332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6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460432" y="6309320"/>
            <a:ext cx="683568" cy="54868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460432" y="5733256"/>
            <a:ext cx="683568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Vlastní 7">
            <a:hlinkClick r:id="rId4" action="ppaction://hlinksldjump" highlightClick="1"/>
          </p:cNvPr>
          <p:cNvSpPr/>
          <p:nvPr/>
        </p:nvSpPr>
        <p:spPr>
          <a:xfrm>
            <a:off x="7740352" y="6309320"/>
            <a:ext cx="648072" cy="54868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4" action="ppaction://hlinksldjump" highlightClick="1"/>
          </p:cNvPr>
          <p:cNvSpPr/>
          <p:nvPr/>
        </p:nvSpPr>
        <p:spPr>
          <a:xfrm>
            <a:off x="7740352" y="5733256"/>
            <a:ext cx="648072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5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Merkur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96112"/>
            <a:ext cx="8229600" cy="5230051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Mám nejblíže ke Slunci.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nejmenší ze všech planet.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Můj povrch je zvrásněný dopadajícími meteority.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Mám velmi tenkou atmosféru, která je podobná vakuu.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130301"/>
            <a:ext cx="2915816" cy="27276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987824" y="6453336"/>
            <a:ext cx="6332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7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460432" y="6309320"/>
            <a:ext cx="683568" cy="54868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460432" y="5733256"/>
            <a:ext cx="683568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Vlastní 7">
            <a:hlinkClick r:id="rId4" action="ppaction://hlinksldjump" highlightClick="1"/>
          </p:cNvPr>
          <p:cNvSpPr/>
          <p:nvPr/>
        </p:nvSpPr>
        <p:spPr>
          <a:xfrm>
            <a:off x="7740352" y="6309320"/>
            <a:ext cx="648072" cy="54868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4" action="ppaction://hlinksldjump" highlightClick="1"/>
          </p:cNvPr>
          <p:cNvSpPr/>
          <p:nvPr/>
        </p:nvSpPr>
        <p:spPr>
          <a:xfrm>
            <a:off x="7740352" y="5733256"/>
            <a:ext cx="648072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4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Jupiter</a:t>
            </a:r>
            <a:endParaRPr lang="cs-CZ" i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největší planetou sluneční soustavy.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Kolem sebe mám slabé prstence.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Obíhá mě nejméně 63 měsíců.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První měsíce objevil Galileo Galilei a pojmenoval je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Io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Europe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Ganymed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Callisto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Můj povrch prozkoumaly automatické sondy.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4288585"/>
            <a:ext cx="2483768" cy="25694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627784" y="6309320"/>
            <a:ext cx="6332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8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532440" y="6309320"/>
            <a:ext cx="611560" cy="54868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532440" y="5733256"/>
            <a:ext cx="611560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Vlastní 7">
            <a:hlinkClick r:id="rId4" action="ppaction://hlinksldjump" highlightClick="1"/>
          </p:cNvPr>
          <p:cNvSpPr/>
          <p:nvPr/>
        </p:nvSpPr>
        <p:spPr>
          <a:xfrm>
            <a:off x="7812360" y="6309320"/>
            <a:ext cx="648072" cy="54868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4" action="ppaction://hlinksldjump" highlightClick="1"/>
          </p:cNvPr>
          <p:cNvSpPr/>
          <p:nvPr/>
        </p:nvSpPr>
        <p:spPr>
          <a:xfrm>
            <a:off x="7812360" y="5733256"/>
            <a:ext cx="648072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5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Mars</a:t>
            </a:r>
            <a:endParaRPr lang="cs-CZ" i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druhou nejmenší planetou.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mám po římském bohu války.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Pozorovali mne už staří Egypťané, Babylóňané a Řekové.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Mám dva měsíce,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Phobos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Deimos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 svoji načervenalou barvu jsem symbolem ohně, krve a zániku.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662264"/>
            <a:ext cx="2195736" cy="2195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267744" y="6381328"/>
            <a:ext cx="6332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9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460432" y="6309320"/>
            <a:ext cx="683568" cy="54868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460432" y="5733256"/>
            <a:ext cx="683568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Vlastní 7">
            <a:hlinkClick r:id="rId4" action="ppaction://hlinksldjump" highlightClick="1"/>
          </p:cNvPr>
          <p:cNvSpPr/>
          <p:nvPr/>
        </p:nvSpPr>
        <p:spPr>
          <a:xfrm>
            <a:off x="7740352" y="6309320"/>
            <a:ext cx="648072" cy="54868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4" action="ppaction://hlinksldjump" highlightClick="1"/>
          </p:cNvPr>
          <p:cNvSpPr/>
          <p:nvPr/>
        </p:nvSpPr>
        <p:spPr>
          <a:xfrm>
            <a:off x="7740352" y="5733256"/>
            <a:ext cx="648072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5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Saturn</a:t>
            </a:r>
            <a:endParaRPr lang="cs-CZ" i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Patřím mezi plynné obry.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Nemám pevný povrch, pouze hustou atmosféru.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Kolem sebe mám prstence, viditelné ze Země dalekohledem.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Obíhá mě asi 62 měsíců, největší z nich je Titan.</a:t>
            </a:r>
          </a:p>
          <a:p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653136"/>
            <a:ext cx="2694834" cy="2204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2843808" y="6309320"/>
            <a:ext cx="7230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10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460432" y="6309320"/>
            <a:ext cx="683568" cy="54868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rId4" action="ppaction://hlinksldjump" highlightClick="1"/>
          </p:cNvPr>
          <p:cNvSpPr/>
          <p:nvPr/>
        </p:nvSpPr>
        <p:spPr>
          <a:xfrm>
            <a:off x="8460432" y="5733256"/>
            <a:ext cx="683568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4" action="ppaction://hlinksldjump" highlightClick="1"/>
          </p:cNvPr>
          <p:cNvSpPr/>
          <p:nvPr/>
        </p:nvSpPr>
        <p:spPr>
          <a:xfrm>
            <a:off x="7668344" y="6309320"/>
            <a:ext cx="720080" cy="54868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lačítko akce: Vlastní 9">
            <a:hlinkClick r:id="rId4" action="ppaction://hlinksldjump" highlightClick="1"/>
          </p:cNvPr>
          <p:cNvSpPr/>
          <p:nvPr/>
        </p:nvSpPr>
        <p:spPr>
          <a:xfrm>
            <a:off x="7668344" y="5733256"/>
            <a:ext cx="720080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4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Fernando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Magalhães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Byl jsem portugalský mořeplavec ve službách španělského krále.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 zranění kolena jsem kulhal.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Dokázal jsem, že Země je kulatá.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Já jsem se z výpravy nevrátil, zemřel jsem na Filipínách.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Naše cesta trvala od roku 1519 do roku 1522.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494660"/>
            <a:ext cx="1907704" cy="23633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979712" y="6488668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11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460432" y="6309320"/>
            <a:ext cx="683568" cy="54868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460432" y="5733256"/>
            <a:ext cx="683568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Vlastní 7">
            <a:hlinkClick r:id="rId4" action="ppaction://hlinksldjump" highlightClick="1"/>
          </p:cNvPr>
          <p:cNvSpPr/>
          <p:nvPr/>
        </p:nvSpPr>
        <p:spPr>
          <a:xfrm>
            <a:off x="7740352" y="6309320"/>
            <a:ext cx="648072" cy="54868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4" action="ppaction://hlinksldjump" highlightClick="1"/>
          </p:cNvPr>
          <p:cNvSpPr/>
          <p:nvPr/>
        </p:nvSpPr>
        <p:spPr>
          <a:xfrm>
            <a:off x="7740352" y="5733256"/>
            <a:ext cx="648072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5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Poledník </a:t>
            </a:r>
            <a:endParaRPr lang="cs-CZ" i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pouze myšlená čára.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nejkratší spojnicí severního a jižního pólu.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časovou a datovou hranicí.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zeměpisnou délkou.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Rozděluji Zemi na východní a západní.</a:t>
            </a:r>
          </a:p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369336"/>
            <a:ext cx="3059832" cy="248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131840" y="6381328"/>
            <a:ext cx="7230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12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460432" y="6309320"/>
            <a:ext cx="683568" cy="54868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460432" y="5733256"/>
            <a:ext cx="683568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Vlastní 7">
            <a:hlinkClick r:id="rId4" action="ppaction://hlinksldjump" highlightClick="1"/>
          </p:cNvPr>
          <p:cNvSpPr/>
          <p:nvPr/>
        </p:nvSpPr>
        <p:spPr>
          <a:xfrm>
            <a:off x="7740352" y="6309320"/>
            <a:ext cx="648072" cy="54868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4" action="ppaction://hlinksldjump" highlightClick="1"/>
          </p:cNvPr>
          <p:cNvSpPr/>
          <p:nvPr/>
        </p:nvSpPr>
        <p:spPr>
          <a:xfrm>
            <a:off x="7740352" y="5733256"/>
            <a:ext cx="648072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5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Měsíc</a:t>
            </a:r>
            <a:endParaRPr lang="cs-CZ" i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Básníci mě nazývají lunou.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Jsem přirozená družice Země.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Způsobuji příliv a odliv moří a  oceánů.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Mohu způsobit zatmění Slunce.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Můj povrch je pokryt četnými krátery.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Neustále se od Země vzdaluji.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437112"/>
            <a:ext cx="3098406" cy="242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203848" y="6381328"/>
            <a:ext cx="7230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13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532440" y="6237312"/>
            <a:ext cx="611560" cy="6206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532440" y="5589240"/>
            <a:ext cx="611560" cy="576064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Vlastní 7">
            <a:hlinkClick r:id="rId4" action="ppaction://hlinksldjump" highlightClick="1"/>
          </p:cNvPr>
          <p:cNvSpPr/>
          <p:nvPr/>
        </p:nvSpPr>
        <p:spPr>
          <a:xfrm>
            <a:off x="7812360" y="6237312"/>
            <a:ext cx="648072" cy="62068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lačítko akce: Vlastní 8">
            <a:hlinkClick r:id="rId4" action="ppaction://hlinksldjump" highlightClick="1"/>
          </p:cNvPr>
          <p:cNvSpPr/>
          <p:nvPr/>
        </p:nvSpPr>
        <p:spPr>
          <a:xfrm>
            <a:off x="7812360" y="5589240"/>
            <a:ext cx="648072" cy="576064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6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Zkuste určit zeměpisnou polohu: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38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Rejkjavík</a:t>
            </a:r>
            <a:r>
              <a:rPr lang="cs-CZ" sz="3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Port </a:t>
            </a:r>
            <a:r>
              <a:rPr lang="cs-CZ" sz="38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Moresby</a:t>
            </a:r>
            <a:endParaRPr lang="cs-CZ" sz="38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</a:p>
          <a:p>
            <a:pPr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3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Rejkjavík</a:t>
            </a:r>
            <a:r>
              <a:rPr lang="cs-CZ" sz="33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-  22</a:t>
            </a:r>
            <a:r>
              <a:rPr lang="cs-CZ" sz="3300" baseline="30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33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západní délky a 63</a:t>
            </a:r>
            <a:r>
              <a:rPr lang="cs-CZ" sz="3300" baseline="30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  </a:t>
            </a:r>
            <a:r>
              <a:rPr lang="cs-CZ" sz="33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severní šířky</a:t>
            </a:r>
            <a:r>
              <a:rPr lang="cs-CZ" sz="3300" baseline="30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3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3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Port </a:t>
            </a:r>
            <a:r>
              <a:rPr lang="cs-CZ" sz="33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Moresby</a:t>
            </a:r>
            <a:r>
              <a:rPr lang="cs-CZ" sz="33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- 147</a:t>
            </a:r>
            <a:r>
              <a:rPr lang="cs-CZ" sz="3300" baseline="30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33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východní délky a 9</a:t>
            </a:r>
            <a:r>
              <a:rPr lang="cs-CZ" sz="3300" baseline="30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33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jižní šířky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060848"/>
            <a:ext cx="2857500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>
            <a:off x="395536" y="6165304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683568" y="3717032"/>
            <a:ext cx="576064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39552" y="429309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14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060848"/>
            <a:ext cx="2376264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8" name="Přímá spojovací šipka 17"/>
          <p:cNvCxnSpPr/>
          <p:nvPr/>
        </p:nvCxnSpPr>
        <p:spPr>
          <a:xfrm flipV="1">
            <a:off x="6084168" y="3501008"/>
            <a:ext cx="288032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932040" y="4221088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r>
              <a:rPr lang="cs-CZ" sz="14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Obr. 15  </a:t>
            </a:r>
            <a:endParaRPr lang="cs-CZ" sz="14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lačítko akce: Vlastní 11">
            <a:hlinkClick r:id="rId4" action="ppaction://hlinksldjump" highlightClick="1"/>
          </p:cNvPr>
          <p:cNvSpPr/>
          <p:nvPr/>
        </p:nvSpPr>
        <p:spPr>
          <a:xfrm>
            <a:off x="8532440" y="5805264"/>
            <a:ext cx="611560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 2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lačítko akce: Vlastní 12">
            <a:hlinkClick r:id="rId4" action="ppaction://hlinksldjump" highlightClick="1"/>
          </p:cNvPr>
          <p:cNvSpPr/>
          <p:nvPr/>
        </p:nvSpPr>
        <p:spPr>
          <a:xfrm>
            <a:off x="7812360" y="6381328"/>
            <a:ext cx="648072" cy="4766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 2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lačítko akce: Vlastní 13">
            <a:hlinkClick r:id="rId4" action="ppaction://hlinksldjump" highlightClick="1"/>
          </p:cNvPr>
          <p:cNvSpPr/>
          <p:nvPr/>
        </p:nvSpPr>
        <p:spPr>
          <a:xfrm>
            <a:off x="7812360" y="5805264"/>
            <a:ext cx="648072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 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lačítko akce: Domů 15">
            <a:hlinkClick r:id="rId5" action="ppaction://hlinksldjump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Použité materiály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 klipart 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microsoft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office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Následující obrázky byly staženy  v rámci licence 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2.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spacetoday.org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Sats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MilSats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/DSCS_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SatInSpaceLockheedMartin.jpg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3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hrono.ru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/biograf/bio_g/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gagarin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_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juri.php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4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fotopedia.com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items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flickr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-3498227088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5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http://en.wikipedia.org/wiki/Milky_Way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6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http://wattsupwiththat.com/2010/05/06/hyperventilating-on-venus/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7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realmagick.com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/planet-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mercury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8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http://magazin.ceskenoviny.cz/zpravy/videt-je-planeta-jupiter-kometa-garradd-a-meteory-geminidy/702013&amp;id_seznam=899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9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http://cs.wikipedia.org/wiki/Soubor:Mars_Hubble.jpg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10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http://www.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aerospaceguide.net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planetsaturn.html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11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http://cs.wikipedia.org/wiki/Soubor:Ferdinand_Magellan.jpg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12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http://cs.wikipedia.org/wiki/Poledník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autor Adam 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Sádovský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1. 10. 2004</a:t>
            </a: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13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http://www.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vivo.sk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photo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/66459/</a:t>
            </a:r>
            <a:r>
              <a:rPr lang="cs-CZ" sz="12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Mesiac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14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http://en.wikipedia.org/wiki/Iceland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15 </a:t>
            </a:r>
            <a:r>
              <a:rPr lang="cs-CZ" sz="1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http://en.wikipedia.org/wiki/Papua_New_Guinea</a:t>
            </a:r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903</Words>
  <Application>Microsoft Office PowerPoint</Application>
  <PresentationFormat>Předvádění na obrazovce (4:3)</PresentationFormat>
  <Paragraphs>195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Základní škola a mateřská škola Šaratice, okres Vyškov V/2 – Inovace a zkvalitnění výuky v oblasti přírodních věd VY_32_INOVACE_103</vt:lpstr>
      <vt:lpstr>Metodický list</vt:lpstr>
      <vt:lpstr>Země ve vesmíru</vt:lpstr>
      <vt:lpstr>Snímek 4</vt:lpstr>
      <vt:lpstr>Umělá družice</vt:lpstr>
      <vt:lpstr>Jurij Alexejevič Gagarin</vt:lpstr>
      <vt:lpstr>Neil Alden Armstrong</vt:lpstr>
      <vt:lpstr>Mléčná dráha</vt:lpstr>
      <vt:lpstr>Venuše</vt:lpstr>
      <vt:lpstr>Merkur </vt:lpstr>
      <vt:lpstr>Jupiter</vt:lpstr>
      <vt:lpstr>Mars</vt:lpstr>
      <vt:lpstr>Saturn</vt:lpstr>
      <vt:lpstr> Fernando Magalhães </vt:lpstr>
      <vt:lpstr>Poledník </vt:lpstr>
      <vt:lpstr>Měsíc</vt:lpstr>
      <vt:lpstr>Zkuste určit zeměpisnou polohu:</vt:lpstr>
      <vt:lpstr>Použité materiály</vt:lpstr>
    </vt:vector>
  </TitlesOfParts>
  <Company>AXION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Zbyněk</dc:creator>
  <cp:lastModifiedBy>Zbyněk</cp:lastModifiedBy>
  <cp:revision>35</cp:revision>
  <dcterms:created xsi:type="dcterms:W3CDTF">2012-02-13T14:10:02Z</dcterms:created>
  <dcterms:modified xsi:type="dcterms:W3CDTF">2012-03-21T12:54:57Z</dcterms:modified>
</cp:coreProperties>
</file>