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80" r:id="rId4"/>
    <p:sldId id="279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8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326DB-F9DC-4A39-BCC0-D066829A8D93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E7C9590-63A9-4EF1-A2D7-5C0772A193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326DB-F9DC-4A39-BCC0-D066829A8D93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E7C9590-63A9-4EF1-A2D7-5C0772A193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326DB-F9DC-4A39-BCC0-D066829A8D93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E7C9590-63A9-4EF1-A2D7-5C0772A193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6C326DB-F9DC-4A39-BCC0-D066829A8D93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C9590-63A9-4EF1-A2D7-5C0772A193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326DB-F9DC-4A39-BCC0-D066829A8D93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E7C9590-63A9-4EF1-A2D7-5C0772A193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326DB-F9DC-4A39-BCC0-D066829A8D93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E7C9590-63A9-4EF1-A2D7-5C0772A193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326DB-F9DC-4A39-BCC0-D066829A8D93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E7C9590-63A9-4EF1-A2D7-5C0772A193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E7C9590-63A9-4EF1-A2D7-5C0772A193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326DB-F9DC-4A39-BCC0-D066829A8D93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E7C9590-63A9-4EF1-A2D7-5C0772A193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6C326DB-F9DC-4A39-BCC0-D066829A8D93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326DB-F9DC-4A39-BCC0-D066829A8D93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C9590-63A9-4EF1-A2D7-5C0772A193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E7C9590-63A9-4EF1-A2D7-5C0772A193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326DB-F9DC-4A39-BCC0-D066829A8D93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6C326DB-F9DC-4A39-BCC0-D066829A8D93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E7C9590-63A9-4EF1-A2D7-5C0772A193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slide" Target="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Základní škola a mateřská škola Šaratice, okres Vyškov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V/2 – Inovace a zkvalitnění výuky v oblasti přírodních věd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VY_32_INOVACE_118</a:t>
            </a:r>
          </a:p>
          <a:p>
            <a:pPr>
              <a:buNone/>
            </a:pPr>
            <a:endParaRPr lang="cs-CZ" sz="2800" dirty="0" smtClean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Jméno autora: Mgr. Gita Vespalcová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vytvoření: Březen 2012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 7. ročník základní školy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oblast: Člověk a příroda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obor: Zeměpis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Tematický okruh: Zeměpis 6. – 9. ročník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Afrika, Amerika, Austrálie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88640"/>
            <a:ext cx="6534150" cy="8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i="1" dirty="0" smtClean="0">
                <a:latin typeface="Times New Roman" pitchFamily="18" charset="0"/>
                <a:cs typeface="Times New Roman" pitchFamily="18" charset="0"/>
              </a:rPr>
              <a:t>Metodický list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Hra je určena pro dva týmy.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Ty si postupně vybírají otázky z hlavní nabídky.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Cílem hry je spojit všechny strany trojúhelníku.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 kliknutí na šestiúhelník s číslem, se dětem objeví otázka.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 zodpovězení si děti otazníkem zkontrolují správnost své odpovědi a domečkem se vrátí zpět na hlavní nabídku.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Šestiúhelník změní barvu a místo čísla se objeví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„N“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 Nové kliknutí na ikonku „N“  změní barvu na žlutou a druhé kliknutí zbarví ikonku na zelenou (tým B). Barvu zvolíte podle týmu, který uhodl otázku.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Náhradní otázku si může hned v dalším kole zvolit ten tým, který je na řadě s výběrem.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Náhradní otázky jsou ukryté pod ikonkou „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N“,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jsou v levé části prezentace. Pod každou ikonou se ukrývají tři otázky a odpovědi. Stránka se zdá nejprve prázdná. Kliknutím na obdélníček označený jako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„i“,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 dětem objeví první otázka. Kliknutím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na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obdélníček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„?“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se objeví první odpověď.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Kliknout můžete celkem třikrát pro otázku i odpověď. Domeček je vrátí zpět na hlavní stránku.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Děti pokračují do vybrání všech otázek. 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Vítězí ten, kdo spojil všechny tři strany trojúhelníku.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AZ KVÍZ</a:t>
            </a:r>
            <a:endParaRPr lang="cs-CZ" sz="40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Afrika, Amerika, Austrálie</a:t>
            </a:r>
            <a:endParaRPr lang="cs-CZ" sz="40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estiúhelník 5">
            <a:hlinkClick r:id="rId2" action="ppaction://hlinksldjump"/>
          </p:cNvPr>
          <p:cNvSpPr/>
          <p:nvPr/>
        </p:nvSpPr>
        <p:spPr>
          <a:xfrm rot="16200000">
            <a:off x="647564" y="2672916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estiúhelník 6">
            <a:hlinkClick r:id="rId3" action="ppaction://hlinksldjump"/>
          </p:cNvPr>
          <p:cNvSpPr/>
          <p:nvPr/>
        </p:nvSpPr>
        <p:spPr>
          <a:xfrm rot="16200000">
            <a:off x="143508" y="3537012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estiúhelník 7"/>
          <p:cNvSpPr/>
          <p:nvPr/>
        </p:nvSpPr>
        <p:spPr>
          <a:xfrm rot="16200000">
            <a:off x="1223628" y="3537012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estiúhelník 8"/>
          <p:cNvSpPr/>
          <p:nvPr/>
        </p:nvSpPr>
        <p:spPr>
          <a:xfrm rot="16200000">
            <a:off x="719572" y="4401108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>
            <a:hlinkClick r:id="rId2" action="ppaction://hlinksldjump"/>
          </p:cNvPr>
          <p:cNvSpPr/>
          <p:nvPr/>
        </p:nvSpPr>
        <p:spPr>
          <a:xfrm rot="16200000">
            <a:off x="3527884" y="728700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estiúhelník 4"/>
          <p:cNvSpPr/>
          <p:nvPr/>
        </p:nvSpPr>
        <p:spPr>
          <a:xfrm rot="16200000">
            <a:off x="3527884" y="728700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estiúhelník 5"/>
          <p:cNvSpPr/>
          <p:nvPr/>
        </p:nvSpPr>
        <p:spPr>
          <a:xfrm rot="16200000">
            <a:off x="3527884" y="728700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estiúhelník 6"/>
          <p:cNvSpPr/>
          <p:nvPr/>
        </p:nvSpPr>
        <p:spPr>
          <a:xfrm rot="16200000">
            <a:off x="3527884" y="728700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estiúhelník 7">
            <a:hlinkClick r:id="rId3" action="ppaction://hlinksldjump"/>
          </p:cNvPr>
          <p:cNvSpPr/>
          <p:nvPr/>
        </p:nvSpPr>
        <p:spPr>
          <a:xfrm rot="16200000">
            <a:off x="2951820" y="1664804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estiúhelník 8"/>
          <p:cNvSpPr/>
          <p:nvPr/>
        </p:nvSpPr>
        <p:spPr>
          <a:xfrm rot="16200000">
            <a:off x="2951820" y="1664804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estiúhelník 9"/>
          <p:cNvSpPr/>
          <p:nvPr/>
        </p:nvSpPr>
        <p:spPr>
          <a:xfrm rot="16200000">
            <a:off x="2951820" y="1664804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Šestiúhelník 10"/>
          <p:cNvSpPr/>
          <p:nvPr/>
        </p:nvSpPr>
        <p:spPr>
          <a:xfrm rot="16200000">
            <a:off x="2951820" y="1664804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estiúhelník 11">
            <a:hlinkClick r:id="rId4" action="ppaction://hlinksldjump"/>
          </p:cNvPr>
          <p:cNvSpPr/>
          <p:nvPr/>
        </p:nvSpPr>
        <p:spPr>
          <a:xfrm rot="16200000">
            <a:off x="4031940" y="1664804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4031940" y="1664804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Šestiúhelník 13"/>
          <p:cNvSpPr/>
          <p:nvPr/>
        </p:nvSpPr>
        <p:spPr>
          <a:xfrm rot="16200000">
            <a:off x="4031940" y="1664804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estiúhelník 14"/>
          <p:cNvSpPr/>
          <p:nvPr/>
        </p:nvSpPr>
        <p:spPr>
          <a:xfrm rot="16200000">
            <a:off x="4031940" y="1664804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Šestiúhelník 15">
            <a:hlinkClick r:id="rId5" action="ppaction://hlinksldjump"/>
          </p:cNvPr>
          <p:cNvSpPr/>
          <p:nvPr/>
        </p:nvSpPr>
        <p:spPr>
          <a:xfrm rot="16200000">
            <a:off x="2447764" y="2600908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Šestiúhelník 16"/>
          <p:cNvSpPr/>
          <p:nvPr/>
        </p:nvSpPr>
        <p:spPr>
          <a:xfrm rot="16200000">
            <a:off x="2447764" y="2600908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Šestiúhelník 17"/>
          <p:cNvSpPr/>
          <p:nvPr/>
        </p:nvSpPr>
        <p:spPr>
          <a:xfrm rot="16200000">
            <a:off x="2447764" y="2600908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Šestiúhelník 18"/>
          <p:cNvSpPr/>
          <p:nvPr/>
        </p:nvSpPr>
        <p:spPr>
          <a:xfrm rot="16200000">
            <a:off x="2447764" y="2600908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Šestiúhelník 19">
            <a:hlinkClick r:id="rId6" action="ppaction://hlinksldjump"/>
          </p:cNvPr>
          <p:cNvSpPr/>
          <p:nvPr/>
        </p:nvSpPr>
        <p:spPr>
          <a:xfrm rot="16200000">
            <a:off x="3527884" y="2600908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Šestiúhelník 20"/>
          <p:cNvSpPr/>
          <p:nvPr/>
        </p:nvSpPr>
        <p:spPr>
          <a:xfrm rot="16200000">
            <a:off x="3527884" y="2600908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Šestiúhelník 21"/>
          <p:cNvSpPr/>
          <p:nvPr/>
        </p:nvSpPr>
        <p:spPr>
          <a:xfrm rot="16200000">
            <a:off x="3527884" y="2600908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Šestiúhelník 22"/>
          <p:cNvSpPr/>
          <p:nvPr/>
        </p:nvSpPr>
        <p:spPr>
          <a:xfrm rot="16200000">
            <a:off x="3527884" y="2600908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Šestiúhelník 23">
            <a:hlinkClick r:id="rId7" action="ppaction://hlinksldjump"/>
          </p:cNvPr>
          <p:cNvSpPr/>
          <p:nvPr/>
        </p:nvSpPr>
        <p:spPr>
          <a:xfrm rot="16200000">
            <a:off x="4608004" y="2600908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Šestiúhelník 24"/>
          <p:cNvSpPr/>
          <p:nvPr/>
        </p:nvSpPr>
        <p:spPr>
          <a:xfrm rot="16200000">
            <a:off x="4608004" y="2600908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Šestiúhelník 25"/>
          <p:cNvSpPr/>
          <p:nvPr/>
        </p:nvSpPr>
        <p:spPr>
          <a:xfrm rot="16200000">
            <a:off x="4608004" y="2600908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Šestiúhelník 26"/>
          <p:cNvSpPr/>
          <p:nvPr/>
        </p:nvSpPr>
        <p:spPr>
          <a:xfrm rot="16200000">
            <a:off x="4608004" y="2600908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estiúhelník 27">
            <a:hlinkClick r:id="rId8" action="ppaction://hlinksldjump"/>
          </p:cNvPr>
          <p:cNvSpPr/>
          <p:nvPr/>
        </p:nvSpPr>
        <p:spPr>
          <a:xfrm rot="16200000">
            <a:off x="1871700" y="3537012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Šestiúhelník 28"/>
          <p:cNvSpPr/>
          <p:nvPr/>
        </p:nvSpPr>
        <p:spPr>
          <a:xfrm rot="16200000">
            <a:off x="1871700" y="3537012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Šestiúhelník 29"/>
          <p:cNvSpPr/>
          <p:nvPr/>
        </p:nvSpPr>
        <p:spPr>
          <a:xfrm rot="16200000">
            <a:off x="1871700" y="3537012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Šestiúhelník 30">
            <a:hlinkClick r:id="rId9" action="ppaction://hlinksldjump"/>
          </p:cNvPr>
          <p:cNvSpPr/>
          <p:nvPr/>
        </p:nvSpPr>
        <p:spPr>
          <a:xfrm rot="16200000">
            <a:off x="2951820" y="3537012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Šestiúhelník 31"/>
          <p:cNvSpPr/>
          <p:nvPr/>
        </p:nvSpPr>
        <p:spPr>
          <a:xfrm rot="16200000">
            <a:off x="2951820" y="3537012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Šestiúhelník 32"/>
          <p:cNvSpPr/>
          <p:nvPr/>
        </p:nvSpPr>
        <p:spPr>
          <a:xfrm rot="16200000">
            <a:off x="1871700" y="3537012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Šestiúhelník 33"/>
          <p:cNvSpPr/>
          <p:nvPr/>
        </p:nvSpPr>
        <p:spPr>
          <a:xfrm rot="16200000">
            <a:off x="2951820" y="3537012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Šestiúhelník 34"/>
          <p:cNvSpPr/>
          <p:nvPr/>
        </p:nvSpPr>
        <p:spPr>
          <a:xfrm rot="16200000">
            <a:off x="2951820" y="3537012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Šestiúhelník 35">
            <a:hlinkClick r:id="rId10" action="ppaction://hlinksldjump"/>
          </p:cNvPr>
          <p:cNvSpPr/>
          <p:nvPr/>
        </p:nvSpPr>
        <p:spPr>
          <a:xfrm rot="16200000">
            <a:off x="4031940" y="3537012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Šestiúhelník 36"/>
          <p:cNvSpPr/>
          <p:nvPr/>
        </p:nvSpPr>
        <p:spPr>
          <a:xfrm rot="16200000">
            <a:off x="4031940" y="3537012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Šestiúhelník 37"/>
          <p:cNvSpPr/>
          <p:nvPr/>
        </p:nvSpPr>
        <p:spPr>
          <a:xfrm rot="16200000">
            <a:off x="4031940" y="3537012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Šestiúhelník 38"/>
          <p:cNvSpPr/>
          <p:nvPr/>
        </p:nvSpPr>
        <p:spPr>
          <a:xfrm rot="16200000">
            <a:off x="4031940" y="3537012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Šestiúhelník 39">
            <a:hlinkClick r:id="rId11" action="ppaction://hlinksldjump"/>
          </p:cNvPr>
          <p:cNvSpPr/>
          <p:nvPr/>
        </p:nvSpPr>
        <p:spPr>
          <a:xfrm rot="16200000">
            <a:off x="5112060" y="3537012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Šestiúhelník 40"/>
          <p:cNvSpPr/>
          <p:nvPr/>
        </p:nvSpPr>
        <p:spPr>
          <a:xfrm rot="16200000">
            <a:off x="5112060" y="3537012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Šestiúhelník 41"/>
          <p:cNvSpPr/>
          <p:nvPr/>
        </p:nvSpPr>
        <p:spPr>
          <a:xfrm rot="16200000">
            <a:off x="5112060" y="3537012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Šestiúhelník 42"/>
          <p:cNvSpPr/>
          <p:nvPr/>
        </p:nvSpPr>
        <p:spPr>
          <a:xfrm rot="16200000">
            <a:off x="5112060" y="3537012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Šestiúhelník 43">
            <a:hlinkClick r:id="rId12" action="ppaction://hlinksldjump"/>
          </p:cNvPr>
          <p:cNvSpPr/>
          <p:nvPr/>
        </p:nvSpPr>
        <p:spPr>
          <a:xfrm rot="16200000">
            <a:off x="1367644" y="4473116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Šestiúhelník 44"/>
          <p:cNvSpPr/>
          <p:nvPr/>
        </p:nvSpPr>
        <p:spPr>
          <a:xfrm rot="16200000">
            <a:off x="1367644" y="4473116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Šestiúhelník 45"/>
          <p:cNvSpPr/>
          <p:nvPr/>
        </p:nvSpPr>
        <p:spPr>
          <a:xfrm rot="16200000">
            <a:off x="1367644" y="4473116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Šestiúhelník 46"/>
          <p:cNvSpPr/>
          <p:nvPr/>
        </p:nvSpPr>
        <p:spPr>
          <a:xfrm rot="16200000">
            <a:off x="1367644" y="4473116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Šestiúhelník 47">
            <a:hlinkClick r:id="rId13" action="ppaction://hlinksldjump"/>
          </p:cNvPr>
          <p:cNvSpPr/>
          <p:nvPr/>
        </p:nvSpPr>
        <p:spPr>
          <a:xfrm rot="16200000">
            <a:off x="2447764" y="4473116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Šestiúhelník 48"/>
          <p:cNvSpPr/>
          <p:nvPr/>
        </p:nvSpPr>
        <p:spPr>
          <a:xfrm rot="16200000">
            <a:off x="2447764" y="4473116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Šestiúhelník 49"/>
          <p:cNvSpPr/>
          <p:nvPr/>
        </p:nvSpPr>
        <p:spPr>
          <a:xfrm rot="16200000">
            <a:off x="2447764" y="4473116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Šestiúhelník 50">
            <a:hlinkClick r:id="rId14" action="ppaction://hlinksldjump"/>
          </p:cNvPr>
          <p:cNvSpPr/>
          <p:nvPr/>
        </p:nvSpPr>
        <p:spPr>
          <a:xfrm rot="16200000">
            <a:off x="3527884" y="4473116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Šestiúhelník 51"/>
          <p:cNvSpPr/>
          <p:nvPr/>
        </p:nvSpPr>
        <p:spPr>
          <a:xfrm rot="16200000">
            <a:off x="3527884" y="4473116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Šestiúhelník 52"/>
          <p:cNvSpPr/>
          <p:nvPr/>
        </p:nvSpPr>
        <p:spPr>
          <a:xfrm rot="16200000">
            <a:off x="2447764" y="4473116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Šestiúhelník 53"/>
          <p:cNvSpPr/>
          <p:nvPr/>
        </p:nvSpPr>
        <p:spPr>
          <a:xfrm rot="16200000">
            <a:off x="3527884" y="4473116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Šestiúhelník 54"/>
          <p:cNvSpPr/>
          <p:nvPr/>
        </p:nvSpPr>
        <p:spPr>
          <a:xfrm rot="16200000">
            <a:off x="3527884" y="4473116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Šestiúhelník 55">
            <a:hlinkClick r:id="rId15" action="ppaction://hlinksldjump"/>
          </p:cNvPr>
          <p:cNvSpPr/>
          <p:nvPr/>
        </p:nvSpPr>
        <p:spPr>
          <a:xfrm rot="16200000">
            <a:off x="4608004" y="4473116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Šestiúhelník 56"/>
          <p:cNvSpPr/>
          <p:nvPr/>
        </p:nvSpPr>
        <p:spPr>
          <a:xfrm rot="16200000">
            <a:off x="4608004" y="4473116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Šestiúhelník 57"/>
          <p:cNvSpPr/>
          <p:nvPr/>
        </p:nvSpPr>
        <p:spPr>
          <a:xfrm rot="16200000">
            <a:off x="4608004" y="4473116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Šestiúhelník 58"/>
          <p:cNvSpPr/>
          <p:nvPr/>
        </p:nvSpPr>
        <p:spPr>
          <a:xfrm rot="16200000">
            <a:off x="4608004" y="4473116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Šestiúhelník 59">
            <a:hlinkClick r:id="rId16" action="ppaction://hlinksldjump"/>
          </p:cNvPr>
          <p:cNvSpPr/>
          <p:nvPr/>
        </p:nvSpPr>
        <p:spPr>
          <a:xfrm rot="16200000">
            <a:off x="5688124" y="4473116"/>
            <a:ext cx="1080120" cy="1008112"/>
          </a:xfrm>
          <a:prstGeom prst="hexagon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Šestiúhelník 60"/>
          <p:cNvSpPr/>
          <p:nvPr/>
        </p:nvSpPr>
        <p:spPr>
          <a:xfrm rot="16200000">
            <a:off x="5688124" y="4473116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Šestiúhelník 61"/>
          <p:cNvSpPr/>
          <p:nvPr/>
        </p:nvSpPr>
        <p:spPr>
          <a:xfrm rot="16200000">
            <a:off x="5688124" y="4473116"/>
            <a:ext cx="1080120" cy="1008112"/>
          </a:xfrm>
          <a:prstGeom prst="hexagon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Šestiúhelník 62"/>
          <p:cNvSpPr/>
          <p:nvPr/>
        </p:nvSpPr>
        <p:spPr>
          <a:xfrm rot="16200000">
            <a:off x="5688124" y="4473116"/>
            <a:ext cx="1080120" cy="1008112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Šestiúhelník 63">
            <a:hlinkClick r:id="rId17" action="ppaction://hlinksldjump"/>
          </p:cNvPr>
          <p:cNvSpPr/>
          <p:nvPr/>
        </p:nvSpPr>
        <p:spPr>
          <a:xfrm rot="16200000">
            <a:off x="143508" y="368660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Šestiúhelník 64">
            <a:hlinkClick r:id="rId18" action="ppaction://hlinksldjump"/>
          </p:cNvPr>
          <p:cNvSpPr/>
          <p:nvPr/>
        </p:nvSpPr>
        <p:spPr>
          <a:xfrm rot="16200000">
            <a:off x="647564" y="1232756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Šestiúhelník 65">
            <a:hlinkClick r:id="rId19" action="ppaction://hlinksldjump"/>
          </p:cNvPr>
          <p:cNvSpPr/>
          <p:nvPr/>
        </p:nvSpPr>
        <p:spPr>
          <a:xfrm rot="16200000">
            <a:off x="143508" y="2096852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Šestiúhelník 66">
            <a:hlinkClick r:id="rId20" action="ppaction://hlinksldjump"/>
          </p:cNvPr>
          <p:cNvSpPr/>
          <p:nvPr/>
        </p:nvSpPr>
        <p:spPr>
          <a:xfrm rot="16200000">
            <a:off x="647564" y="2960948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Šestiúhelník 67">
            <a:hlinkClick r:id="rId21" action="ppaction://hlinksldjump"/>
          </p:cNvPr>
          <p:cNvSpPr/>
          <p:nvPr/>
        </p:nvSpPr>
        <p:spPr>
          <a:xfrm rot="16200000">
            <a:off x="143508" y="3897052"/>
            <a:ext cx="1080120" cy="1008112"/>
          </a:xfrm>
          <a:prstGeom prst="hexag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sz="2800" b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5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3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9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5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7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3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9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1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9" grpId="0" animBg="1"/>
      <p:bldP spid="30" grpId="0" animBg="1"/>
      <p:bldP spid="32" grpId="0" animBg="1"/>
      <p:bldP spid="33" grpId="0" animBg="1"/>
      <p:bldP spid="34" grpId="0" animBg="1"/>
      <p:bldP spid="35" grpId="0" animBg="1"/>
      <p:bldP spid="37" grpId="0" animBg="1"/>
      <p:bldP spid="38" grpId="0" animBg="1"/>
      <p:bldP spid="39" grpId="0" animBg="1"/>
      <p:bldP spid="41" grpId="0" animBg="1"/>
      <p:bldP spid="42" grpId="0" animBg="1"/>
      <p:bldP spid="43" grpId="0" animBg="1"/>
      <p:bldP spid="45" grpId="0" animBg="1"/>
      <p:bldP spid="46" grpId="0" animBg="1"/>
      <p:bldP spid="47" grpId="0" animBg="1"/>
      <p:bldP spid="49" grpId="0" animBg="1"/>
      <p:bldP spid="50" grpId="0" animBg="1"/>
      <p:bldP spid="52" grpId="0" animBg="1"/>
      <p:bldP spid="53" grpId="0" animBg="1"/>
      <p:bldP spid="54" grpId="0" animBg="1"/>
      <p:bldP spid="55" grpId="0" animBg="1"/>
      <p:bldP spid="57" grpId="0" animBg="1"/>
      <p:bldP spid="58" grpId="0" animBg="1"/>
      <p:bldP spid="59" grpId="0" animBg="1"/>
      <p:bldP spid="61" grpId="0" animBg="1"/>
      <p:bldP spid="62" grpId="0" animBg="1"/>
      <p:bldP spid="6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V Peru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5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 kterém státě pramení řeka Amazonka?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3200" b="1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5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35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Kilimandžáro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nejvyšší hora Afriky?</a:t>
            </a: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endParaRPr lang="cs-CZ" sz="32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Velká útesová bariéra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jmenují korálové ostrovy lemující severovýchodní pobřeží Austrálie?</a:t>
            </a: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  <a:p>
            <a:endParaRPr lang="cs-CZ" sz="32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Port </a:t>
            </a:r>
            <a:r>
              <a:rPr lang="cs-CZ" sz="4000" b="1" i="1" dirty="0" err="1" smtClean="0">
                <a:latin typeface="Times New Roman" pitchFamily="18" charset="0"/>
                <a:cs typeface="Times New Roman" pitchFamily="18" charset="0"/>
              </a:rPr>
              <a:t>Moresby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hlavní město Nové </a:t>
            </a:r>
            <a:r>
              <a:rPr lang="cs-CZ" sz="32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Guinee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Viktoriino jezero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největší africké jezero?</a:t>
            </a:r>
          </a:p>
          <a:p>
            <a:endParaRPr lang="cs-CZ" sz="28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Aconcagua (6 959 m n. m.)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nejvyšší hora Jižní Ameriky?</a:t>
            </a: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Kordillery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pohoří, které protíná celý americký kontinent?</a:t>
            </a: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Nil (6 671 km)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nejdelší africká řeka?</a:t>
            </a: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Medvídek koala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Které zvíře, živící se listy eukalyptu, žije volně pouze v Austrálii?</a:t>
            </a: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Hořejší (82 414 km</a:t>
            </a:r>
            <a:r>
              <a:rPr lang="cs-CZ" sz="4000" b="1" i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největší severoamerické jezero?</a:t>
            </a: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Itaipu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největší vodní elektrárna na světě, která leží na jihoamerické řece </a:t>
            </a:r>
            <a:r>
              <a:rPr lang="cs-CZ" sz="32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Paraná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Kongo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Která africká řeka má největší povodí?</a:t>
            </a: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Pampy 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nazývají jihoamerické stepi?</a:t>
            </a: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Kanada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Který severoamerický stát je největší?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301208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Tasmánie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jmenuje malý ostrov, který leží jižně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od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Austrálie?</a:t>
            </a: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Zbyněk\Local Settings\Temporary Internet Files\Content.IE5\UQIHIO6I\MC900282178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308304" y="5229200"/>
            <a:ext cx="720080" cy="828929"/>
          </a:xfrm>
          <a:prstGeom prst="rect">
            <a:avLst/>
          </a:prstGeom>
        </p:spPr>
      </p:pic>
      <p:pic>
        <p:nvPicPr>
          <p:cNvPr id="1030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100392" y="5085184"/>
            <a:ext cx="684886" cy="1017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Náhradní otázky 1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1. Jak se jmenuje hlavní město Spojených států amerických?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Washington.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2. Jak se jmenuje stát, který leží mezi </a:t>
            </a:r>
            <a:r>
              <a:rPr lang="cs-CZ" sz="3200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Lýbií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a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Alžírskem?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Tunisko.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3. Kterým státem protéká nejdelší řeka světa?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Brazílií.</a:t>
            </a:r>
          </a:p>
          <a:p>
            <a:endParaRPr lang="cs-CZ" dirty="0" smtClean="0"/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lačítko akce: Nápověda 5">
            <a:hlinkClick r:id="rId2" action="ppaction://hlinksldjump" highlightClick="1"/>
          </p:cNvPr>
          <p:cNvSpPr/>
          <p:nvPr/>
        </p:nvSpPr>
        <p:spPr>
          <a:xfrm>
            <a:off x="7164288" y="5949280"/>
            <a:ext cx="576064" cy="432048"/>
          </a:xfrm>
          <a:prstGeom prst="actionButtonHelp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Informace 6">
            <a:hlinkClick r:id="rId2" action="ppaction://hlinksldjump" highlightClick="1"/>
          </p:cNvPr>
          <p:cNvSpPr/>
          <p:nvPr/>
        </p:nvSpPr>
        <p:spPr>
          <a:xfrm>
            <a:off x="7812360" y="5949280"/>
            <a:ext cx="576064" cy="432048"/>
          </a:xfrm>
          <a:prstGeom prst="actionButtonInformati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768250"/>
            <a:ext cx="432048" cy="6420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Náhradní otázky 2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4. Jak se jmenovali potomci nizozemských kolonistů v Jihoafrické republice?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Búrové.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5. Jak se jmenuje nejdelší australská řeka?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Murray(</a:t>
            </a:r>
            <a:r>
              <a:rPr lang="cs-CZ" sz="3200" b="1" i="1" dirty="0" err="1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Darling</a:t>
            </a:r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6. Který vačnatec žije v Austrálii?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Klokan.</a:t>
            </a:r>
          </a:p>
          <a:p>
            <a:endParaRPr lang="cs-CZ" dirty="0"/>
          </a:p>
        </p:txBody>
      </p:sp>
      <p:sp>
        <p:nvSpPr>
          <p:cNvPr id="4" name="Tlačítko akce: Nápověda 3">
            <a:hlinkClick r:id="rId2" action="ppaction://hlinksldjump" highlightClick="1"/>
          </p:cNvPr>
          <p:cNvSpPr/>
          <p:nvPr/>
        </p:nvSpPr>
        <p:spPr>
          <a:xfrm>
            <a:off x="7164288" y="5949280"/>
            <a:ext cx="576064" cy="432048"/>
          </a:xfrm>
          <a:prstGeom prst="actionButtonHelp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rId2" action="ppaction://hlinksldjump" highlightClick="1"/>
          </p:cNvPr>
          <p:cNvSpPr/>
          <p:nvPr/>
        </p:nvSpPr>
        <p:spPr>
          <a:xfrm>
            <a:off x="7812360" y="5949280"/>
            <a:ext cx="576064" cy="432048"/>
          </a:xfrm>
          <a:prstGeom prst="actionButtonInformati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768250"/>
            <a:ext cx="432048" cy="6420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Náhradní otázky 3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7. Jak se jmenuje průplav ve Střední Americe, který spojuje Atlantský a Tichý oceán?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Panamský.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8. Jak se jmenuje největší severoamerický poloostrov?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Labrador.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9. Jak se jmenuje největší ostrov, který patří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k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americkému kontinentu?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Grónsko.</a:t>
            </a:r>
            <a:endParaRPr lang="cs-CZ" sz="3200" b="1" i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lačítko akce: Nápověda 3">
            <a:hlinkClick r:id="rId2" action="ppaction://hlinksldjump" highlightClick="1"/>
          </p:cNvPr>
          <p:cNvSpPr/>
          <p:nvPr/>
        </p:nvSpPr>
        <p:spPr>
          <a:xfrm>
            <a:off x="7164288" y="5949280"/>
            <a:ext cx="576064" cy="432048"/>
          </a:xfrm>
          <a:prstGeom prst="actionButtonHelp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Informace 4">
            <a:hlinkClick r:id="rId2" action="ppaction://hlinksldjump" highlightClick="1"/>
          </p:cNvPr>
          <p:cNvSpPr/>
          <p:nvPr/>
        </p:nvSpPr>
        <p:spPr>
          <a:xfrm>
            <a:off x="7812360" y="5949280"/>
            <a:ext cx="576064" cy="432048"/>
          </a:xfrm>
          <a:prstGeom prst="actionButtonInformati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6" descr="C:\Documents and Settings\Zbyněk\Local Settings\Temporary Internet Files\Content.IE5\TF167KQC\MC90033435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768250"/>
            <a:ext cx="432048" cy="6420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Náhradní otázky 4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10. Jak se jmenuje hlavní město Kanady?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Ottawa.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11. Jak se jmenuje nejdelší severoamerická řeka?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Mississippi.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12. Jak se jmenují původní obyvatelé Nového Zélandu?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Maorové.</a:t>
            </a:r>
            <a:endParaRPr lang="cs-CZ" sz="3200" b="1" i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6" descr="C:\Documents and Settings\Zbyněk\Local Settings\Temporary Internet Files\Content.IE5\TF167KQC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768250"/>
            <a:ext cx="432048" cy="642015"/>
          </a:xfrm>
          <a:prstGeom prst="rect">
            <a:avLst/>
          </a:prstGeom>
          <a:noFill/>
        </p:spPr>
      </p:pic>
      <p:sp>
        <p:nvSpPr>
          <p:cNvPr id="6" name="Tlačítko akce: Informace 5">
            <a:hlinkClick r:id="rId4" action="ppaction://hlinksldjump" highlightClick="1"/>
          </p:cNvPr>
          <p:cNvSpPr/>
          <p:nvPr/>
        </p:nvSpPr>
        <p:spPr>
          <a:xfrm>
            <a:off x="7812360" y="5949280"/>
            <a:ext cx="576064" cy="432048"/>
          </a:xfrm>
          <a:prstGeom prst="actionButtonInformati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Nápověda 6">
            <a:hlinkClick r:id="rId4" action="ppaction://hlinksldjump" highlightClick="1"/>
          </p:cNvPr>
          <p:cNvSpPr/>
          <p:nvPr/>
        </p:nvSpPr>
        <p:spPr>
          <a:xfrm>
            <a:off x="7164288" y="5949280"/>
            <a:ext cx="576064" cy="432048"/>
          </a:xfrm>
          <a:prstGeom prst="actionButtonHelp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Náhradní otázky 5</a:t>
            </a:r>
            <a:endParaRPr lang="cs-CZ" sz="40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13. Které sopečné souostroví v Tichém oceánu patří ke Spojeným státům americkým?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Havajské ostrovy.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14. Na které řece leží Viktoriiny vodopády?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Zambezi.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15. Jak se jmenuje průliv, který odděluje Afriku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Madagaskar?</a:t>
            </a:r>
          </a:p>
          <a:p>
            <a:r>
              <a:rPr lang="cs-CZ" sz="3200" b="1" i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Mosambický průliv.</a:t>
            </a:r>
            <a:endParaRPr lang="cs-CZ" sz="3200" b="1" i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6" descr="C:\Documents and Settings\Zbyněk\Local Settings\Temporary Internet Files\Content.IE5\TF167KQC\MC90033435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8460432" y="5768250"/>
            <a:ext cx="432048" cy="642015"/>
          </a:xfrm>
          <a:prstGeom prst="rect">
            <a:avLst/>
          </a:prstGeom>
          <a:noFill/>
        </p:spPr>
      </p:pic>
      <p:sp>
        <p:nvSpPr>
          <p:cNvPr id="6" name="Tlačítko akce: Informace 5">
            <a:hlinkClick r:id="rId4" action="ppaction://hlinksldjump" highlightClick="1"/>
          </p:cNvPr>
          <p:cNvSpPr/>
          <p:nvPr/>
        </p:nvSpPr>
        <p:spPr>
          <a:xfrm>
            <a:off x="7812360" y="5949280"/>
            <a:ext cx="576064" cy="432048"/>
          </a:xfrm>
          <a:prstGeom prst="actionButtonInformation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Nápověda 6">
            <a:hlinkClick r:id="rId4" action="ppaction://hlinksldjump" highlightClick="1"/>
          </p:cNvPr>
          <p:cNvSpPr/>
          <p:nvPr/>
        </p:nvSpPr>
        <p:spPr>
          <a:xfrm>
            <a:off x="7164288" y="5949280"/>
            <a:ext cx="576064" cy="432048"/>
          </a:xfrm>
          <a:prstGeom prst="actionButtonHelp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obrázky</a:t>
            </a:r>
            <a:endParaRPr lang="cs-CZ" sz="32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Tlačítka – Microsoft Office, klipart</a:t>
            </a:r>
            <a:endParaRPr lang="cs-CZ" sz="1600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305</TotalTime>
  <Words>757</Words>
  <Application>Microsoft Office PowerPoint</Application>
  <PresentationFormat>Předvádění na obrazovce (4:3)</PresentationFormat>
  <Paragraphs>254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Administrativní</vt:lpstr>
      <vt:lpstr>Snímek 1</vt:lpstr>
      <vt:lpstr>Metodický list</vt:lpstr>
      <vt:lpstr>Snímek 3</vt:lpstr>
      <vt:lpstr>Afrika, Amerika, Austrálie</vt:lpstr>
      <vt:lpstr>Snímek 5</vt:lpstr>
      <vt:lpstr>V Peru</vt:lpstr>
      <vt:lpstr>Kilimandžáro </vt:lpstr>
      <vt:lpstr>Velká útesová bariéra</vt:lpstr>
      <vt:lpstr>Port Moresby</vt:lpstr>
      <vt:lpstr>Viktoriino jezero</vt:lpstr>
      <vt:lpstr>Aconcagua (6 959 m n. m.)</vt:lpstr>
      <vt:lpstr>Kordillery</vt:lpstr>
      <vt:lpstr>Nil (6 671 km)</vt:lpstr>
      <vt:lpstr>Medvídek koala</vt:lpstr>
      <vt:lpstr>Hořejší (82 414 km2)</vt:lpstr>
      <vt:lpstr>Itaipu</vt:lpstr>
      <vt:lpstr>Kongo</vt:lpstr>
      <vt:lpstr>Pampy </vt:lpstr>
      <vt:lpstr>Kanada </vt:lpstr>
      <vt:lpstr>Tasmánie</vt:lpstr>
      <vt:lpstr>Náhradní otázky 1</vt:lpstr>
      <vt:lpstr>Náhradní otázky 2</vt:lpstr>
      <vt:lpstr>Náhradní otázky 3</vt:lpstr>
      <vt:lpstr>Náhradní otázky 4</vt:lpstr>
      <vt:lpstr>Náhradní otázky 5</vt:lpstr>
      <vt:lpstr>Použité obrázky</vt:lpstr>
    </vt:vector>
  </TitlesOfParts>
  <Company>AXION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Zbyněk</dc:creator>
  <cp:lastModifiedBy>Dum</cp:lastModifiedBy>
  <cp:revision>36</cp:revision>
  <dcterms:created xsi:type="dcterms:W3CDTF">2012-03-09T14:17:43Z</dcterms:created>
  <dcterms:modified xsi:type="dcterms:W3CDTF">2012-09-26T11:49:17Z</dcterms:modified>
</cp:coreProperties>
</file>