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86" r:id="rId4"/>
    <p:sldId id="258" r:id="rId5"/>
    <p:sldId id="287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69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37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9A8A8A5-F58B-4288-81D0-076341595F4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C4C51A1-57F5-4DE3-B26B-1F6EEFC8F2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8A8A5-F58B-4288-81D0-076341595F4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C51A1-57F5-4DE3-B26B-1F6EEFC8F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8A8A5-F58B-4288-81D0-076341595F4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C51A1-57F5-4DE3-B26B-1F6EEFC8F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8A8A5-F58B-4288-81D0-076341595F4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C51A1-57F5-4DE3-B26B-1F6EEFC8F2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8A8A5-F58B-4288-81D0-076341595F4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C51A1-57F5-4DE3-B26B-1F6EEFC8F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8A8A5-F58B-4288-81D0-076341595F4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C51A1-57F5-4DE3-B26B-1F6EEFC8F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8A8A5-F58B-4288-81D0-076341595F4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C51A1-57F5-4DE3-B26B-1F6EEFC8F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8A8A5-F58B-4288-81D0-076341595F4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C51A1-57F5-4DE3-B26B-1F6EEFC8F2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8A8A5-F58B-4288-81D0-076341595F4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C51A1-57F5-4DE3-B26B-1F6EEFC8F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8A8A5-F58B-4288-81D0-076341595F4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C51A1-57F5-4DE3-B26B-1F6EEFC8F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A8A8A5-F58B-4288-81D0-076341595F4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4C51A1-57F5-4DE3-B26B-1F6EEFC8F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9A8A8A5-F58B-4288-81D0-076341595F4A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C4C51A1-57F5-4DE3-B26B-1F6EEFC8F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7.xml"/><Relationship Id="rId18" Type="http://schemas.openxmlformats.org/officeDocument/2006/relationships/slide" Target="slide22.xml"/><Relationship Id="rId26" Type="http://schemas.openxmlformats.org/officeDocument/2006/relationships/slide" Target="slide30.xml"/><Relationship Id="rId3" Type="http://schemas.openxmlformats.org/officeDocument/2006/relationships/slide" Target="slide7.xml"/><Relationship Id="rId21" Type="http://schemas.openxmlformats.org/officeDocument/2006/relationships/slide" Target="slide25.xml"/><Relationship Id="rId7" Type="http://schemas.openxmlformats.org/officeDocument/2006/relationships/slide" Target="slide11.xml"/><Relationship Id="rId12" Type="http://schemas.openxmlformats.org/officeDocument/2006/relationships/slide" Target="slide16.xml"/><Relationship Id="rId17" Type="http://schemas.openxmlformats.org/officeDocument/2006/relationships/slide" Target="slide21.xml"/><Relationship Id="rId25" Type="http://schemas.openxmlformats.org/officeDocument/2006/relationships/slide" Target="slide29.xml"/><Relationship Id="rId2" Type="http://schemas.openxmlformats.org/officeDocument/2006/relationships/slide" Target="slide6.xml"/><Relationship Id="rId16" Type="http://schemas.openxmlformats.org/officeDocument/2006/relationships/slide" Target="slide20.xml"/><Relationship Id="rId20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11" Type="http://schemas.openxmlformats.org/officeDocument/2006/relationships/slide" Target="slide15.xml"/><Relationship Id="rId24" Type="http://schemas.openxmlformats.org/officeDocument/2006/relationships/slide" Target="slide28.xml"/><Relationship Id="rId5" Type="http://schemas.openxmlformats.org/officeDocument/2006/relationships/slide" Target="slide9.xml"/><Relationship Id="rId15" Type="http://schemas.openxmlformats.org/officeDocument/2006/relationships/slide" Target="slide19.xml"/><Relationship Id="rId23" Type="http://schemas.openxmlformats.org/officeDocument/2006/relationships/slide" Target="slide27.xml"/><Relationship Id="rId10" Type="http://schemas.openxmlformats.org/officeDocument/2006/relationships/slide" Target="slide14.xml"/><Relationship Id="rId19" Type="http://schemas.openxmlformats.org/officeDocument/2006/relationships/slide" Target="slide23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8.xml"/><Relationship Id="rId22" Type="http://schemas.openxmlformats.org/officeDocument/2006/relationships/slide" Target="slide2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samijokougioulis.blogspot.com/2011_01_01_archive.html" TargetMode="External"/><Relationship Id="rId2" Type="http://schemas.openxmlformats.org/officeDocument/2006/relationships/hyperlink" Target="http://www.cosmosmagazine.com/news/2810/climate-pact-what-kind-deal-can-emerge-copenhage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692696"/>
            <a:ext cx="6534150" cy="8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1187624" y="1582341"/>
            <a:ext cx="676875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Základní škola a mateřská škola Šaratice, okres Vyškov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V/2 – Inovace a zkvalitnění výuky v oblasti přírodních věd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VY_32_INOVACE_119</a:t>
            </a:r>
            <a:endParaRPr lang="cs-CZ" sz="2400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Jméno autora: Mgr. Gita Vespalcová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Datum vytvoření: Březen 2012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Ročník: 8. základní školy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Vzdělávací oblast: Člověk a příroda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Vzdělávací obor: Zeměpis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Tematický okruh: Zeměpis 6. – 9. ročník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Téma: Evropa – AZ kvíz</a:t>
            </a:r>
            <a:endParaRPr lang="cs-CZ" sz="2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73373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432048"/>
          </a:xfrm>
        </p:spPr>
        <p:txBody>
          <a:bodyPr>
            <a:noAutofit/>
          </a:bodyPr>
          <a:lstStyle/>
          <a:p>
            <a:pPr algn="ctr"/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Metodický list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043492" y="1124744"/>
            <a:ext cx="6777317" cy="4707885"/>
          </a:xfrm>
        </p:spPr>
        <p:txBody>
          <a:bodyPr>
            <a:normAutofit fontScale="85000" lnSpcReduction="20000"/>
          </a:bodyPr>
          <a:lstStyle/>
          <a:p>
            <a:r>
              <a:rPr lang="cs-CZ" sz="26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Hra je určena pro dva týmy.</a:t>
            </a:r>
          </a:p>
          <a:p>
            <a:r>
              <a:rPr lang="cs-CZ" sz="26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Ty si postupně vybírají otázky z hlavní nabídky.</a:t>
            </a:r>
          </a:p>
          <a:p>
            <a:r>
              <a:rPr lang="cs-CZ" sz="26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Cílem hry je spojit všechny strany trojúhelníku.</a:t>
            </a:r>
          </a:p>
          <a:p>
            <a:r>
              <a:rPr lang="cs-CZ" sz="26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 kliknutí na šestiúhelník s číslem se dětem objeví otázka.</a:t>
            </a:r>
          </a:p>
          <a:p>
            <a:r>
              <a:rPr lang="cs-CZ" sz="26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 zodpovězení si děti otazníkem zkontrolují správnost své odpovědi a domečkem se vrátí zpět na hlavní nabídku.</a:t>
            </a:r>
          </a:p>
          <a:p>
            <a:r>
              <a:rPr lang="cs-CZ" sz="26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Šestiúhelník změní barvu a místo čísla se objeví N. Kliknou-li ještě jednou, barva se změní na světle oranžovou (tým A), další kliknutí zbarví šestiúhelník do oranžova (tým B).</a:t>
            </a:r>
          </a:p>
          <a:p>
            <a:r>
              <a:rPr lang="cs-CZ" sz="26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Jestliže je odpověď špatná, nechají děti šestiúhelník označený jako N (náhradní otázky). Ty se budou vybírat hned po špatně zodpovězené otázce.</a:t>
            </a:r>
          </a:p>
          <a:p>
            <a:endParaRPr lang="cs-CZ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8141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9708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196752"/>
            <a:ext cx="6777317" cy="4635877"/>
          </a:xfrm>
        </p:spPr>
        <p:txBody>
          <a:bodyPr/>
          <a:lstStyle/>
          <a:p>
            <a:r>
              <a:rPr lang="cs-CZ" sz="20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Náhradní otázky jsou na boku, týmy si libovolně vybírají.</a:t>
            </a:r>
          </a:p>
          <a:p>
            <a:r>
              <a:rPr lang="cs-CZ" sz="20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Kliknutí na náhradní otázku jim otevře zdánlivě prázdnou stránku. Kliknutí na </a:t>
            </a:r>
            <a:r>
              <a:rPr lang="cs-CZ" sz="2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„?“</a:t>
            </a:r>
            <a:r>
              <a:rPr lang="cs-CZ" sz="20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(informace) se jim objeví otázka.</a:t>
            </a:r>
          </a:p>
          <a:p>
            <a:r>
              <a:rPr lang="cs-CZ" sz="20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Další kliknutí na otazník jim ukáže odpověď. Na stránce jsou vždy tři náhradní otázky a náhradní odpovědi, které se objevují po kliknutí na ikonku s otazníkem.</a:t>
            </a:r>
          </a:p>
          <a:p>
            <a:r>
              <a:rPr lang="cs-CZ" sz="20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Kliknutí na domeček se vrátí na hlavní výběr. A barevně si označí získané políčko. Náhradní otázky mohou využít víckrát.</a:t>
            </a:r>
          </a:p>
          <a:p>
            <a:r>
              <a:rPr lang="cs-CZ" sz="20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Týmy pokračují do vybrání všech otázek. </a:t>
            </a:r>
          </a:p>
          <a:p>
            <a:r>
              <a:rPr lang="cs-CZ" sz="20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Vítězí ten, kdo spojil všechny tři strany trojúhelníku.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Evropa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AZ kvíz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estiúhelník 6"/>
          <p:cNvSpPr/>
          <p:nvPr/>
        </p:nvSpPr>
        <p:spPr>
          <a:xfrm rot="16200000">
            <a:off x="1367644" y="800708"/>
            <a:ext cx="1008112" cy="936104"/>
          </a:xfrm>
          <a:prstGeom prst="hexagon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estiúhelník 7"/>
          <p:cNvSpPr/>
          <p:nvPr/>
        </p:nvSpPr>
        <p:spPr>
          <a:xfrm rot="16200000">
            <a:off x="863588" y="1664804"/>
            <a:ext cx="1008112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estiúhelník 8"/>
          <p:cNvSpPr/>
          <p:nvPr/>
        </p:nvSpPr>
        <p:spPr>
          <a:xfrm rot="16200000">
            <a:off x="1871700" y="1664804"/>
            <a:ext cx="1008112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estiúhelník 9"/>
          <p:cNvSpPr/>
          <p:nvPr/>
        </p:nvSpPr>
        <p:spPr>
          <a:xfrm rot="16200000">
            <a:off x="1367644" y="2528900"/>
            <a:ext cx="1008112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5215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>
            <a:hlinkClick r:id="rId2" action="ppaction://hlinksldjump"/>
          </p:cNvPr>
          <p:cNvSpPr/>
          <p:nvPr/>
        </p:nvSpPr>
        <p:spPr>
          <a:xfrm rot="5400000">
            <a:off x="3707904" y="836712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5400000">
            <a:off x="3707904" y="836712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estiúhelník 5"/>
          <p:cNvSpPr/>
          <p:nvPr/>
        </p:nvSpPr>
        <p:spPr>
          <a:xfrm rot="5400000">
            <a:off x="3719654" y="836712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estiúhelník 6"/>
          <p:cNvSpPr/>
          <p:nvPr/>
        </p:nvSpPr>
        <p:spPr>
          <a:xfrm rot="5400000">
            <a:off x="3707904" y="836712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estiúhelník 7">
            <a:hlinkClick r:id="rId3" action="ppaction://hlinksldjump"/>
          </p:cNvPr>
          <p:cNvSpPr/>
          <p:nvPr/>
        </p:nvSpPr>
        <p:spPr>
          <a:xfrm rot="5400000">
            <a:off x="3216206" y="1772816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estiúhelník 8"/>
          <p:cNvSpPr/>
          <p:nvPr/>
        </p:nvSpPr>
        <p:spPr>
          <a:xfrm rot="5400000">
            <a:off x="3209094" y="1772816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estiúhelník 9"/>
          <p:cNvSpPr/>
          <p:nvPr/>
        </p:nvSpPr>
        <p:spPr>
          <a:xfrm rot="5400000">
            <a:off x="3209094" y="1763057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Šestiúhelník 10"/>
          <p:cNvSpPr/>
          <p:nvPr/>
        </p:nvSpPr>
        <p:spPr>
          <a:xfrm rot="5400000">
            <a:off x="3202248" y="1772816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estiúhelník 11">
            <a:hlinkClick r:id="rId4" action="ppaction://hlinksldjump"/>
          </p:cNvPr>
          <p:cNvSpPr/>
          <p:nvPr/>
        </p:nvSpPr>
        <p:spPr>
          <a:xfrm rot="5400000">
            <a:off x="4203826" y="1756890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Šestiúhelník 12"/>
          <p:cNvSpPr/>
          <p:nvPr/>
        </p:nvSpPr>
        <p:spPr>
          <a:xfrm rot="5400000">
            <a:off x="4203826" y="1756890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Šestiúhelník 13"/>
          <p:cNvSpPr/>
          <p:nvPr/>
        </p:nvSpPr>
        <p:spPr>
          <a:xfrm rot="5400000">
            <a:off x="4203826" y="1756890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Šestiúhelník 14"/>
          <p:cNvSpPr/>
          <p:nvPr/>
        </p:nvSpPr>
        <p:spPr>
          <a:xfrm rot="5400000">
            <a:off x="4203826" y="1763057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Šestiúhelník 15">
            <a:hlinkClick r:id="rId5" action="ppaction://hlinksldjump"/>
          </p:cNvPr>
          <p:cNvSpPr/>
          <p:nvPr/>
        </p:nvSpPr>
        <p:spPr>
          <a:xfrm rot="5400000">
            <a:off x="2734196" y="2670772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Šestiúhelník 16"/>
          <p:cNvSpPr/>
          <p:nvPr/>
        </p:nvSpPr>
        <p:spPr>
          <a:xfrm rot="5400000">
            <a:off x="2741042" y="2670772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Šestiúhelník 17"/>
          <p:cNvSpPr/>
          <p:nvPr/>
        </p:nvSpPr>
        <p:spPr>
          <a:xfrm rot="5400000">
            <a:off x="2741042" y="2670772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Šestiúhelník 18"/>
          <p:cNvSpPr/>
          <p:nvPr/>
        </p:nvSpPr>
        <p:spPr>
          <a:xfrm rot="5400000">
            <a:off x="2734196" y="2670772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Šestiúhelník 19">
            <a:hlinkClick r:id="rId6" action="ppaction://hlinksldjump"/>
          </p:cNvPr>
          <p:cNvSpPr/>
          <p:nvPr/>
        </p:nvSpPr>
        <p:spPr>
          <a:xfrm rot="5400000">
            <a:off x="3735774" y="2670772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Šestiúhelník 20"/>
          <p:cNvSpPr/>
          <p:nvPr/>
        </p:nvSpPr>
        <p:spPr>
          <a:xfrm rot="5400000">
            <a:off x="3735774" y="2670772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Šestiúhelník 21"/>
          <p:cNvSpPr/>
          <p:nvPr/>
        </p:nvSpPr>
        <p:spPr>
          <a:xfrm rot="5400000">
            <a:off x="3739245" y="2670772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Šestiúhelník 22"/>
          <p:cNvSpPr/>
          <p:nvPr/>
        </p:nvSpPr>
        <p:spPr>
          <a:xfrm rot="5400000">
            <a:off x="3739245" y="2670772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Šestiúhelník 23">
            <a:hlinkClick r:id="rId7" action="ppaction://hlinksldjump"/>
          </p:cNvPr>
          <p:cNvSpPr/>
          <p:nvPr/>
        </p:nvSpPr>
        <p:spPr>
          <a:xfrm rot="5400000">
            <a:off x="4716016" y="2670772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Šestiúhelník 24"/>
          <p:cNvSpPr/>
          <p:nvPr/>
        </p:nvSpPr>
        <p:spPr>
          <a:xfrm rot="5400000">
            <a:off x="4716016" y="2670772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Šestiúhelník 25"/>
          <p:cNvSpPr/>
          <p:nvPr/>
        </p:nvSpPr>
        <p:spPr>
          <a:xfrm rot="5400000">
            <a:off x="4716016" y="2670772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Šestiúhelník 26"/>
          <p:cNvSpPr/>
          <p:nvPr/>
        </p:nvSpPr>
        <p:spPr>
          <a:xfrm rot="5400000">
            <a:off x="4716016" y="2670772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Šestiúhelník 27">
            <a:hlinkClick r:id="rId8" action="ppaction://hlinksldjump"/>
          </p:cNvPr>
          <p:cNvSpPr/>
          <p:nvPr/>
        </p:nvSpPr>
        <p:spPr>
          <a:xfrm rot="5400000">
            <a:off x="2255048" y="3573015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Šestiúhelník 28"/>
          <p:cNvSpPr/>
          <p:nvPr/>
        </p:nvSpPr>
        <p:spPr>
          <a:xfrm rot="5400000">
            <a:off x="2255048" y="3573016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Šestiúhelník 29"/>
          <p:cNvSpPr/>
          <p:nvPr/>
        </p:nvSpPr>
        <p:spPr>
          <a:xfrm rot="5400000">
            <a:off x="2255048" y="3573014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Šestiúhelník 30"/>
          <p:cNvSpPr/>
          <p:nvPr/>
        </p:nvSpPr>
        <p:spPr>
          <a:xfrm rot="5400000">
            <a:off x="2255048" y="3573013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Šestiúhelník 31">
            <a:hlinkClick r:id="rId9" action="ppaction://hlinksldjump"/>
          </p:cNvPr>
          <p:cNvSpPr/>
          <p:nvPr/>
        </p:nvSpPr>
        <p:spPr>
          <a:xfrm rot="5400000">
            <a:off x="3239852" y="3573016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Šestiúhelník 32"/>
          <p:cNvSpPr/>
          <p:nvPr/>
        </p:nvSpPr>
        <p:spPr>
          <a:xfrm rot="5400000">
            <a:off x="3245048" y="3573016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Šestiúhelník 33"/>
          <p:cNvSpPr/>
          <p:nvPr/>
        </p:nvSpPr>
        <p:spPr>
          <a:xfrm rot="5400000">
            <a:off x="3239852" y="3573016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Šestiúhelník 34"/>
          <p:cNvSpPr/>
          <p:nvPr/>
        </p:nvSpPr>
        <p:spPr>
          <a:xfrm rot="5400000">
            <a:off x="3260197" y="3567744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Šestiúhelník 35">
            <a:hlinkClick r:id="rId10" action="ppaction://hlinksldjump"/>
          </p:cNvPr>
          <p:cNvSpPr/>
          <p:nvPr/>
        </p:nvSpPr>
        <p:spPr>
          <a:xfrm rot="5400000">
            <a:off x="4247964" y="3573016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Šestiúhelník 36"/>
          <p:cNvSpPr/>
          <p:nvPr/>
        </p:nvSpPr>
        <p:spPr>
          <a:xfrm rot="5400000">
            <a:off x="4247964" y="3573016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Šestiúhelník 37"/>
          <p:cNvSpPr/>
          <p:nvPr/>
        </p:nvSpPr>
        <p:spPr>
          <a:xfrm rot="5400000">
            <a:off x="4247964" y="3562475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Šestiúhelník 38"/>
          <p:cNvSpPr/>
          <p:nvPr/>
        </p:nvSpPr>
        <p:spPr>
          <a:xfrm rot="5400000">
            <a:off x="4247964" y="3543203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Šestiúhelník 39">
            <a:hlinkClick r:id="rId11" action="ppaction://hlinksldjump"/>
          </p:cNvPr>
          <p:cNvSpPr/>
          <p:nvPr/>
        </p:nvSpPr>
        <p:spPr>
          <a:xfrm rot="5400000">
            <a:off x="5246946" y="3562475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Šestiúhelník 40"/>
          <p:cNvSpPr/>
          <p:nvPr/>
        </p:nvSpPr>
        <p:spPr>
          <a:xfrm rot="5400000">
            <a:off x="5248938" y="3562475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Šestiúhelník 41"/>
          <p:cNvSpPr/>
          <p:nvPr/>
        </p:nvSpPr>
        <p:spPr>
          <a:xfrm rot="5400000">
            <a:off x="5246946" y="3556447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Šestiúhelník 42"/>
          <p:cNvSpPr/>
          <p:nvPr/>
        </p:nvSpPr>
        <p:spPr>
          <a:xfrm rot="5400000">
            <a:off x="5248938" y="3562475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Šestiúhelník 43">
            <a:hlinkClick r:id="rId12" action="ppaction://hlinksldjump"/>
          </p:cNvPr>
          <p:cNvSpPr/>
          <p:nvPr/>
        </p:nvSpPr>
        <p:spPr>
          <a:xfrm rot="5400000">
            <a:off x="1742084" y="4496811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Šestiúhelník 44"/>
          <p:cNvSpPr/>
          <p:nvPr/>
        </p:nvSpPr>
        <p:spPr>
          <a:xfrm rot="5400000">
            <a:off x="1742084" y="4496811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Šestiúhelník 45"/>
          <p:cNvSpPr/>
          <p:nvPr/>
        </p:nvSpPr>
        <p:spPr>
          <a:xfrm rot="5400000">
            <a:off x="1742084" y="4496811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Šestiúhelník 46"/>
          <p:cNvSpPr/>
          <p:nvPr/>
        </p:nvSpPr>
        <p:spPr>
          <a:xfrm rot="5400000">
            <a:off x="1753200" y="4496811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Šestiúhelník 47">
            <a:hlinkClick r:id="rId13" action="ppaction://hlinksldjump"/>
          </p:cNvPr>
          <p:cNvSpPr/>
          <p:nvPr/>
        </p:nvSpPr>
        <p:spPr>
          <a:xfrm rot="5400000">
            <a:off x="2754078" y="4505793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Šestiúhelník 48"/>
          <p:cNvSpPr/>
          <p:nvPr/>
        </p:nvSpPr>
        <p:spPr>
          <a:xfrm rot="5400000">
            <a:off x="2754078" y="4505793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Šestiúhelník 49"/>
          <p:cNvSpPr/>
          <p:nvPr/>
        </p:nvSpPr>
        <p:spPr>
          <a:xfrm rot="5400000">
            <a:off x="2748154" y="4506636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Šestiúhelník 50"/>
          <p:cNvSpPr/>
          <p:nvPr/>
        </p:nvSpPr>
        <p:spPr>
          <a:xfrm rot="5400000">
            <a:off x="2741042" y="4496811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Šestiúhelník 51">
            <a:hlinkClick r:id="rId14" action="ppaction://hlinksldjump"/>
          </p:cNvPr>
          <p:cNvSpPr/>
          <p:nvPr/>
        </p:nvSpPr>
        <p:spPr>
          <a:xfrm rot="5400000">
            <a:off x="3739245" y="4472506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Šestiúhelník 52"/>
          <p:cNvSpPr/>
          <p:nvPr/>
        </p:nvSpPr>
        <p:spPr>
          <a:xfrm rot="5400000">
            <a:off x="3747429" y="4465443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Šestiúhelník 53"/>
          <p:cNvSpPr/>
          <p:nvPr/>
        </p:nvSpPr>
        <p:spPr>
          <a:xfrm rot="5400000">
            <a:off x="3747429" y="4473017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Šestiúhelník 54"/>
          <p:cNvSpPr/>
          <p:nvPr/>
        </p:nvSpPr>
        <p:spPr>
          <a:xfrm rot="5400000">
            <a:off x="3747429" y="4465443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Šestiúhelník 55">
            <a:hlinkClick r:id="rId15" action="ppaction://hlinksldjump"/>
          </p:cNvPr>
          <p:cNvSpPr/>
          <p:nvPr/>
        </p:nvSpPr>
        <p:spPr>
          <a:xfrm rot="5400000">
            <a:off x="4720774" y="4480638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Šestiúhelník 56"/>
          <p:cNvSpPr/>
          <p:nvPr/>
        </p:nvSpPr>
        <p:spPr>
          <a:xfrm rot="5400000">
            <a:off x="4720774" y="4473017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Šestiúhelník 57"/>
          <p:cNvSpPr/>
          <p:nvPr/>
        </p:nvSpPr>
        <p:spPr>
          <a:xfrm rot="5400000">
            <a:off x="4720774" y="4480638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Šestiúhelník 58"/>
          <p:cNvSpPr/>
          <p:nvPr/>
        </p:nvSpPr>
        <p:spPr>
          <a:xfrm rot="5400000">
            <a:off x="4720774" y="4456258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Šestiúhelník 59">
            <a:hlinkClick r:id="rId16" action="ppaction://hlinksldjump"/>
          </p:cNvPr>
          <p:cNvSpPr/>
          <p:nvPr/>
        </p:nvSpPr>
        <p:spPr>
          <a:xfrm rot="5400000">
            <a:off x="5714998" y="4480638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Šestiúhelník 60"/>
          <p:cNvSpPr/>
          <p:nvPr/>
        </p:nvSpPr>
        <p:spPr>
          <a:xfrm rot="5400000">
            <a:off x="5721457" y="4473017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Šestiúhelník 61"/>
          <p:cNvSpPr/>
          <p:nvPr/>
        </p:nvSpPr>
        <p:spPr>
          <a:xfrm rot="5400000">
            <a:off x="5721457" y="4472506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Šestiúhelník 62"/>
          <p:cNvSpPr/>
          <p:nvPr/>
        </p:nvSpPr>
        <p:spPr>
          <a:xfrm rot="5400000">
            <a:off x="5722961" y="4465443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Šestiúhelník 63">
            <a:hlinkClick r:id="rId17" action="ppaction://hlinksldjump"/>
          </p:cNvPr>
          <p:cNvSpPr/>
          <p:nvPr/>
        </p:nvSpPr>
        <p:spPr>
          <a:xfrm rot="5400000">
            <a:off x="1268932" y="5398998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Šestiúhelník 64"/>
          <p:cNvSpPr/>
          <p:nvPr/>
        </p:nvSpPr>
        <p:spPr>
          <a:xfrm rot="5400000">
            <a:off x="1268932" y="5398998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Šestiúhelník 65"/>
          <p:cNvSpPr/>
          <p:nvPr/>
        </p:nvSpPr>
        <p:spPr>
          <a:xfrm rot="5400000">
            <a:off x="1265290" y="5398998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Šestiúhelník 66"/>
          <p:cNvSpPr/>
          <p:nvPr/>
        </p:nvSpPr>
        <p:spPr>
          <a:xfrm rot="5400000">
            <a:off x="1268932" y="5398998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Šestiúhelník 67">
            <a:hlinkClick r:id="rId18" action="ppaction://hlinksldjump"/>
          </p:cNvPr>
          <p:cNvSpPr/>
          <p:nvPr/>
        </p:nvSpPr>
        <p:spPr>
          <a:xfrm rot="5400000">
            <a:off x="2255048" y="5398998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17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Šestiúhelník 68"/>
          <p:cNvSpPr/>
          <p:nvPr/>
        </p:nvSpPr>
        <p:spPr>
          <a:xfrm rot="5400000">
            <a:off x="2241090" y="5398998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Šestiúhelník 69"/>
          <p:cNvSpPr/>
          <p:nvPr/>
        </p:nvSpPr>
        <p:spPr>
          <a:xfrm rot="5400000">
            <a:off x="2257960" y="5396753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Šestiúhelník 70"/>
          <p:cNvSpPr/>
          <p:nvPr/>
        </p:nvSpPr>
        <p:spPr>
          <a:xfrm rot="5400000">
            <a:off x="2251140" y="5398998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Šestiúhelník 71">
            <a:hlinkClick r:id="rId19" action="ppaction://hlinksldjump"/>
          </p:cNvPr>
          <p:cNvSpPr/>
          <p:nvPr/>
        </p:nvSpPr>
        <p:spPr>
          <a:xfrm rot="5400000">
            <a:off x="3249686" y="5398998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Šestiúhelník 72"/>
          <p:cNvSpPr/>
          <p:nvPr/>
        </p:nvSpPr>
        <p:spPr>
          <a:xfrm rot="5400000">
            <a:off x="3239852" y="5398998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Šestiúhelník 73"/>
          <p:cNvSpPr/>
          <p:nvPr/>
        </p:nvSpPr>
        <p:spPr>
          <a:xfrm rot="5400000">
            <a:off x="3247431" y="5404510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Šestiúhelník 74"/>
          <p:cNvSpPr/>
          <p:nvPr/>
        </p:nvSpPr>
        <p:spPr>
          <a:xfrm rot="5400000">
            <a:off x="3256194" y="5404510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Šestiúhelník 75">
            <a:hlinkClick r:id="rId20" action="ppaction://hlinksldjump"/>
          </p:cNvPr>
          <p:cNvSpPr/>
          <p:nvPr/>
        </p:nvSpPr>
        <p:spPr>
          <a:xfrm rot="5400000">
            <a:off x="4245247" y="5396753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19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Šestiúhelník 76"/>
          <p:cNvSpPr/>
          <p:nvPr/>
        </p:nvSpPr>
        <p:spPr>
          <a:xfrm rot="5400000">
            <a:off x="4252722" y="5395635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8" name="Šestiúhelník 77"/>
          <p:cNvSpPr/>
          <p:nvPr/>
        </p:nvSpPr>
        <p:spPr>
          <a:xfrm rot="5400000">
            <a:off x="4247964" y="5395635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9" name="Šestiúhelník 78"/>
          <p:cNvSpPr/>
          <p:nvPr/>
        </p:nvSpPr>
        <p:spPr>
          <a:xfrm rot="5400000">
            <a:off x="4252722" y="5394542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0" name="Šestiúhelník 79">
            <a:hlinkClick r:id="rId21" action="ppaction://hlinksldjump"/>
          </p:cNvPr>
          <p:cNvSpPr/>
          <p:nvPr/>
        </p:nvSpPr>
        <p:spPr>
          <a:xfrm rot="5400000">
            <a:off x="5246946" y="5395635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Šestiúhelník 80"/>
          <p:cNvSpPr/>
          <p:nvPr/>
        </p:nvSpPr>
        <p:spPr>
          <a:xfrm rot="5400000">
            <a:off x="5254909" y="5395635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Šestiúhelník 81"/>
          <p:cNvSpPr/>
          <p:nvPr/>
        </p:nvSpPr>
        <p:spPr>
          <a:xfrm rot="5400000">
            <a:off x="5254909" y="5386597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Šestiúhelník 82"/>
          <p:cNvSpPr/>
          <p:nvPr/>
        </p:nvSpPr>
        <p:spPr>
          <a:xfrm rot="5400000">
            <a:off x="5254909" y="5387597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4" name="Šestiúhelník 83">
            <a:hlinkClick r:id="rId22" action="ppaction://hlinksldjump"/>
          </p:cNvPr>
          <p:cNvSpPr/>
          <p:nvPr/>
        </p:nvSpPr>
        <p:spPr>
          <a:xfrm rot="5400000">
            <a:off x="6237387" y="5387597"/>
            <a:ext cx="1080120" cy="93610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21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Šestiúhelník 84"/>
          <p:cNvSpPr/>
          <p:nvPr/>
        </p:nvSpPr>
        <p:spPr>
          <a:xfrm rot="5400000">
            <a:off x="6237387" y="5387597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Šestiúhelník 85"/>
          <p:cNvSpPr/>
          <p:nvPr/>
        </p:nvSpPr>
        <p:spPr>
          <a:xfrm rot="5400000">
            <a:off x="6237387" y="5386597"/>
            <a:ext cx="1080120" cy="936104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Šestiúhelník 86"/>
          <p:cNvSpPr/>
          <p:nvPr/>
        </p:nvSpPr>
        <p:spPr>
          <a:xfrm rot="5400000">
            <a:off x="6241102" y="5394542"/>
            <a:ext cx="1080120" cy="936104"/>
          </a:xfrm>
          <a:prstGeom prst="hexago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8" name="Šestiúhelník 87">
            <a:hlinkClick r:id="rId23" action="ppaction://hlinksldjump"/>
          </p:cNvPr>
          <p:cNvSpPr/>
          <p:nvPr/>
        </p:nvSpPr>
        <p:spPr>
          <a:xfrm rot="5400000">
            <a:off x="597310" y="463581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9" name="Šestiúhelník 88">
            <a:hlinkClick r:id="rId24" action="ppaction://hlinksldjump"/>
          </p:cNvPr>
          <p:cNvSpPr/>
          <p:nvPr/>
        </p:nvSpPr>
        <p:spPr>
          <a:xfrm rot="5400000">
            <a:off x="1115616" y="1376772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0" name="Šestiúhelník 89">
            <a:hlinkClick r:id="rId25" action="ppaction://hlinksldjump"/>
          </p:cNvPr>
          <p:cNvSpPr/>
          <p:nvPr/>
        </p:nvSpPr>
        <p:spPr>
          <a:xfrm rot="5400000">
            <a:off x="574806" y="2263933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1" name="Šestiúhelník 90">
            <a:hlinkClick r:id="rId26" action="ppaction://hlinksldjump"/>
          </p:cNvPr>
          <p:cNvSpPr/>
          <p:nvPr/>
        </p:nvSpPr>
        <p:spPr>
          <a:xfrm rot="5400000">
            <a:off x="1115616" y="3140968"/>
            <a:ext cx="1080120" cy="936104"/>
          </a:xfrm>
          <a:prstGeom prst="hexagon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34294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>
                      <p:stCondLst>
                        <p:cond delay="0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9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56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7" fill="hold">
                      <p:stCondLst>
                        <p:cond delay="0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368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9" fill="hold">
                      <p:stCondLst>
                        <p:cond delay="0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3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9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3" grpId="0" animBg="1"/>
      <p:bldP spid="34" grpId="0" animBg="1"/>
      <p:bldP spid="35" grpId="0" animBg="1"/>
      <p:bldP spid="37" grpId="0" animBg="1"/>
      <p:bldP spid="38" grpId="0" animBg="1"/>
      <p:bldP spid="39" grpId="0" animBg="1"/>
      <p:bldP spid="41" grpId="0" animBg="1"/>
      <p:bldP spid="42" grpId="0" animBg="1"/>
      <p:bldP spid="43" grpId="0" animBg="1"/>
      <p:bldP spid="45" grpId="0" animBg="1"/>
      <p:bldP spid="46" grpId="0" animBg="1"/>
      <p:bldP spid="47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7" grpId="0" animBg="1"/>
      <p:bldP spid="58" grpId="0" animBg="1"/>
      <p:bldP spid="59" grpId="0" animBg="1"/>
      <p:bldP spid="61" grpId="0" animBg="1"/>
      <p:bldP spid="62" grpId="0" animBg="1"/>
      <p:bldP spid="63" grpId="0" animBg="1"/>
      <p:bldP spid="65" grpId="0" animBg="1"/>
      <p:bldP spid="66" grpId="0" animBg="1"/>
      <p:bldP spid="67" grpId="0" animBg="1"/>
      <p:bldP spid="69" grpId="0" animBg="1"/>
      <p:bldP spid="70" grpId="0" animBg="1"/>
      <p:bldP spid="71" grpId="0" animBg="1"/>
      <p:bldP spid="73" grpId="0" animBg="1"/>
      <p:bldP spid="74" grpId="0" animBg="1"/>
      <p:bldP spid="75" grpId="0" animBg="1"/>
      <p:bldP spid="77" grpId="0" animBg="1"/>
      <p:bldP spid="78" grpId="0" animBg="1"/>
      <p:bldP spid="79" grpId="0" animBg="1"/>
      <p:bldP spid="81" grpId="0" animBg="1"/>
      <p:bldP spid="82" grpId="0" animBg="1"/>
      <p:bldP spid="83" grpId="0" animBg="1"/>
      <p:bldP spid="85" grpId="0" animBg="1"/>
      <p:bldP spid="86" grpId="0" animBg="1"/>
      <p:bldP spid="8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Mont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Blanc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lnSpcReduction="100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nejvyšší hora Evropy?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Volha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lnSpcReduction="100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nejdelší evropská řeka?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Ladožské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lnSpcReduction="100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největší evropské jezero?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Alpy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lnSpcReduction="100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nejvyšší evropské pohoří?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Temže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lnSpcReduction="100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Která řeka protéká Londýnem?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Dublin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lnSpcReduction="100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hlavní město Irska?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Kodaň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Poznáš podle obrázku město?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2267744" y="2852936"/>
            <a:ext cx="2857500" cy="3171825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5220072" y="5229200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Anglie, Severní Irsko, Skotsko, Wales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fontScale="85000" lnSpcReduction="20000"/>
          </a:bodyPr>
          <a:lstStyle/>
          <a:p>
            <a:endParaRPr lang="cs-CZ" sz="30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Dokážeš vyjmenovat historické země Spojeného království Velké Británie a Severního Irska?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Iberský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fontScale="925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jinak říká Pyrenejskému poloostrovu?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Nizozemsko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 kterou evropskou zemi je typický tento pohled?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3068960"/>
            <a:ext cx="2505075" cy="277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940152" y="4869160"/>
            <a:ext cx="697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2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Alpy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fontScale="92500" lnSpcReduction="200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 mají tyto země společné: Francie, Itálie, Lichtenštejnsko, Německo, Rakousko, Slovinsko, Švýcarsko,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Baleáry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fontScale="92500" lnSpcReduction="100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Které ostrovy ve Středozemním moři patří ke Španělsku?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Estonsko, Litva, Lotyšsko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fontScale="92500" lnSpcReduction="100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Které státy označujeme jako pobaltské republiky?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Apeninský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fontScale="92500" lnSpcReduction="100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poloostrov, na kterém leží Itálie?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Island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fontScale="925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Který evropský stát leží na sopečném ostrově?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Bulharsko, Rumunsko, Rusko, Ukrajina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lnSpcReduction="100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Které země leží na černomořském pobřeží?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Kaspické moře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fontScale="92500" lnSpcReduction="100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jezero, do kterého se vlévá řeka Volha?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17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Sicílii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lnSpcReduction="100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 kterém ostrově leží sopka Etna?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Řím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lnSpcReduction="100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Které město leží na řece Tiber?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19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 Španělsko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fontScale="92500" lnSpcReduction="100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 který stát jsou typické býčí zápasy – korida? 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Pyrenejském poloostrově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2203126"/>
            <a:ext cx="6777317" cy="3508977"/>
          </a:xfrm>
        </p:spPr>
        <p:txBody>
          <a:bodyPr>
            <a:normAutofit lnSpcReduction="10000"/>
          </a:bodyPr>
          <a:lstStyle/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Kde se pěstuje korkový dub?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21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Náhradní otázky 1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1628800"/>
            <a:ext cx="6777317" cy="4083303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51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1) </a:t>
            </a:r>
            <a:r>
              <a:rPr lang="cs-CZ" sz="45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hlavní město Francie?</a:t>
            </a:r>
          </a:p>
          <a:p>
            <a:pPr>
              <a:buNone/>
            </a:pPr>
            <a:r>
              <a:rPr lang="cs-CZ" sz="45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Paříž.</a:t>
            </a:r>
          </a:p>
          <a:p>
            <a:pPr>
              <a:buNone/>
            </a:pPr>
            <a:r>
              <a:rPr lang="cs-CZ" sz="45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2) Na kterém poloostrově leží Norsko?</a:t>
            </a:r>
          </a:p>
          <a:p>
            <a:pPr>
              <a:buNone/>
            </a:pPr>
            <a:r>
              <a:rPr lang="cs-CZ" sz="45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 Skandinávském.</a:t>
            </a:r>
          </a:p>
          <a:p>
            <a:pPr>
              <a:buNone/>
            </a:pPr>
            <a:r>
              <a:rPr lang="cs-CZ" sz="45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3) Které moře odděluje Balkánský poloostrov od poloostrova Malá Asie?</a:t>
            </a:r>
          </a:p>
          <a:p>
            <a:pPr>
              <a:buNone/>
            </a:pPr>
            <a:r>
              <a:rPr lang="cs-CZ" sz="45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Egejské moře.</a:t>
            </a: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Náhradní otázky 2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1628800"/>
            <a:ext cx="6777317" cy="40833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4) Která řeka protéká Varšavou?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Visla.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5) Jak se jmenuje pohoří oddělující Francii a Španělsko?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Pyreneje.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6) Jak se jmenuje hlavní město Portugalska?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Lisabon.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Náhradní otázky 3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1628800"/>
            <a:ext cx="6777317" cy="40833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7) Jaký průliv odděluje Britské ostrovy od evropské pevniny?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Lamanšský průliv.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8) Co odděluje Evropu a Afriku?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Gibraltarský průliv.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9) Jak se jmenuje hlavní město Běloruska?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Minsk.</a:t>
            </a: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Náhradní otázky 4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5399" y="1772816"/>
            <a:ext cx="6777317" cy="393928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10) Jak se jmenuje bájná řecká hora?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Olymp.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11) Na které řece leží Paříž?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 Seině.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12) Řekni alespoň pět států, v nichž se mluví slovanskými jazyky.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Česko, Slovensko, Rusko, Ukrajina, Chorvatsko, Bulharsko,…</a:t>
            </a:r>
          </a:p>
          <a:p>
            <a:pPr>
              <a:buNone/>
            </a:pP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Zbyněk\Local Settings\Temporary Internet Files\Content.IE5\UQIHIO6I\MC900441498[1]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876256" y="5589240"/>
            <a:ext cx="964476" cy="964476"/>
          </a:xfrm>
          <a:prstGeom prst="rect">
            <a:avLst/>
          </a:prstGeom>
          <a:noFill/>
        </p:spPr>
      </p:pic>
      <p:pic>
        <p:nvPicPr>
          <p:cNvPr id="1028" name="Picture 4" descr="C:\Documents and Settings\Zbyněk\Local Settings\Temporary Internet Files\Content.IE5\CE77G2EI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812360" y="5661248"/>
            <a:ext cx="864096" cy="858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3492" y="1844824"/>
            <a:ext cx="6777317" cy="3987805"/>
          </a:xfrm>
        </p:spPr>
        <p:txBody>
          <a:bodyPr/>
          <a:lstStyle/>
          <a:p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Tlačítka – klipart Microsoft Office</a:t>
            </a:r>
          </a:p>
          <a:p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Obrázky jsou v licenci </a:t>
            </a:r>
            <a:r>
              <a:rPr lang="cs-CZ" sz="12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12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1 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2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12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cosmosmagazine.com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2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news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/2810/</a:t>
            </a:r>
            <a:r>
              <a:rPr lang="cs-CZ" sz="12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climate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2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pact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2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what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2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kind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-deal-</a:t>
            </a:r>
            <a:r>
              <a:rPr lang="cs-CZ" sz="12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can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2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emerge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200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copenhagen</a:t>
            </a:r>
            <a:endParaRPr lang="cs-CZ" sz="12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 2 - 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http://samijokougioulis.blogspot.com/2011_01_01_archive.html</a:t>
            </a:r>
            <a:endParaRPr lang="cs-CZ" sz="12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281</TotalTime>
  <Words>814</Words>
  <Application>Microsoft Office PowerPoint</Application>
  <PresentationFormat>Předvádění na obrazovce (4:3)</PresentationFormat>
  <Paragraphs>326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Austin</vt:lpstr>
      <vt:lpstr>Snímek 1</vt:lpstr>
      <vt:lpstr>Metodický list</vt:lpstr>
      <vt:lpstr>Snímek 3</vt:lpstr>
      <vt:lpstr>Evropa</vt:lpstr>
      <vt:lpstr>Snímek 5</vt:lpstr>
      <vt:lpstr>Mont Blanc</vt:lpstr>
      <vt:lpstr>Volha</vt:lpstr>
      <vt:lpstr>Ladožské</vt:lpstr>
      <vt:lpstr>Alpy</vt:lpstr>
      <vt:lpstr>Temže</vt:lpstr>
      <vt:lpstr>Dublin</vt:lpstr>
      <vt:lpstr>Kodaň</vt:lpstr>
      <vt:lpstr>Anglie, Severní Irsko, Skotsko, Wales</vt:lpstr>
      <vt:lpstr>Iberský</vt:lpstr>
      <vt:lpstr>Nizozemsko</vt:lpstr>
      <vt:lpstr>Alpy</vt:lpstr>
      <vt:lpstr>Baleáry</vt:lpstr>
      <vt:lpstr>Estonsko, Litva, Lotyšsko</vt:lpstr>
      <vt:lpstr>Apeninský</vt:lpstr>
      <vt:lpstr>Island </vt:lpstr>
      <vt:lpstr>Bulharsko, Rumunsko, Rusko, Ukrajina</vt:lpstr>
      <vt:lpstr>Kaspické moře</vt:lpstr>
      <vt:lpstr>Na Sicílii</vt:lpstr>
      <vt:lpstr>Řím</vt:lpstr>
      <vt:lpstr>Pro Španělsko</vt:lpstr>
      <vt:lpstr>Na Pyrenejském poloostrově</vt:lpstr>
      <vt:lpstr>Náhradní otázky 1</vt:lpstr>
      <vt:lpstr>Náhradní otázky 2</vt:lpstr>
      <vt:lpstr>Náhradní otázky 3</vt:lpstr>
      <vt:lpstr>Náhradní otázky 4</vt:lpstr>
      <vt:lpstr>Použité obrázky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Správce PC</dc:creator>
  <cp:lastModifiedBy>Zbyněk</cp:lastModifiedBy>
  <cp:revision>35</cp:revision>
  <dcterms:created xsi:type="dcterms:W3CDTF">2012-03-12T11:25:00Z</dcterms:created>
  <dcterms:modified xsi:type="dcterms:W3CDTF">2012-03-21T13:30:39Z</dcterms:modified>
</cp:coreProperties>
</file>