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2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3" r:id="rId27"/>
    <p:sldId id="284" r:id="rId28"/>
    <p:sldId id="286" r:id="rId29"/>
    <p:sldId id="287" r:id="rId30"/>
    <p:sldId id="285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2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186A86B-1917-427F-B689-112DC5D6C38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2C1550-0FC8-4AA8-9008-03FACDC532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8.xml"/><Relationship Id="rId18" Type="http://schemas.openxmlformats.org/officeDocument/2006/relationships/slide" Target="slide20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2.xml"/><Relationship Id="rId12" Type="http://schemas.openxmlformats.org/officeDocument/2006/relationships/slide" Target="slide17.xml"/><Relationship Id="rId17" Type="http://schemas.openxmlformats.org/officeDocument/2006/relationships/slide" Target="slide10.xml"/><Relationship Id="rId25" Type="http://schemas.openxmlformats.org/officeDocument/2006/relationships/slide" Target="slide28.xml"/><Relationship Id="rId2" Type="http://schemas.openxmlformats.org/officeDocument/2006/relationships/slide" Target="slide6.xml"/><Relationship Id="rId16" Type="http://schemas.openxmlformats.org/officeDocument/2006/relationships/slide" Target="slide19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16.xml"/><Relationship Id="rId24" Type="http://schemas.openxmlformats.org/officeDocument/2006/relationships/slide" Target="slide29.xml"/><Relationship Id="rId5" Type="http://schemas.openxmlformats.org/officeDocument/2006/relationships/slide" Target="slide9.xml"/><Relationship Id="rId15" Type="http://schemas.openxmlformats.org/officeDocument/2006/relationships/slide" Target="slide21.xml"/><Relationship Id="rId23" Type="http://schemas.openxmlformats.org/officeDocument/2006/relationships/slide" Target="slide27.xml"/><Relationship Id="rId10" Type="http://schemas.openxmlformats.org/officeDocument/2006/relationships/slide" Target="slide15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4.xml"/><Relationship Id="rId14" Type="http://schemas.openxmlformats.org/officeDocument/2006/relationships/slide" Target="slide22.xml"/><Relationship Id="rId22" Type="http://schemas.openxmlformats.org/officeDocument/2006/relationships/slide" Target="slide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Globalizac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OPE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Bruse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Schengensk&#253;_prostor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&#218;stava_&#268;esk&#233;_republik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Var&#353;avsk&#225;_smlouv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Pogro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Ateismu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Terorismu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N&#225;ro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Judaismu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RVHP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Hrub&#253;_dom&#225;c&#237;_produkt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Isl&#225;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K&#345;es&#357;anstv&#237;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Dekolonialismu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Etnografi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Federac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cs.wikipedia.org/wiki/UNESC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V/2 – Inovace a zkvalitnění výuky v oblasti přírodních věd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VY_32_INOVACE_120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Datum vytvoření: Březen 2012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Ročník: 9. základní školy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Vzdělávací oblast: Člověk a příroda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Vzdělávací obor: Zeměpis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Tematický okruh: Zeměpis 6. – 9. ročník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Téma: Co si pamatujeme? – AZ kvíz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16632"/>
            <a:ext cx="6534150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667544"/>
          </a:xfrm>
        </p:spPr>
        <p:txBody>
          <a:bodyPr/>
          <a:lstStyle/>
          <a:p>
            <a:r>
              <a:rPr lang="cs-CZ" b="1" i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>
            <a:normAutofit fontScale="85000" lnSpcReduction="20000"/>
          </a:bodyPr>
          <a:lstStyle/>
          <a:p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Hra je určena pro dva týmy.</a:t>
            </a:r>
          </a:p>
          <a:p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Ty si postupně vybírají otázky z hlavní nabídky.</a:t>
            </a:r>
          </a:p>
          <a:p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Cílem hry je spojit všechny strany trojúhelníku.</a:t>
            </a:r>
          </a:p>
          <a:p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 kliknutí na šestiúhelník s číslem se dětem objeví otázka.</a:t>
            </a:r>
          </a:p>
          <a:p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 zodpovězení si děti otazníkem zkontrolují správnost své odpovědi a </a:t>
            </a:r>
            <a:r>
              <a:rPr lang="cs-CZ" sz="3100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dvojšipkou</a:t>
            </a:r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se vrátí zpět na hlavní nabídku.</a:t>
            </a:r>
          </a:p>
          <a:p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Šestiúhelník změní barvu a místo čísla se objeví </a:t>
            </a:r>
            <a:r>
              <a:rPr lang="cs-CZ" sz="31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„N“</a:t>
            </a:r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 Kliknou-li ještě jednou, barva se změní na světle oranžovou (tým A), další kliknutí zbarví šestiúhelník do hněda (tým B).</a:t>
            </a:r>
          </a:p>
          <a:p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Jestliže je odpověď špatná, nechají děti šestiúhelník označený jako </a:t>
            </a:r>
            <a:r>
              <a:rPr lang="cs-CZ" sz="31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„N“</a:t>
            </a:r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(náhradní otázky). Náhradní otázku si hned v dalším kole může vzít tým, který je na řadě </a:t>
            </a:r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    s </a:t>
            </a:r>
            <a:r>
              <a:rPr lang="cs-CZ" sz="31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výběrem.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3075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4006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Náhradní otázky jsou na boku, týmy si libovolně vybírají.</a:t>
            </a:r>
          </a:p>
          <a:p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náhradní otázku jim otevře zdánlivě prázdnou stránku. Kliknutí na </a:t>
            </a: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„i“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(informace) se jim objeví otázka.</a:t>
            </a:r>
          </a:p>
          <a:p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</a:t>
            </a: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„?“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jim ukáže odpověď. Na stránce jsou vždy tři náhradní otázky a náhradní odpovědi, které se objevují 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po 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jednotlivé ikonky.</a:t>
            </a:r>
          </a:p>
          <a:p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</a:t>
            </a:r>
            <a:r>
              <a:rPr lang="cs-CZ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dvojšipku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je vrátí na hlavní výběr. Barevně si označí získané políčko. Náhradní otázky mohou využít víckrát.</a:t>
            </a:r>
          </a:p>
          <a:p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Týmy pokračují do vybrání všech otázek. </a:t>
            </a:r>
          </a:p>
          <a:p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Vítězí ten, kdo spojil všechny tři strany trojúhelníku.</a:t>
            </a:r>
          </a:p>
          <a:p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Správné řešení je opatřeno hypertextovým odkazem. Otevře se po kliknutí na odpověď a dětem se objeví internetové stránky 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s 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doplňujícími fakty a obrázky. Odkazy nejsou u náhradních otázek.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AZ kvíz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si pamatujeme?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>
            <a:hlinkClick r:id="rId2" action="ppaction://hlinksldjump"/>
          </p:cNvPr>
          <p:cNvSpPr/>
          <p:nvPr/>
        </p:nvSpPr>
        <p:spPr>
          <a:xfrm rot="16200000">
            <a:off x="7020272" y="1844824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6588224" y="2708920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/>
          <p:cNvSpPr/>
          <p:nvPr/>
        </p:nvSpPr>
        <p:spPr>
          <a:xfrm rot="16200000">
            <a:off x="7524328" y="2708920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7020272" y="3573016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2" action="ppaction://hlinksldjump"/>
          </p:cNvPr>
          <p:cNvSpPr/>
          <p:nvPr/>
        </p:nvSpPr>
        <p:spPr>
          <a:xfrm rot="16200000">
            <a:off x="3779912" y="404664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16200000">
            <a:off x="3779912" y="404664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16200000">
            <a:off x="3779912" y="404664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3779912" y="404664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>
            <a:hlinkClick r:id="rId3" action="ppaction://hlinksldjump"/>
          </p:cNvPr>
          <p:cNvSpPr/>
          <p:nvPr/>
        </p:nvSpPr>
        <p:spPr>
          <a:xfrm rot="16200000">
            <a:off x="3347864" y="1268760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3347864" y="1268760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/>
          <p:cNvSpPr/>
          <p:nvPr/>
        </p:nvSpPr>
        <p:spPr>
          <a:xfrm rot="16200000">
            <a:off x="3347864" y="1268760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estiúhelník 10"/>
          <p:cNvSpPr/>
          <p:nvPr/>
        </p:nvSpPr>
        <p:spPr>
          <a:xfrm rot="16200000">
            <a:off x="3347864" y="1268760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estiúhelník 12">
            <a:hlinkClick r:id="rId4" action="ppaction://hlinksldjump"/>
          </p:cNvPr>
          <p:cNvSpPr/>
          <p:nvPr/>
        </p:nvSpPr>
        <p:spPr>
          <a:xfrm rot="16200000">
            <a:off x="4283968" y="1268760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estiúhelník 15">
            <a:hlinkClick r:id="rId5" action="ppaction://hlinksldjump"/>
          </p:cNvPr>
          <p:cNvSpPr/>
          <p:nvPr/>
        </p:nvSpPr>
        <p:spPr>
          <a:xfrm rot="16200000">
            <a:off x="2915816" y="2132856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estiúhelník 16"/>
          <p:cNvSpPr/>
          <p:nvPr/>
        </p:nvSpPr>
        <p:spPr>
          <a:xfrm rot="16200000">
            <a:off x="2915816" y="2132856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Šestiúhelník 17"/>
          <p:cNvSpPr/>
          <p:nvPr/>
        </p:nvSpPr>
        <p:spPr>
          <a:xfrm rot="16200000">
            <a:off x="2915816" y="2132856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estiúhelník 18"/>
          <p:cNvSpPr/>
          <p:nvPr/>
        </p:nvSpPr>
        <p:spPr>
          <a:xfrm rot="16200000">
            <a:off x="2915816" y="2132856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estiúhelník 19">
            <a:hlinkClick r:id="rId6" action="ppaction://hlinksldjump"/>
          </p:cNvPr>
          <p:cNvSpPr/>
          <p:nvPr/>
        </p:nvSpPr>
        <p:spPr>
          <a:xfrm rot="16200000">
            <a:off x="3851920" y="2132856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estiúhelník 20"/>
          <p:cNvSpPr/>
          <p:nvPr/>
        </p:nvSpPr>
        <p:spPr>
          <a:xfrm rot="16200000">
            <a:off x="3851920" y="2132856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estiúhelník 21"/>
          <p:cNvSpPr/>
          <p:nvPr/>
        </p:nvSpPr>
        <p:spPr>
          <a:xfrm rot="16200000">
            <a:off x="3851920" y="2132856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estiúhelník 22"/>
          <p:cNvSpPr/>
          <p:nvPr/>
        </p:nvSpPr>
        <p:spPr>
          <a:xfrm rot="16200000">
            <a:off x="3851920" y="2132856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estiúhelník 23">
            <a:hlinkClick r:id="rId7" action="ppaction://hlinksldjump"/>
          </p:cNvPr>
          <p:cNvSpPr/>
          <p:nvPr/>
        </p:nvSpPr>
        <p:spPr>
          <a:xfrm rot="16200000">
            <a:off x="4788024" y="2132856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estiúhelník 24"/>
          <p:cNvSpPr/>
          <p:nvPr/>
        </p:nvSpPr>
        <p:spPr>
          <a:xfrm rot="16200000">
            <a:off x="4788024" y="2132856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Šestiúhelník 25"/>
          <p:cNvSpPr/>
          <p:nvPr/>
        </p:nvSpPr>
        <p:spPr>
          <a:xfrm rot="16200000">
            <a:off x="4788024" y="2132856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estiúhelník 26"/>
          <p:cNvSpPr/>
          <p:nvPr/>
        </p:nvSpPr>
        <p:spPr>
          <a:xfrm rot="16200000">
            <a:off x="4788024" y="2132856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estiúhelník 27">
            <a:hlinkClick r:id="rId8" action="ppaction://hlinksldjump"/>
          </p:cNvPr>
          <p:cNvSpPr/>
          <p:nvPr/>
        </p:nvSpPr>
        <p:spPr>
          <a:xfrm rot="16200000">
            <a:off x="2411760" y="2996952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Šestiúhelník 28"/>
          <p:cNvSpPr/>
          <p:nvPr/>
        </p:nvSpPr>
        <p:spPr>
          <a:xfrm rot="16200000">
            <a:off x="2411760" y="2996952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Šestiúhelník 29"/>
          <p:cNvSpPr/>
          <p:nvPr/>
        </p:nvSpPr>
        <p:spPr>
          <a:xfrm rot="16200000">
            <a:off x="2411760" y="2996952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Šestiúhelník 30"/>
          <p:cNvSpPr/>
          <p:nvPr/>
        </p:nvSpPr>
        <p:spPr>
          <a:xfrm rot="16200000">
            <a:off x="2411760" y="2996952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estiúhelník 31">
            <a:hlinkClick r:id="rId9" action="ppaction://hlinksldjump"/>
          </p:cNvPr>
          <p:cNvSpPr/>
          <p:nvPr/>
        </p:nvSpPr>
        <p:spPr>
          <a:xfrm rot="16200000">
            <a:off x="3347864" y="2996952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16200000">
            <a:off x="3347864" y="2996952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Šestiúhelník 33"/>
          <p:cNvSpPr/>
          <p:nvPr/>
        </p:nvSpPr>
        <p:spPr>
          <a:xfrm rot="16200000">
            <a:off x="3347864" y="2996952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estiúhelník 34"/>
          <p:cNvSpPr/>
          <p:nvPr/>
        </p:nvSpPr>
        <p:spPr>
          <a:xfrm rot="16200000">
            <a:off x="3347864" y="2996952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Šestiúhelník 35">
            <a:hlinkClick r:id="rId10" action="ppaction://hlinksldjump"/>
          </p:cNvPr>
          <p:cNvSpPr/>
          <p:nvPr/>
        </p:nvSpPr>
        <p:spPr>
          <a:xfrm rot="16200000">
            <a:off x="4283968" y="2996952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estiúhelník 36"/>
          <p:cNvSpPr/>
          <p:nvPr/>
        </p:nvSpPr>
        <p:spPr>
          <a:xfrm rot="16200000">
            <a:off x="4283968" y="2996952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Šestiúhelník 37"/>
          <p:cNvSpPr/>
          <p:nvPr/>
        </p:nvSpPr>
        <p:spPr>
          <a:xfrm rot="16200000">
            <a:off x="4283968" y="2996952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estiúhelník 38"/>
          <p:cNvSpPr/>
          <p:nvPr/>
        </p:nvSpPr>
        <p:spPr>
          <a:xfrm rot="16200000">
            <a:off x="4283968" y="2996952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Šestiúhelník 39">
            <a:hlinkClick r:id="rId11" action="ppaction://hlinksldjump"/>
          </p:cNvPr>
          <p:cNvSpPr/>
          <p:nvPr/>
        </p:nvSpPr>
        <p:spPr>
          <a:xfrm rot="16200000">
            <a:off x="5220072" y="2996952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Šestiúhelník 40"/>
          <p:cNvSpPr/>
          <p:nvPr/>
        </p:nvSpPr>
        <p:spPr>
          <a:xfrm rot="16200000">
            <a:off x="5220072" y="2996952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Šestiúhelník 41"/>
          <p:cNvSpPr/>
          <p:nvPr/>
        </p:nvSpPr>
        <p:spPr>
          <a:xfrm rot="16200000">
            <a:off x="5220072" y="2996952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Šestiúhelník 42"/>
          <p:cNvSpPr/>
          <p:nvPr/>
        </p:nvSpPr>
        <p:spPr>
          <a:xfrm rot="16200000">
            <a:off x="5220072" y="2996952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Šestiúhelník 43">
            <a:hlinkClick r:id="rId12" action="ppaction://hlinksldjump"/>
          </p:cNvPr>
          <p:cNvSpPr/>
          <p:nvPr/>
        </p:nvSpPr>
        <p:spPr>
          <a:xfrm rot="16200000">
            <a:off x="1907704" y="3861048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Šestiúhelník 44"/>
          <p:cNvSpPr/>
          <p:nvPr/>
        </p:nvSpPr>
        <p:spPr>
          <a:xfrm rot="16200000">
            <a:off x="1907704" y="3861048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Šestiúhelník 45"/>
          <p:cNvSpPr/>
          <p:nvPr/>
        </p:nvSpPr>
        <p:spPr>
          <a:xfrm rot="16200000">
            <a:off x="1907704" y="3861048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Šestiúhelník 46"/>
          <p:cNvSpPr/>
          <p:nvPr/>
        </p:nvSpPr>
        <p:spPr>
          <a:xfrm rot="16200000">
            <a:off x="1907704" y="3861048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Šestiúhelník 47">
            <a:hlinkClick r:id="rId13" action="ppaction://hlinksldjump"/>
          </p:cNvPr>
          <p:cNvSpPr/>
          <p:nvPr/>
        </p:nvSpPr>
        <p:spPr>
          <a:xfrm rot="16200000">
            <a:off x="2843808" y="3861048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Šestiúhelník 48"/>
          <p:cNvSpPr/>
          <p:nvPr/>
        </p:nvSpPr>
        <p:spPr>
          <a:xfrm rot="16200000">
            <a:off x="2843808" y="3861048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Šestiúhelník 49"/>
          <p:cNvSpPr/>
          <p:nvPr/>
        </p:nvSpPr>
        <p:spPr>
          <a:xfrm rot="16200000">
            <a:off x="2843808" y="3861048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Šestiúhelník 50"/>
          <p:cNvSpPr/>
          <p:nvPr/>
        </p:nvSpPr>
        <p:spPr>
          <a:xfrm rot="16200000">
            <a:off x="2843808" y="3861048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Šestiúhelník 51">
            <a:hlinkClick r:id="rId14" action="ppaction://hlinksldjump"/>
          </p:cNvPr>
          <p:cNvSpPr/>
          <p:nvPr/>
        </p:nvSpPr>
        <p:spPr>
          <a:xfrm rot="16200000">
            <a:off x="3779912" y="3861048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Šestiúhelník 52"/>
          <p:cNvSpPr/>
          <p:nvPr/>
        </p:nvSpPr>
        <p:spPr>
          <a:xfrm rot="16200000">
            <a:off x="3779912" y="3861048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Šestiúhelník 53"/>
          <p:cNvSpPr/>
          <p:nvPr/>
        </p:nvSpPr>
        <p:spPr>
          <a:xfrm rot="16200000">
            <a:off x="3779912" y="3861048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Šestiúhelník 54"/>
          <p:cNvSpPr/>
          <p:nvPr/>
        </p:nvSpPr>
        <p:spPr>
          <a:xfrm rot="16200000">
            <a:off x="3779912" y="3861048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Šestiúhelník 55">
            <a:hlinkClick r:id="rId15" action="ppaction://hlinksldjump"/>
          </p:cNvPr>
          <p:cNvSpPr/>
          <p:nvPr/>
        </p:nvSpPr>
        <p:spPr>
          <a:xfrm rot="16200000">
            <a:off x="4716016" y="3861048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Šestiúhelník 56"/>
          <p:cNvSpPr/>
          <p:nvPr/>
        </p:nvSpPr>
        <p:spPr>
          <a:xfrm rot="16200000">
            <a:off x="4716016" y="3861048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Šestiúhelník 57"/>
          <p:cNvSpPr/>
          <p:nvPr/>
        </p:nvSpPr>
        <p:spPr>
          <a:xfrm rot="16200000">
            <a:off x="4716016" y="3861048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Šestiúhelník 58"/>
          <p:cNvSpPr/>
          <p:nvPr/>
        </p:nvSpPr>
        <p:spPr>
          <a:xfrm rot="16200000">
            <a:off x="4716016" y="3861048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Šestiúhelník 59">
            <a:hlinkClick r:id="rId16" action="ppaction://hlinksldjump"/>
          </p:cNvPr>
          <p:cNvSpPr/>
          <p:nvPr/>
        </p:nvSpPr>
        <p:spPr>
          <a:xfrm rot="16200000">
            <a:off x="5652120" y="3861048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Šestiúhelník 60"/>
          <p:cNvSpPr/>
          <p:nvPr/>
        </p:nvSpPr>
        <p:spPr>
          <a:xfrm rot="16200000">
            <a:off x="5652120" y="3861048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Šestiúhelník 61"/>
          <p:cNvSpPr/>
          <p:nvPr/>
        </p:nvSpPr>
        <p:spPr>
          <a:xfrm rot="16200000">
            <a:off x="5652120" y="3861048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Šestiúhelník 62"/>
          <p:cNvSpPr/>
          <p:nvPr/>
        </p:nvSpPr>
        <p:spPr>
          <a:xfrm rot="16200000">
            <a:off x="5652120" y="3861048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Šestiúhelník 63">
            <a:hlinkClick r:id="rId17" action="ppaction://hlinksldjump"/>
          </p:cNvPr>
          <p:cNvSpPr/>
          <p:nvPr/>
        </p:nvSpPr>
        <p:spPr>
          <a:xfrm rot="16200000">
            <a:off x="1403648" y="4725144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Šestiúhelník 64"/>
          <p:cNvSpPr/>
          <p:nvPr/>
        </p:nvSpPr>
        <p:spPr>
          <a:xfrm rot="16200000">
            <a:off x="1403648" y="4725144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Šestiúhelník 65"/>
          <p:cNvSpPr/>
          <p:nvPr/>
        </p:nvSpPr>
        <p:spPr>
          <a:xfrm rot="16200000">
            <a:off x="1403648" y="4725144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Šestiúhelník 66"/>
          <p:cNvSpPr/>
          <p:nvPr/>
        </p:nvSpPr>
        <p:spPr>
          <a:xfrm rot="16200000">
            <a:off x="1403648" y="4725144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Šestiúhelník 67">
            <a:hlinkClick r:id="rId18" action="ppaction://hlinksldjump"/>
          </p:cNvPr>
          <p:cNvSpPr/>
          <p:nvPr/>
        </p:nvSpPr>
        <p:spPr>
          <a:xfrm rot="16200000">
            <a:off x="2339752" y="4725144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</a:t>
            </a:r>
          </a:p>
        </p:txBody>
      </p:sp>
      <p:sp>
        <p:nvSpPr>
          <p:cNvPr id="69" name="Šestiúhelník 68"/>
          <p:cNvSpPr/>
          <p:nvPr/>
        </p:nvSpPr>
        <p:spPr>
          <a:xfrm rot="16200000">
            <a:off x="2339752" y="4725144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Šestiúhelník 69"/>
          <p:cNvSpPr/>
          <p:nvPr/>
        </p:nvSpPr>
        <p:spPr>
          <a:xfrm rot="16200000">
            <a:off x="2339752" y="4725144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Šestiúhelník 70"/>
          <p:cNvSpPr/>
          <p:nvPr/>
        </p:nvSpPr>
        <p:spPr>
          <a:xfrm rot="16200000">
            <a:off x="2339752" y="4725144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Šestiúhelník 71">
            <a:hlinkClick r:id="rId19" action="ppaction://hlinksldjump"/>
          </p:cNvPr>
          <p:cNvSpPr/>
          <p:nvPr/>
        </p:nvSpPr>
        <p:spPr>
          <a:xfrm rot="16200000">
            <a:off x="3275856" y="4725144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</a:t>
            </a:r>
          </a:p>
        </p:txBody>
      </p:sp>
      <p:sp>
        <p:nvSpPr>
          <p:cNvPr id="73" name="Šestiúhelník 72"/>
          <p:cNvSpPr/>
          <p:nvPr/>
        </p:nvSpPr>
        <p:spPr>
          <a:xfrm rot="16200000">
            <a:off x="3275856" y="4725144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Šestiúhelník 73"/>
          <p:cNvSpPr/>
          <p:nvPr/>
        </p:nvSpPr>
        <p:spPr>
          <a:xfrm rot="16200000">
            <a:off x="3275856" y="4725144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Šestiúhelník 74"/>
          <p:cNvSpPr/>
          <p:nvPr/>
        </p:nvSpPr>
        <p:spPr>
          <a:xfrm rot="16200000">
            <a:off x="3275856" y="4725144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Šestiúhelník 75">
            <a:hlinkClick r:id="rId20" action="ppaction://hlinksldjump"/>
          </p:cNvPr>
          <p:cNvSpPr/>
          <p:nvPr/>
        </p:nvSpPr>
        <p:spPr>
          <a:xfrm rot="16200000">
            <a:off x="4211960" y="4725144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Šestiúhelník 76"/>
          <p:cNvSpPr/>
          <p:nvPr/>
        </p:nvSpPr>
        <p:spPr>
          <a:xfrm rot="16200000">
            <a:off x="4211960" y="4725144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Šestiúhelník 77"/>
          <p:cNvSpPr/>
          <p:nvPr/>
        </p:nvSpPr>
        <p:spPr>
          <a:xfrm rot="16200000">
            <a:off x="4211960" y="4725144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Šestiúhelník 78"/>
          <p:cNvSpPr/>
          <p:nvPr/>
        </p:nvSpPr>
        <p:spPr>
          <a:xfrm rot="16200000">
            <a:off x="4211960" y="4725144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Šestiúhelník 79">
            <a:hlinkClick r:id="rId21" action="ppaction://hlinksldjump"/>
          </p:cNvPr>
          <p:cNvSpPr/>
          <p:nvPr/>
        </p:nvSpPr>
        <p:spPr>
          <a:xfrm rot="16200000">
            <a:off x="5148064" y="4725144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Šestiúhelník 80">
            <a:hlinkClick r:id="rId22" action="ppaction://hlinksldjump"/>
          </p:cNvPr>
          <p:cNvSpPr/>
          <p:nvPr/>
        </p:nvSpPr>
        <p:spPr>
          <a:xfrm rot="16200000">
            <a:off x="6084168" y="4725144"/>
            <a:ext cx="1008112" cy="864096"/>
          </a:xfrm>
          <a:prstGeom prst="hexagon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Šestiúhelník 81"/>
          <p:cNvSpPr/>
          <p:nvPr/>
        </p:nvSpPr>
        <p:spPr>
          <a:xfrm rot="16200000">
            <a:off x="5148064" y="4725144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Šestiúhelník 82"/>
          <p:cNvSpPr/>
          <p:nvPr/>
        </p:nvSpPr>
        <p:spPr>
          <a:xfrm rot="16200000">
            <a:off x="5148064" y="4725144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Šestiúhelník 83"/>
          <p:cNvSpPr/>
          <p:nvPr/>
        </p:nvSpPr>
        <p:spPr>
          <a:xfrm rot="16200000">
            <a:off x="5148064" y="4725144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Šestiúhelník 84"/>
          <p:cNvSpPr/>
          <p:nvPr/>
        </p:nvSpPr>
        <p:spPr>
          <a:xfrm rot="16200000">
            <a:off x="6084168" y="4725144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Šestiúhelník 85"/>
          <p:cNvSpPr/>
          <p:nvPr/>
        </p:nvSpPr>
        <p:spPr>
          <a:xfrm rot="16200000">
            <a:off x="6084168" y="4725144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Šestiúhelník 86"/>
          <p:cNvSpPr/>
          <p:nvPr/>
        </p:nvSpPr>
        <p:spPr>
          <a:xfrm rot="16200000">
            <a:off x="6084168" y="4725144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estiúhelník 11"/>
          <p:cNvSpPr/>
          <p:nvPr/>
        </p:nvSpPr>
        <p:spPr>
          <a:xfrm rot="16200000">
            <a:off x="4283968" y="1268760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estiúhelník 13"/>
          <p:cNvSpPr/>
          <p:nvPr/>
        </p:nvSpPr>
        <p:spPr>
          <a:xfrm rot="16200000">
            <a:off x="4283968" y="1268760"/>
            <a:ext cx="1008112" cy="864096"/>
          </a:xfrm>
          <a:prstGeom prst="hexagon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estiúhelník 14"/>
          <p:cNvSpPr/>
          <p:nvPr/>
        </p:nvSpPr>
        <p:spPr>
          <a:xfrm rot="16200000">
            <a:off x="4283968" y="1268760"/>
            <a:ext cx="1008112" cy="864096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Šestiúhelník 87">
            <a:hlinkClick r:id="rId23" action="ppaction://hlinksldjump"/>
          </p:cNvPr>
          <p:cNvSpPr/>
          <p:nvPr/>
        </p:nvSpPr>
        <p:spPr>
          <a:xfrm rot="16200000">
            <a:off x="611560" y="1196752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Šestiúhelník 88">
            <a:hlinkClick r:id="rId24" action="ppaction://hlinksldjump"/>
          </p:cNvPr>
          <p:cNvSpPr/>
          <p:nvPr/>
        </p:nvSpPr>
        <p:spPr>
          <a:xfrm rot="16200000">
            <a:off x="107504" y="2060848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0" name="Šestiúhelník 89">
            <a:hlinkClick r:id="rId25" action="ppaction://hlinksldjump"/>
          </p:cNvPr>
          <p:cNvSpPr/>
          <p:nvPr/>
        </p:nvSpPr>
        <p:spPr>
          <a:xfrm rot="16200000">
            <a:off x="1115616" y="2060848"/>
            <a:ext cx="1008112" cy="864096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6" grpId="0" animBg="1"/>
      <p:bldP spid="27" grpId="0" animBg="1"/>
      <p:bldP spid="30" grpId="0" animBg="1"/>
      <p:bldP spid="31" grpId="0" animBg="1"/>
      <p:bldP spid="34" grpId="0" animBg="1"/>
      <p:bldP spid="35" grpId="0" animBg="1"/>
      <p:bldP spid="38" grpId="0" animBg="1"/>
      <p:bldP spid="39" grpId="0" animBg="1"/>
      <p:bldP spid="42" grpId="0" animBg="1"/>
      <p:bldP spid="43" grpId="0" animBg="1"/>
      <p:bldP spid="46" grpId="0" animBg="1"/>
      <p:bldP spid="47" grpId="0" animBg="1"/>
      <p:bldP spid="50" grpId="0" animBg="1"/>
      <p:bldP spid="51" grpId="0" animBg="1"/>
      <p:bldP spid="54" grpId="0" animBg="1"/>
      <p:bldP spid="55" grpId="0" animBg="1"/>
      <p:bldP spid="58" grpId="0" animBg="1"/>
      <p:bldP spid="59" grpId="0" animBg="1"/>
      <p:bldP spid="62" grpId="0" animBg="1"/>
      <p:bldP spid="63" grpId="0" animBg="1"/>
      <p:bldP spid="66" grpId="0" animBg="1"/>
      <p:bldP spid="67" grpId="0" animBg="1"/>
      <p:bldP spid="70" grpId="0" animBg="1"/>
      <p:bldP spid="71" grpId="0" animBg="1"/>
      <p:bldP spid="74" grpId="0" animBg="1"/>
      <p:bldP spid="75" grpId="0" animBg="1"/>
      <p:bldP spid="78" grpId="0" animBg="1"/>
      <p:bldP spid="79" grpId="0" animBg="1"/>
      <p:bldP spid="83" grpId="0" animBg="1"/>
      <p:bldP spid="84" grpId="0" animBg="1"/>
      <p:bldP spid="86" grpId="0" animBg="1"/>
      <p:bldP spid="87" grpId="0" animBg="1"/>
      <p:bldP spid="12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Globalizace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časoprostorové smršťování světa, propojování pohybu lidí, zboží a informací?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oPEC</a:t>
            </a:r>
            <a:endParaRPr lang="cs-CZ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zní zkratka pro země vyvážející ropu?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V Bruselu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sídlí Rada Evropské unie?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Schengenský prostor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označuje území většiny evropských států, kde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k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přechodu hranic nejsou zapotřebí pasy?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V Ústavě České republiky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je v rámci České republiky zakotvena ochrana lidských práv?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  <p:pic>
        <p:nvPicPr>
          <p:cNvPr id="4" name="Picture 2" descr="C:\Documents and Settings\Zbyněk\Local Settings\Temporary Internet Files\Content.IE5\CE77G2EI\MC9004343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986668"/>
            <a:ext cx="3312368" cy="30958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Varšavská smlouva</a:t>
            </a:r>
            <a:endParaRPr lang="cs-CZ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jmenovala dnes už neexistující vojenská organizace, která sdružovala státy bývalého východního bloku?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pogrom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označuje rasově zaměřené pronásledování Židů, které má své počátky v hlubokém středověku?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Ateisté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označují lidé, kteří nevěří v boha?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terorismus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označujeme násilné akty zaměřené proti civilnímu obyvatelstvu?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národ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označujeme skupinu lidí, která má společný jazyk, kulturu, tradice a území?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  <p:pic>
        <p:nvPicPr>
          <p:cNvPr id="7" name="Picture 2" descr="C:\Documents and Settings\Zbyněk\Local Settings\Temporary Internet Files\Content.IE5\CE77G2EI\MC9004343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986668"/>
            <a:ext cx="3312368" cy="30958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Judaismus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nejstarší náboženství, které uznávalo pouze jednoho boha, vzniklo v Palestině?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Rada vzájemné hospodářské pomoci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dnes už neexistující ekonomické společenství států bývalého východního bloku?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HRUBÝ DOMÁCÍ PRODUKT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označuje celková finanční hodnota získaná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za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dané časové období na určitém území?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islám</a:t>
            </a:r>
            <a:endParaRPr lang="cs-CZ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 jakému náboženství byste přiřadili tyto pojmy: Mohamed, Mekka, Alláh, muslimové.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křesťanství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nejrozšířenější světové náboženství?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dekolonizace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proces osamostatňování koloniálních držav ve 20. století?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etnografie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věda, která se zabývá studiem zvyků, hudby a umění v určitých lidských společenstvích?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federace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druh státu, který je tvořen několika svéprávnými státy?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UNESCO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mezinárodní organizace, která dohlíží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na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ochranu přírodních a kulturních památek?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80312" y="5999742"/>
            <a:ext cx="864096" cy="858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1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5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nejmladší český národní park?</a:t>
            </a:r>
          </a:p>
          <a:p>
            <a:endParaRPr lang="cs-CZ" sz="59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9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České Švýcarsko (2000).</a:t>
            </a:r>
          </a:p>
          <a:p>
            <a:endParaRPr lang="cs-CZ" sz="5900" b="1" i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náboženství uznávající pouze jednoho boha?</a:t>
            </a:r>
          </a:p>
          <a:p>
            <a:endParaRPr lang="cs-CZ" sz="59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9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Monoteismus.</a:t>
            </a:r>
            <a:r>
              <a:rPr lang="cs-CZ" sz="5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452320" y="5999742"/>
            <a:ext cx="864096" cy="858258"/>
          </a:xfrm>
          <a:prstGeom prst="rect">
            <a:avLst/>
          </a:prstGeom>
          <a:noFill/>
        </p:spPr>
      </p:pic>
      <p:pic>
        <p:nvPicPr>
          <p:cNvPr id="5" name="Picture 3" descr="C:\Documents and Settings\Zbyněk\Local Settings\Temporary Internet Files\Content.IE5\WVKR2EH9\MC900441428[1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660232" y="6037540"/>
            <a:ext cx="820460" cy="8204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2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5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označuje záměrné vyčleňování určité skupiny obyvatel?</a:t>
            </a:r>
          </a:p>
          <a:p>
            <a:endParaRPr lang="cs-CZ" sz="51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1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Segregace .</a:t>
            </a:r>
          </a:p>
          <a:p>
            <a:endParaRPr lang="cs-CZ" sz="5100" b="1" i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sdružení bývalých svazových republik Sovětského svazu?</a:t>
            </a:r>
          </a:p>
          <a:p>
            <a:endParaRPr lang="cs-CZ" sz="51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1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Společenství nezávislých států.</a:t>
            </a:r>
            <a:r>
              <a:rPr lang="cs-CZ" sz="5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452320" y="5999742"/>
            <a:ext cx="864096" cy="858258"/>
          </a:xfrm>
          <a:prstGeom prst="rect">
            <a:avLst/>
          </a:prstGeom>
          <a:noFill/>
        </p:spPr>
      </p:pic>
      <p:pic>
        <p:nvPicPr>
          <p:cNvPr id="5" name="Picture 3" descr="C:\Documents and Settings\Zbyněk\Local Settings\Temporary Internet Files\Content.IE5\WVKR2EH9\MC900441428[1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660232" y="6037540"/>
            <a:ext cx="820460" cy="8204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3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5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evropském státě existuje nejstarší parlament?</a:t>
            </a:r>
          </a:p>
          <a:p>
            <a:endParaRPr lang="cs-CZ" sz="59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9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Island, od 10. století. </a:t>
            </a:r>
          </a:p>
          <a:p>
            <a:endParaRPr lang="cs-CZ" sz="5900" b="1" i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politika rasového odloučení typická pro Jihoafrickou republiku?</a:t>
            </a:r>
          </a:p>
          <a:p>
            <a:endParaRPr lang="cs-CZ" sz="59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9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Apartheid. </a:t>
            </a:r>
            <a:endParaRPr lang="cs-CZ" sz="59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CE77G2EI\MC90043268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958408"/>
            <a:ext cx="899592" cy="899592"/>
          </a:xfrm>
          <a:prstGeom prst="rect">
            <a:avLst/>
          </a:prstGeom>
          <a:noFill/>
        </p:spPr>
      </p:pic>
      <p:pic>
        <p:nvPicPr>
          <p:cNvPr id="1027" name="Picture 3" descr="C:\Documents and Settings\Zbyněk\Local Settings\Temporary Internet Files\Content.IE5\UQIHIO6I\MC90044212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452320" y="5999742"/>
            <a:ext cx="864096" cy="858258"/>
          </a:xfrm>
          <a:prstGeom prst="rect">
            <a:avLst/>
          </a:prstGeom>
          <a:noFill/>
        </p:spPr>
      </p:pic>
      <p:pic>
        <p:nvPicPr>
          <p:cNvPr id="5" name="Picture 3" descr="C:\Documents and Settings\Zbyněk\Local Settings\Temporary Internet Files\Content.IE5\WVKR2EH9\MC900441428[1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660232" y="6037540"/>
            <a:ext cx="820460" cy="8204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Požité symboly</a:t>
            </a:r>
            <a:endParaRPr lang="cs-CZ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Microsoft Office - klipart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216</TotalTime>
  <Words>811</Words>
  <Application>Microsoft Office PowerPoint</Application>
  <PresentationFormat>Předvádění na obrazovce (4:3)</PresentationFormat>
  <Paragraphs>347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Cesta</vt:lpstr>
      <vt:lpstr>Snímek 1</vt:lpstr>
      <vt:lpstr>Metodický list</vt:lpstr>
      <vt:lpstr>Snímek 3</vt:lpstr>
      <vt:lpstr>AZ kvíz</vt:lpstr>
      <vt:lpstr>Snímek 5</vt:lpstr>
      <vt:lpstr>Globalizace</vt:lpstr>
      <vt:lpstr>oPEC</vt:lpstr>
      <vt:lpstr>V Bruselu</vt:lpstr>
      <vt:lpstr>Schengenský prostor</vt:lpstr>
      <vt:lpstr>V Ústavě České republiky</vt:lpstr>
      <vt:lpstr>Snímek 11</vt:lpstr>
      <vt:lpstr>Varšavská smlouva</vt:lpstr>
      <vt:lpstr>pogrom</vt:lpstr>
      <vt:lpstr>Ateisté</vt:lpstr>
      <vt:lpstr>terorismus</vt:lpstr>
      <vt:lpstr>národ</vt:lpstr>
      <vt:lpstr>Snímek 17</vt:lpstr>
      <vt:lpstr>Judaismus</vt:lpstr>
      <vt:lpstr>Rada vzájemné hospodářské pomoci</vt:lpstr>
      <vt:lpstr>HRUBÝ DOMÁCÍ PRODUKT</vt:lpstr>
      <vt:lpstr>islám</vt:lpstr>
      <vt:lpstr>křesťanství</vt:lpstr>
      <vt:lpstr>dekolonizace</vt:lpstr>
      <vt:lpstr>etnografie</vt:lpstr>
      <vt:lpstr>federace</vt:lpstr>
      <vt:lpstr>UNESCO</vt:lpstr>
      <vt:lpstr>Náhradní otázky 1</vt:lpstr>
      <vt:lpstr>Náhradní otázky 2</vt:lpstr>
      <vt:lpstr>Náhradní otázky 3</vt:lpstr>
      <vt:lpstr>Požité symboly</vt:lpstr>
    </vt:vector>
  </TitlesOfParts>
  <Company>AXION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Dum</cp:lastModifiedBy>
  <cp:revision>26</cp:revision>
  <dcterms:created xsi:type="dcterms:W3CDTF">2012-03-15T14:26:15Z</dcterms:created>
  <dcterms:modified xsi:type="dcterms:W3CDTF">2012-09-26T11:51:12Z</dcterms:modified>
</cp:coreProperties>
</file>