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017" autoAdjust="0"/>
  </p:normalViewPr>
  <p:slideViewPr>
    <p:cSldViewPr>
      <p:cViewPr varScale="1">
        <p:scale>
          <a:sx n="63" d="100"/>
          <a:sy n="63" d="100"/>
        </p:scale>
        <p:origin x="-137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865D0-060E-4139-98C7-A9CCEF104EBB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FFC959-4F53-4F28-B14A-CEB30AA9B9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159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 prezentace je </a:t>
            </a:r>
            <a:r>
              <a:rPr lang="cs-CZ" dirty="0" smtClean="0"/>
              <a:t>doplněním výkladu učitele </a:t>
            </a:r>
            <a:r>
              <a:rPr lang="cs-CZ" baseline="0" dirty="0" smtClean="0"/>
              <a:t>na téma základních principů demokracie, shrnuje </a:t>
            </a:r>
            <a:r>
              <a:rPr lang="cs-CZ" baseline="0" dirty="0" smtClean="0"/>
              <a:t>a vysvětluje základní </a:t>
            </a:r>
            <a:r>
              <a:rPr lang="cs-CZ" baseline="0" dirty="0" smtClean="0"/>
              <a:t>pojmy a členění.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CF8AD-2545-412A-AC33-C76144D48BAB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601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Aktivita:</a:t>
            </a:r>
          </a:p>
          <a:p>
            <a:r>
              <a:rPr lang="cs-CZ" dirty="0" smtClean="0"/>
              <a:t>Úvodní</a:t>
            </a:r>
            <a:r>
              <a:rPr lang="cs-CZ" baseline="0" dirty="0" smtClean="0"/>
              <a:t> aktivita. Žáci vybírají pravdivá tvrzení, nepravdivá zdůvodňují, opravují. </a:t>
            </a:r>
          </a:p>
          <a:p>
            <a:endParaRPr lang="cs-CZ" baseline="0" dirty="0" smtClean="0"/>
          </a:p>
          <a:p>
            <a:r>
              <a:rPr lang="cs-CZ" baseline="0" dirty="0" smtClean="0"/>
              <a:t>Řešení:</a:t>
            </a:r>
          </a:p>
          <a:p>
            <a:pPr marL="228600" indent="-228600">
              <a:buAutoNum type="arabicParenR"/>
            </a:pPr>
            <a:r>
              <a:rPr lang="cs-CZ" dirty="0" smtClean="0"/>
              <a:t>Souhlasí</a:t>
            </a:r>
          </a:p>
          <a:p>
            <a:pPr marL="0" indent="0">
              <a:buNone/>
            </a:pPr>
            <a:r>
              <a:rPr lang="cs-CZ" dirty="0" smtClean="0"/>
              <a:t>3) Je závazný</a:t>
            </a:r>
          </a:p>
          <a:p>
            <a:pPr marL="0" indent="0">
              <a:buNone/>
            </a:pPr>
            <a:r>
              <a:rPr lang="cs-CZ" dirty="0" smtClean="0"/>
              <a:t>5) Občané starší 18</a:t>
            </a:r>
            <a:r>
              <a:rPr lang="cs-CZ" baseline="0" dirty="0" smtClean="0"/>
              <a:t> let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CF8AD-2545-412A-AC33-C76144D48BAB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262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Řešení: </a:t>
            </a:r>
          </a:p>
          <a:p>
            <a:r>
              <a:rPr lang="cs-CZ" dirty="0" smtClean="0"/>
              <a:t>Ne</a:t>
            </a:r>
            <a:r>
              <a:rPr lang="cs-CZ" baseline="0" dirty="0" smtClean="0"/>
              <a:t>p</a:t>
            </a:r>
            <a:r>
              <a:rPr lang="cs-CZ" dirty="0" smtClean="0"/>
              <a:t>římá – volby, vstup</a:t>
            </a:r>
            <a:r>
              <a:rPr lang="cs-CZ" baseline="0" dirty="0" smtClean="0"/>
              <a:t> do pol. Strany, vol. Mandát, kandidát</a:t>
            </a:r>
          </a:p>
          <a:p>
            <a:r>
              <a:rPr lang="cs-CZ" baseline="0" dirty="0" smtClean="0"/>
              <a:t>přímá – referendum, lidové shromáždění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CF8AD-2545-412A-AC33-C76144D48BAB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4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Poznámka: </a:t>
            </a:r>
          </a:p>
          <a:p>
            <a:r>
              <a:rPr lang="cs-CZ" dirty="0" smtClean="0"/>
              <a:t>Údaje</a:t>
            </a:r>
            <a:r>
              <a:rPr lang="cs-CZ" baseline="0" dirty="0" smtClean="0"/>
              <a:t> dle zprávy organizace </a:t>
            </a:r>
            <a:r>
              <a:rPr lang="cs-CZ" baseline="0" dirty="0" err="1" smtClean="0"/>
              <a:t>Freedom</a:t>
            </a:r>
            <a:r>
              <a:rPr lang="cs-CZ" baseline="0" dirty="0" smtClean="0"/>
              <a:t> House o stavu demokracie z roku 2009,  převzato z Dufek, 2010.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CF8AD-2545-412A-AC33-C76144D48BAB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623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CCD1B9"/>
                </a:solidFill>
              </a:rPr>
              <a:pPr/>
              <a:t>26.9.2012</a:t>
            </a:fld>
            <a:endParaRPr lang="cs-CZ">
              <a:solidFill>
                <a:srgbClr val="CCD1B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45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488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CCD1B9"/>
                </a:solidFill>
              </a:rPr>
              <a:pPr/>
              <a:t>26.9.2012</a:t>
            </a:fld>
            <a:endParaRPr lang="cs-CZ">
              <a:solidFill>
                <a:srgbClr val="CCD1B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373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068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639280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52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134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CCD1B9"/>
                </a:solidFill>
              </a:rPr>
              <a:pPr/>
              <a:t>26.9.2012</a:t>
            </a:fld>
            <a:endParaRPr lang="cs-CZ">
              <a:solidFill>
                <a:srgbClr val="CCD1B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568064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CCD1B9"/>
                </a:solidFill>
              </a:rPr>
              <a:pPr/>
              <a:t>26.9.2012</a:t>
            </a:fld>
            <a:endParaRPr lang="cs-CZ">
              <a:solidFill>
                <a:srgbClr val="CCD1B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19526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89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670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534949"/>
                </a:solidFill>
              </a:rPr>
              <a:pPr/>
              <a:t>26.9.2012</a:t>
            </a:fld>
            <a:endParaRPr lang="cs-CZ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srgbClr val="534949"/>
                </a:solidFill>
              </a:rPr>
              <a:pPr/>
              <a:t>‹#›</a:t>
            </a:fld>
            <a:endParaRPr lang="cs-CZ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854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demokracie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569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je to demokracie?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Rozhodněte o pravdivosti následujících tvrzení:</a:t>
            </a:r>
          </a:p>
          <a:p>
            <a:pPr marL="457200" indent="-457200">
              <a:buAutoNum type="arabicParenR"/>
            </a:pPr>
            <a:r>
              <a:rPr lang="cs-CZ" sz="2800" dirty="0" smtClean="0"/>
              <a:t>Demokracie je ideál, s nímž většina politiků nesouhlasí.</a:t>
            </a:r>
          </a:p>
          <a:p>
            <a:pPr marL="457200" indent="-457200">
              <a:buAutoNum type="arabicParenR"/>
            </a:pPr>
            <a:r>
              <a:rPr lang="cs-CZ" sz="2800" dirty="0" smtClean="0"/>
              <a:t>V demokracii je důležitá politická rovnost.</a:t>
            </a:r>
          </a:p>
          <a:p>
            <a:pPr marL="457200" indent="-457200">
              <a:buAutoNum type="arabicParenR"/>
            </a:pPr>
            <a:r>
              <a:rPr lang="cs-CZ" sz="2800" dirty="0" smtClean="0"/>
              <a:t>V demokratické společnosti není závazný názor většiny. </a:t>
            </a:r>
          </a:p>
          <a:p>
            <a:pPr marL="457200" indent="-457200">
              <a:buAutoNum type="arabicParenR"/>
            </a:pPr>
            <a:r>
              <a:rPr lang="cs-CZ" sz="2800" dirty="0" smtClean="0"/>
              <a:t>Principy demokracie zabraňují utlačování menšin většinou.</a:t>
            </a:r>
          </a:p>
          <a:p>
            <a:pPr marL="457200" indent="-457200">
              <a:buAutoNum type="arabicParenR"/>
            </a:pPr>
            <a:r>
              <a:rPr lang="cs-CZ" sz="2800" dirty="0" smtClean="0"/>
              <a:t>Každý občan bez rozdílu věku, rasy nebo náboženství má právo podílet se na politickém jednání. </a:t>
            </a:r>
          </a:p>
          <a:p>
            <a:pPr marL="457200" indent="-457200">
              <a:buAutoNum type="arabicParenR"/>
            </a:pP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668344" y="2492896"/>
            <a:ext cx="12795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2700">
                  <a:solidFill>
                    <a:srgbClr val="534949">
                      <a:satMod val="155000"/>
                    </a:srgbClr>
                  </a:solidFill>
                  <a:prstDash val="solid"/>
                </a:ln>
                <a:solidFill>
                  <a:srgbClr val="CCD1B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ANO</a:t>
            </a:r>
            <a:endParaRPr lang="cs-CZ" sz="4400" b="1" dirty="0">
              <a:ln w="12700">
                <a:solidFill>
                  <a:srgbClr val="534949">
                    <a:satMod val="155000"/>
                  </a:srgbClr>
                </a:solidFill>
                <a:prstDash val="solid"/>
              </a:ln>
              <a:solidFill>
                <a:srgbClr val="CCD1B9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668344" y="4149080"/>
            <a:ext cx="12795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2700">
                  <a:solidFill>
                    <a:srgbClr val="534949">
                      <a:satMod val="155000"/>
                    </a:srgbClr>
                  </a:solidFill>
                  <a:prstDash val="solid"/>
                </a:ln>
                <a:solidFill>
                  <a:srgbClr val="CCD1B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ANO</a:t>
            </a:r>
            <a:endParaRPr lang="cs-CZ" sz="4400" b="1" dirty="0">
              <a:ln w="12700">
                <a:solidFill>
                  <a:srgbClr val="534949">
                    <a:satMod val="155000"/>
                  </a:srgbClr>
                </a:solidFill>
                <a:prstDash val="solid"/>
              </a:ln>
              <a:solidFill>
                <a:srgbClr val="CCD1B9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891962" y="1899452"/>
            <a:ext cx="83227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2700">
                  <a:solidFill>
                    <a:srgbClr val="534949">
                      <a:satMod val="155000"/>
                    </a:srgbClr>
                  </a:solidFill>
                  <a:prstDash val="solid"/>
                </a:ln>
                <a:solidFill>
                  <a:srgbClr val="CCD1B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</a:t>
            </a:r>
            <a:endParaRPr lang="cs-CZ" sz="4400" b="1" dirty="0">
              <a:ln w="12700">
                <a:solidFill>
                  <a:srgbClr val="534949">
                    <a:satMod val="155000"/>
                  </a:srgbClr>
                </a:solidFill>
                <a:prstDash val="solid"/>
              </a:ln>
              <a:solidFill>
                <a:srgbClr val="CCD1B9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891962" y="3262337"/>
            <a:ext cx="83227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2700">
                  <a:solidFill>
                    <a:srgbClr val="534949">
                      <a:satMod val="155000"/>
                    </a:srgbClr>
                  </a:solidFill>
                  <a:prstDash val="solid"/>
                </a:ln>
                <a:solidFill>
                  <a:srgbClr val="CCD1B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</a:t>
            </a:r>
            <a:endParaRPr lang="cs-CZ" sz="4400" b="1" dirty="0">
              <a:ln w="12700">
                <a:solidFill>
                  <a:srgbClr val="534949">
                    <a:satMod val="155000"/>
                  </a:srgbClr>
                </a:solidFill>
                <a:prstDash val="solid"/>
              </a:ln>
              <a:solidFill>
                <a:srgbClr val="CCD1B9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891962" y="5445224"/>
            <a:ext cx="83227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2700">
                  <a:solidFill>
                    <a:srgbClr val="534949">
                      <a:satMod val="155000"/>
                    </a:srgbClr>
                  </a:solidFill>
                  <a:prstDash val="solid"/>
                </a:ln>
                <a:solidFill>
                  <a:srgbClr val="CCD1B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</a:t>
            </a:r>
            <a:endParaRPr lang="cs-CZ" sz="4400" b="1" dirty="0">
              <a:ln w="12700">
                <a:solidFill>
                  <a:srgbClr val="534949">
                    <a:satMod val="155000"/>
                  </a:srgbClr>
                </a:solidFill>
                <a:prstDash val="solid"/>
              </a:ln>
              <a:solidFill>
                <a:srgbClr val="CCD1B9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426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Demokracie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Demokracie je situace, kdy ve státě „vládne lid“. </a:t>
            </a:r>
            <a:r>
              <a:rPr lang="cs-CZ" sz="1800" dirty="0" smtClean="0"/>
              <a:t>(Dufek, 2012)</a:t>
            </a:r>
            <a:endParaRPr lang="cs-CZ" sz="3200" dirty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Demokracie je vláda lidu prostřednictvím lidu a pro lid. Jejím cílem je blaho všech občanů. </a:t>
            </a:r>
            <a:r>
              <a:rPr lang="cs-CZ" sz="1800" dirty="0" smtClean="0"/>
              <a:t>(Abraham Lincoln</a:t>
            </a:r>
            <a:r>
              <a:rPr lang="cs-CZ" sz="18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1902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Principy demokracie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1) </a:t>
            </a:r>
            <a:r>
              <a:rPr lang="cs-CZ" sz="2800" u="sng" dirty="0" smtClean="0"/>
              <a:t>Politická rovnost</a:t>
            </a:r>
          </a:p>
          <a:p>
            <a:pPr marL="0" indent="0">
              <a:buNone/>
            </a:pPr>
            <a:r>
              <a:rPr lang="cs-CZ" sz="2800" dirty="0" smtClean="0"/>
              <a:t>Každý dospělý občan má právo se podílet na politickém jednání.</a:t>
            </a:r>
          </a:p>
          <a:p>
            <a:pPr marL="0" indent="0">
              <a:buNone/>
            </a:pPr>
            <a:r>
              <a:rPr lang="cs-CZ" sz="1600" dirty="0" smtClean="0"/>
              <a:t> </a:t>
            </a:r>
            <a:endParaRPr lang="cs-CZ" sz="1050" dirty="0" smtClean="0"/>
          </a:p>
          <a:p>
            <a:pPr marL="0" indent="0">
              <a:buNone/>
            </a:pPr>
            <a:r>
              <a:rPr lang="cs-CZ" sz="2800" dirty="0" smtClean="0"/>
              <a:t>2) </a:t>
            </a:r>
            <a:r>
              <a:rPr lang="cs-CZ" sz="2800" u="sng" dirty="0" smtClean="0"/>
              <a:t>Většinové rozhodování</a:t>
            </a:r>
          </a:p>
          <a:p>
            <a:pPr marL="0" indent="0">
              <a:buNone/>
            </a:pPr>
            <a:r>
              <a:rPr lang="cs-CZ" sz="2800" dirty="0" smtClean="0"/>
              <a:t>Politický názor, se kterým souhlasí většina národa, je závazný pro jeho představitele. Zde je ale nutné vyvarovat se utlačování menšin.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2800" dirty="0" smtClean="0"/>
              <a:t>3) </a:t>
            </a:r>
            <a:r>
              <a:rPr lang="cs-CZ" sz="2800" u="sng" dirty="0" smtClean="0"/>
              <a:t>Politický pluralismus</a:t>
            </a:r>
          </a:p>
          <a:p>
            <a:pPr marL="0" indent="0">
              <a:buNone/>
            </a:pPr>
            <a:r>
              <a:rPr lang="cs-CZ" sz="2800" dirty="0" smtClean="0"/>
              <a:t>Zajišťuje právo menšinám, aby byly vyslyšeny a jejich názor se také bral v potaz. </a:t>
            </a:r>
          </a:p>
        </p:txBody>
      </p:sp>
    </p:spTree>
    <p:extLst>
      <p:ext uri="{BB962C8B-B14F-4D97-AF65-F5344CB8AC3E}">
        <p14:creationId xmlns:p14="http://schemas.microsoft.com/office/powerpoint/2010/main" val="85108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Formy demokracie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1) </a:t>
            </a:r>
            <a:r>
              <a:rPr lang="cs-CZ" sz="2800" u="sng" dirty="0" smtClean="0"/>
              <a:t>Nepřímá demokracie = zastupitelská demokracie</a:t>
            </a:r>
          </a:p>
          <a:p>
            <a:pPr marL="0" indent="0">
              <a:buNone/>
            </a:pPr>
            <a:r>
              <a:rPr lang="cs-CZ" sz="2800" dirty="0" smtClean="0"/>
              <a:t>Občané vykonávají moc prostřednictvím </a:t>
            </a:r>
            <a:r>
              <a:rPr lang="cs-CZ" sz="2800" u="sng" dirty="0" smtClean="0"/>
              <a:t>volených zástupců</a:t>
            </a:r>
            <a:r>
              <a:rPr lang="cs-CZ" sz="2800" dirty="0" smtClean="0"/>
              <a:t>, kteří reprezentují jejich zájmy.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Parlament, politické strany, všeobecné volební právo, volný mandát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u="sng" dirty="0" smtClean="0"/>
              <a:t>Volný mandát </a:t>
            </a:r>
            <a:r>
              <a:rPr lang="cs-CZ" sz="2800" dirty="0" smtClean="0"/>
              <a:t>znamená, že poslanec je při rozhodování vázán pouze svým názorem, nikoli názorem jeho politické strany. </a:t>
            </a: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86878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620688"/>
            <a:ext cx="8595360" cy="55435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/>
              <a:t>2) </a:t>
            </a:r>
            <a:r>
              <a:rPr lang="cs-CZ" sz="2800" u="sng" dirty="0"/>
              <a:t>Přímá demokracie</a:t>
            </a:r>
          </a:p>
          <a:p>
            <a:pPr marL="0" indent="0">
              <a:buNone/>
            </a:pPr>
            <a:r>
              <a:rPr lang="cs-CZ" sz="2800" dirty="0"/>
              <a:t>Občané se podílí na rozhodování o mocenských záležitostech </a:t>
            </a:r>
            <a:r>
              <a:rPr lang="cs-CZ" sz="2800" u="sng" dirty="0"/>
              <a:t>sami</a:t>
            </a:r>
            <a:r>
              <a:rPr lang="cs-CZ" sz="2800" dirty="0"/>
              <a:t>, nevolí si své zástupce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Lidové </a:t>
            </a:r>
            <a:r>
              <a:rPr lang="cs-CZ" sz="2800" dirty="0"/>
              <a:t>shromáždění, </a:t>
            </a:r>
            <a:r>
              <a:rPr lang="cs-CZ" sz="2800" dirty="0" smtClean="0"/>
              <a:t>referendum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u="sng" dirty="0" smtClean="0"/>
              <a:t>Referendum</a:t>
            </a:r>
            <a:r>
              <a:rPr lang="cs-CZ" sz="2800" dirty="0" smtClean="0"/>
              <a:t> je hlasování všeho lidu. ČR nemá ústavní zákon o referendu, jedno se ale konalo v roce 2003 o vstupu do Evropské unie. Častá jsou místní referenda.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V </a:t>
            </a:r>
            <a:r>
              <a:rPr lang="cs-CZ" sz="2800" dirty="0"/>
              <a:t>současném světě se přímé demokracii blíží Švýcarsko, kde jsou referenda velmi častá. 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25095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595360" cy="5945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Určete, které pojmy souvisí s demokracií přímou a nepřímou:</a:t>
            </a:r>
          </a:p>
          <a:p>
            <a:pPr marL="0" indent="0">
              <a:buNone/>
            </a:pPr>
            <a:endParaRPr lang="cs-CZ" sz="2800" dirty="0"/>
          </a:p>
          <a:p>
            <a:pPr marL="0" indent="0" algn="ctr">
              <a:buNone/>
            </a:pPr>
            <a:r>
              <a:rPr lang="cs-CZ" sz="2800" u="sng" dirty="0" smtClean="0"/>
              <a:t>přímá	demokracie			nepřímá demokracie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 algn="ctr">
              <a:buNone/>
            </a:pPr>
            <a:r>
              <a:rPr lang="cs-CZ" sz="2800" dirty="0" smtClean="0"/>
              <a:t>Volby do Senátu</a:t>
            </a:r>
          </a:p>
          <a:p>
            <a:pPr marL="0" indent="0" algn="ctr">
              <a:buNone/>
            </a:pPr>
            <a:r>
              <a:rPr lang="cs-CZ" sz="2800" dirty="0" smtClean="0"/>
              <a:t>Referendum o přesunu nádraží v Brně</a:t>
            </a:r>
          </a:p>
          <a:p>
            <a:pPr marL="0" indent="0" algn="ctr">
              <a:buNone/>
            </a:pPr>
            <a:r>
              <a:rPr lang="cs-CZ" sz="2800" dirty="0" smtClean="0"/>
              <a:t>Vstup do politické strany</a:t>
            </a:r>
          </a:p>
          <a:p>
            <a:pPr marL="0" indent="0" algn="ctr">
              <a:buNone/>
            </a:pPr>
            <a:r>
              <a:rPr lang="cs-CZ" sz="2800" dirty="0" smtClean="0"/>
              <a:t>Volný poslanecký mandát</a:t>
            </a:r>
          </a:p>
          <a:p>
            <a:pPr marL="0" indent="0" algn="ctr">
              <a:buNone/>
            </a:pPr>
            <a:r>
              <a:rPr lang="cs-CZ" sz="2800" dirty="0" smtClean="0"/>
              <a:t>Kandidát do krajského zastupitelstva</a:t>
            </a:r>
          </a:p>
          <a:p>
            <a:pPr marL="0" indent="0" algn="ctr">
              <a:buNone/>
            </a:pPr>
            <a:r>
              <a:rPr lang="cs-CZ" sz="2800" dirty="0" smtClean="0"/>
              <a:t>Lidové shromáždění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5926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 demokracii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Zamyslete se: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Platón ve svém díle Ústava spojoval demokracii s vládou lůzy. Jako ideální vládu navrhoval vládu filosofů. Měl pravdu? V čem by byla dobrá a v čem naopak špatná?</a:t>
            </a:r>
          </a:p>
        </p:txBody>
      </p:sp>
    </p:spTree>
    <p:extLst>
      <p:ext uri="{BB962C8B-B14F-4D97-AF65-F5344CB8AC3E}">
        <p14:creationId xmlns:p14="http://schemas.microsoft.com/office/powerpoint/2010/main" val="277662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Totalita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u="sng" dirty="0" smtClean="0"/>
              <a:t>Totalitní režimy</a:t>
            </a:r>
            <a:r>
              <a:rPr lang="cs-CZ" sz="2800" dirty="0" smtClean="0"/>
              <a:t> jsou systémy vlády, v nichž vládnoucí skupina neomezeně rozšiřuje svoji moc, plně kontroluje fungování společnosti a zasahuje do ní. </a:t>
            </a:r>
            <a:r>
              <a:rPr lang="cs-CZ" sz="1600" dirty="0" smtClean="0"/>
              <a:t>(Dufek, 2010)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Totalitní státy:</a:t>
            </a:r>
          </a:p>
          <a:p>
            <a:pPr marL="457200" indent="-457200"/>
            <a:r>
              <a:rPr lang="cs-CZ" sz="2800" dirty="0" smtClean="0"/>
              <a:t>mají jednu politickou stranu</a:t>
            </a:r>
          </a:p>
          <a:p>
            <a:pPr marL="457200" indent="-457200"/>
            <a:r>
              <a:rPr lang="cs-CZ" sz="2800" dirty="0" smtClean="0"/>
              <a:t>plně ovládají armádu</a:t>
            </a:r>
          </a:p>
          <a:p>
            <a:pPr marL="457200" indent="-457200"/>
            <a:r>
              <a:rPr lang="cs-CZ" sz="2800" dirty="0" smtClean="0"/>
              <a:t>kontrolují média, cenzurují</a:t>
            </a:r>
          </a:p>
          <a:p>
            <a:pPr marL="457200" indent="-457200"/>
            <a:r>
              <a:rPr lang="cs-CZ" sz="2800" dirty="0" smtClean="0"/>
              <a:t>kontrola společnosti prostřednictvím tajné policie</a:t>
            </a:r>
          </a:p>
          <a:p>
            <a:pPr marL="457200" indent="-457200"/>
            <a:r>
              <a:rPr lang="cs-CZ" sz="2800" dirty="0" smtClean="0"/>
              <a:t>centrálně řízené hospodářství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7675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Nedemokratické systémy v současném světě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Kolik zemí na světě, myslíte, je nedemokratických?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 roce 2009 patřilo mezi nedemokratické země 74 států (ze 193), například Severní Korea, </a:t>
            </a:r>
            <a:r>
              <a:rPr lang="cs-CZ" sz="2800" dirty="0"/>
              <a:t>K</a:t>
            </a:r>
            <a:r>
              <a:rPr lang="cs-CZ" sz="2800" dirty="0" smtClean="0"/>
              <a:t>ambodža, Bělorusko nebo Kuba.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Dalších 20 až 30 zemí (jako Turecko, Kolumbie nebo Gruzie) nezaručuje plně všechny občanské svobody.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Nejhoršími totalitními režimy bylo hitlerovské Německo a stalinovský Sovětský svaz.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9136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Kvíz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53709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1) Princip demokracie, který zajišťuje práva menšin, je politický</a:t>
            </a:r>
          </a:p>
          <a:p>
            <a:pPr marL="0" indent="0">
              <a:buNone/>
            </a:pPr>
            <a:r>
              <a:rPr lang="cs-CZ" sz="2800" dirty="0" smtClean="0"/>
              <a:t>a)  pozitivismus.	b) pluralismus.	c) prakticismus.</a:t>
            </a:r>
          </a:p>
          <a:p>
            <a:pPr marL="0" indent="0">
              <a:buNone/>
            </a:pPr>
            <a:r>
              <a:rPr lang="cs-CZ" sz="2800" dirty="0" smtClean="0"/>
              <a:t>2) Na politickém jednání se může podílet každý občan</a:t>
            </a:r>
          </a:p>
          <a:p>
            <a:pPr marL="0" indent="0">
              <a:buNone/>
            </a:pPr>
            <a:r>
              <a:rPr lang="cs-CZ" sz="2800" dirty="0" smtClean="0"/>
              <a:t>a) bez rozdílu.	b) starší 15 let. 	c) starší 18 let.</a:t>
            </a:r>
          </a:p>
          <a:p>
            <a:pPr marL="0" indent="0">
              <a:buNone/>
            </a:pPr>
            <a:r>
              <a:rPr lang="cs-CZ" sz="2800" dirty="0" smtClean="0"/>
              <a:t>3) Demokracie, kde si lidé volí své zástupce, se nazývá</a:t>
            </a:r>
          </a:p>
          <a:p>
            <a:pPr marL="0" indent="0">
              <a:buNone/>
            </a:pPr>
            <a:r>
              <a:rPr lang="cs-CZ" sz="2800" dirty="0" smtClean="0"/>
              <a:t>a) volená.		b) nepřímá.		c) přímá.</a:t>
            </a:r>
          </a:p>
          <a:p>
            <a:pPr marL="0" indent="0">
              <a:buNone/>
            </a:pPr>
            <a:r>
              <a:rPr lang="cs-CZ" sz="2800" dirty="0" smtClean="0"/>
              <a:t>4) Hlasování všeho lidu o závažných státních otázkách je</a:t>
            </a:r>
          </a:p>
          <a:p>
            <a:pPr marL="0" indent="0">
              <a:buNone/>
            </a:pPr>
            <a:r>
              <a:rPr lang="cs-CZ" sz="2800" dirty="0" smtClean="0"/>
              <a:t>a) reference. 	b) volební kampaň.       c) referendum.</a:t>
            </a:r>
          </a:p>
          <a:p>
            <a:pPr marL="0" indent="0">
              <a:buNone/>
            </a:pPr>
            <a:r>
              <a:rPr lang="cs-CZ" sz="2800" dirty="0" smtClean="0"/>
              <a:t>5) Opakem demokracie je</a:t>
            </a:r>
          </a:p>
          <a:p>
            <a:pPr marL="0" indent="0">
              <a:buNone/>
            </a:pPr>
            <a:r>
              <a:rPr lang="cs-CZ" sz="2800" dirty="0" smtClean="0"/>
              <a:t>a) totalita.		b) demografie.	c) pluralita.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2955424" y="2094424"/>
            <a:ext cx="504056" cy="504056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652120" y="2996952"/>
            <a:ext cx="504056" cy="504056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2987824" y="3933056"/>
            <a:ext cx="504056" cy="504056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6372200" y="4869160"/>
            <a:ext cx="504056" cy="504056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51520" y="5805264"/>
            <a:ext cx="504056" cy="504056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3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400" dirty="0" smtClean="0"/>
              <a:t>DUFEK</a:t>
            </a:r>
            <a:r>
              <a:rPr lang="cs-CZ" sz="2400" dirty="0"/>
              <a:t>, Pavel. </a:t>
            </a:r>
            <a:r>
              <a:rPr lang="cs-CZ" sz="2400" i="1" dirty="0"/>
              <a:t>Společenské vědy pro střední školy</a:t>
            </a:r>
            <a:r>
              <a:rPr lang="cs-CZ" sz="2400" dirty="0"/>
              <a:t>. Vyd. 1. Brno: </a:t>
            </a:r>
            <a:r>
              <a:rPr lang="cs-CZ" sz="2400" dirty="0" err="1"/>
              <a:t>Didaktis</a:t>
            </a:r>
            <a:r>
              <a:rPr lang="cs-CZ" sz="2400" dirty="0"/>
              <a:t>, c2010, 87 s. ISBN 978-807-3581-527. 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20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600</Words>
  <Application>Microsoft Office PowerPoint</Application>
  <PresentationFormat>Předvádění na obrazovce (4:3)</PresentationFormat>
  <Paragraphs>104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Soho</vt:lpstr>
      <vt:lpstr>demokracie</vt:lpstr>
      <vt:lpstr>Co je to demokracie?</vt:lpstr>
      <vt:lpstr>Demokracie</vt:lpstr>
      <vt:lpstr>Principy demokracie</vt:lpstr>
      <vt:lpstr>Formy demokracie</vt:lpstr>
      <vt:lpstr>Prezentace aplikace PowerPoint</vt:lpstr>
      <vt:lpstr>Prezentace aplikace PowerPoint</vt:lpstr>
      <vt:lpstr>O demokracii</vt:lpstr>
      <vt:lpstr>Totalita</vt:lpstr>
      <vt:lpstr>Nedemokratické systémy v současném světě</vt:lpstr>
      <vt:lpstr>Kvíz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demokracie</dc:title>
  <dc:creator>Jarca</dc:creator>
  <cp:lastModifiedBy>Jarca</cp:lastModifiedBy>
  <cp:revision>2</cp:revision>
  <dcterms:created xsi:type="dcterms:W3CDTF">2012-09-26T13:53:39Z</dcterms:created>
  <dcterms:modified xsi:type="dcterms:W3CDTF">2012-09-26T14:00:29Z</dcterms:modified>
</cp:coreProperties>
</file>