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83" r:id="rId2"/>
    <p:sldId id="284" r:id="rId3"/>
    <p:sldId id="256" r:id="rId4"/>
    <p:sldId id="257" r:id="rId5"/>
    <p:sldId id="259" r:id="rId6"/>
    <p:sldId id="261" r:id="rId7"/>
    <p:sldId id="260" r:id="rId8"/>
    <p:sldId id="264" r:id="rId9"/>
    <p:sldId id="262" r:id="rId10"/>
    <p:sldId id="265" r:id="rId11"/>
    <p:sldId id="267" r:id="rId12"/>
    <p:sldId id="268" r:id="rId13"/>
    <p:sldId id="269" r:id="rId14"/>
    <p:sldId id="276" r:id="rId15"/>
    <p:sldId id="270" r:id="rId16"/>
    <p:sldId id="278" r:id="rId17"/>
    <p:sldId id="279" r:id="rId18"/>
    <p:sldId id="266" r:id="rId19"/>
    <p:sldId id="280" r:id="rId20"/>
    <p:sldId id="273" r:id="rId21"/>
    <p:sldId id="281" r:id="rId22"/>
    <p:sldId id="275" r:id="rId23"/>
    <p:sldId id="282" r:id="rId24"/>
    <p:sldId id="277" r:id="rId25"/>
    <p:sldId id="285" r:id="rId26"/>
    <p:sldId id="263" r:id="rId27"/>
    <p:sldId id="271" r:id="rId28"/>
    <p:sldId id="27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C57C3-91EF-4DC5-8900-674F4AC999F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E137C8-BE9C-4580-B28A-B7F871164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39E80F-94BC-4682-A9CF-0AF1F10A4741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812654-944C-42F0-AD4F-ACDE93470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8/8b/Elster_wikipedia2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1/1c/Detail_shot_of_budgerigars_head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a/a1/Falkland_Islands_Penguins_36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2.xml"/><Relationship Id="rId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4/4f/Kuckuck_(Cuculus_canorus)_by_Tim_Peukert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1/Melopsittacus_undulatu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c/cf/Cockatielmale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3/Female.sv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png"/><Relationship Id="rId2" Type="http://schemas.openxmlformats.org/officeDocument/2006/relationships/hyperlink" Target="//upload.wikimedia.org/wikipedia/commons/4/49/House_sparrow_I_IMG_452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c/c1/Male.sv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9/9e/House_Sparrow_(M)_I_IMG_7881.jpg" TargetMode="External"/><Relationship Id="rId9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3/Chaffinch_dtab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1.png"/><Relationship Id="rId2" Type="http://schemas.openxmlformats.org/officeDocument/2006/relationships/hyperlink" Target="//upload.wikimedia.org/wikipedia/commons/7/77/FringillaCoelebsFemal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2/23/Female.svg" TargetMode="External"/><Relationship Id="rId5" Type="http://schemas.openxmlformats.org/officeDocument/2006/relationships/image" Target="../media/image10.png"/><Relationship Id="rId4" Type="http://schemas.openxmlformats.org/officeDocument/2006/relationships/hyperlink" Target="//upload.wikimedia.org/wikipedia/commons/c/c1/Male.svg" TargetMode="External"/><Relationship Id="rId9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2/Carduelis_chloris_3_(Marek_Szczepanek).jpg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//upload.wikimedia.org/wikipedia/commons/7/73/Carduelis_carduelis_(Lukasz_Lukasik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0/02/Pyrrhula_Pyrrhula_Kittila_20120305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5/5a/Emberiza_citrinella_-New_Zealand_-North_Island-8.jpg" TargetMode="External"/><Relationship Id="rId9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f/fe/Poecile_palustris_5_Luc_Viatour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//upload.wikimedia.org/wikipedia/commons/2/2d/Parus_major_m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b/b2/Lophophanes_cristatus_Luc_Viatour_2.jpg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hyperlink" Target="//upload.wikimedia.org/wikipedia/commons/9/92/Coal_tit_UK09.JPG" TargetMode="External"/><Relationship Id="rId4" Type="http://schemas.openxmlformats.org/officeDocument/2006/relationships/hyperlink" Target="//upload.wikimedia.org/wikipedia/commons/8/88/Parus_caeruleus1.jpg" TargetMode="External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//upload.wikimedia.org/wikipedia/commons/7/77/Hirundo_rustica_1_(Martin_Mecnarowski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e/Barn_swallow_(Hirundo_rustica)_nest_eggs,_total_clutch.JPG" TargetMode="External"/><Relationship Id="rId5" Type="http://schemas.openxmlformats.org/officeDocument/2006/relationships/image" Target="../media/image24.jpeg"/><Relationship Id="rId4" Type="http://schemas.openxmlformats.org/officeDocument/2006/relationships/hyperlink" Target="//upload.wikimedia.org/wikipedia/commons/a/a2/Nest_Huiszwaluw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8/Delichon_urbicum_MHNT.jp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//upload.wikimedia.org/wikipedia/commons/a/a5/Delichon_urbicum_-Iceland_-flying-8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//upload.wikimedia.org/wikipedia/commons/e/ed/Ji%C5%99i%C4%8Dka_obecn%C3%A1_na_dr%C3%A1tech_(003)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//upload.wikimedia.org/wikipedia/commons/4/4f/House_Martins_2.jpg" TargetMode="External"/><Relationship Id="rId9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8/Song_thrush.jpg" TargetMode="External"/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//upload.wikimedia.org/wikipedia/commons/d/d8/Alauda_arvensis_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2/22/Nachtigall_(Luscinia_megarhynchos)-2.jpg" TargetMode="External"/><Relationship Id="rId11" Type="http://schemas.openxmlformats.org/officeDocument/2006/relationships/image" Target="../media/image34.jpeg"/><Relationship Id="rId5" Type="http://schemas.openxmlformats.org/officeDocument/2006/relationships/image" Target="../media/image31.jpeg"/><Relationship Id="rId10" Type="http://schemas.openxmlformats.org/officeDocument/2006/relationships/hyperlink" Target="//upload.wikimedia.org/wikipedia/commons/0/06/Toulouse_-_Sturnus_vulgaris_-_2012-02-26_-_2.jpg" TargetMode="External"/><Relationship Id="rId4" Type="http://schemas.openxmlformats.org/officeDocument/2006/relationships/hyperlink" Target="//upload.wikimedia.org/wikipedia/commons/6/69/Pied_Wagtail_(Motacilla_alba)_(10).jpg" TargetMode="External"/><Relationship Id="rId9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//upload.wikimedia.org/wikipedia/commons/d/d8/Alauda_arvensis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2/Nachtigall_(Luscinia_megarhynchos)-2.jpg" TargetMode="External"/><Relationship Id="rId5" Type="http://schemas.openxmlformats.org/officeDocument/2006/relationships/image" Target="../media/image31.jpeg"/><Relationship Id="rId4" Type="http://schemas.openxmlformats.org/officeDocument/2006/relationships/hyperlink" Target="//upload.wikimedia.org/wikipedia/commons/6/69/Pied_Wagtail_(Motacilla_alba)_(10)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//upload.wikimedia.org/wikipedia/commons/8/88/Song_thrush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hyperlink" Target="//upload.wikimedia.org/wikipedia/commons/0/06/Toulouse_-_Sturnus_vulgaris_-_2012-02-26_-_2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1/Male.svg" TargetMode="External"/><Relationship Id="rId3" Type="http://schemas.openxmlformats.org/officeDocument/2006/relationships/image" Target="../media/image35.jpeg"/><Relationship Id="rId7" Type="http://schemas.openxmlformats.org/officeDocument/2006/relationships/image" Target="../media/image36.jpeg"/><Relationship Id="rId2" Type="http://schemas.openxmlformats.org/officeDocument/2006/relationships/hyperlink" Target="//upload.wikimedia.org/wikipedia/commons/f/f3/Female_Blackbir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2/25/Kos_Turdus_merulaRB.jpg" TargetMode="External"/><Relationship Id="rId11" Type="http://schemas.openxmlformats.org/officeDocument/2006/relationships/image" Target="../media/image37.jpeg"/><Relationship Id="rId5" Type="http://schemas.openxmlformats.org/officeDocument/2006/relationships/image" Target="../media/image11.png"/><Relationship Id="rId10" Type="http://schemas.openxmlformats.org/officeDocument/2006/relationships/hyperlink" Target="//upload.wikimedia.org/wikipedia/commons/7/78/Amselnest_lokilech.jpg" TargetMode="External"/><Relationship Id="rId4" Type="http://schemas.openxmlformats.org/officeDocument/2006/relationships/hyperlink" Target="//upload.wikimedia.org/wikipedia/commons/2/23/Female.svg" TargetMode="External"/><Relationship Id="rId9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//upload.wikimedia.org/wikipedia/commons/f/f3/Female_Blackbir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hyperlink" Target="//upload.wikimedia.org/wikipedia/commons/2/25/Kos_Turdus_merulaRB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7" Type="http://schemas.openxmlformats.org/officeDocument/2006/relationships/image" Target="../media/image40.jpeg"/><Relationship Id="rId2" Type="http://schemas.openxmlformats.org/officeDocument/2006/relationships/hyperlink" Target="//upload.wikimedia.org/wikipedia/commons/7/74/Magpie,_Belfast_-_geograph.org.uk_-_7487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f/Corvus_frugilegus_2.jpg" TargetMode="External"/><Relationship Id="rId5" Type="http://schemas.openxmlformats.org/officeDocument/2006/relationships/image" Target="../media/image39.jpeg"/><Relationship Id="rId4" Type="http://schemas.openxmlformats.org/officeDocument/2006/relationships/hyperlink" Target="//upload.wikimedia.org/wikipedia/commons/7/71/Kr%C3%A4he_65(loz)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hyperlink" Target="//upload.wikimedia.org/wikipedia/commons/f/fa/Garrulus_glandarius_B_Luc_Viatour.jpg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hyperlink" Target="//upload.wikimedia.org/wikipedia/commons/9/92/Ostriches_cape_point_croppe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hyperlink" Target="//upload.wikimedia.org/wikipedia/commons/f/fc/Manchot_royal_-_King_Penguin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Female.svg" TargetMode="External"/><Relationship Id="rId13" Type="http://schemas.openxmlformats.org/officeDocument/2006/relationships/hyperlink" Target="http://commons.wikimedia.org/wiki/File:Pyrrhula_Pyrrhula_Kittila_20120305.JPG?uselang=cs" TargetMode="External"/><Relationship Id="rId3" Type="http://schemas.openxmlformats.org/officeDocument/2006/relationships/hyperlink" Target="http://commons.wikimedia.org/wiki/File:Melopsittacus_undulatus.jpg" TargetMode="External"/><Relationship Id="rId7" Type="http://schemas.openxmlformats.org/officeDocument/2006/relationships/hyperlink" Target="http://commons.wikimedia.org/wiki/File:Male.svg" TargetMode="External"/><Relationship Id="rId12" Type="http://schemas.openxmlformats.org/officeDocument/2006/relationships/hyperlink" Target="http://commons.wikimedia.org/wiki/File:Emberiza_citrinella_-New_Zealand_-North_Island-8.jpg" TargetMode="External"/><Relationship Id="rId2" Type="http://schemas.openxmlformats.org/officeDocument/2006/relationships/hyperlink" Target="http://commons.wikimedia.org/wiki/File:Kuckuck_(Cuculus_canorus)_by_Tim_Peuker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ouse_Sparrow_(M)_I_IMG_7881.jpg" TargetMode="External"/><Relationship Id="rId11" Type="http://schemas.openxmlformats.org/officeDocument/2006/relationships/hyperlink" Target="http://commons.wikimedia.org/wiki/File:Carduelis_carduelis_(Lukasz_Lukasik).jpg" TargetMode="External"/><Relationship Id="rId5" Type="http://schemas.openxmlformats.org/officeDocument/2006/relationships/hyperlink" Target="http://commons.wikimedia.org/wiki/File:House_sparrow_I_IMG_4529.jpg" TargetMode="External"/><Relationship Id="rId10" Type="http://schemas.openxmlformats.org/officeDocument/2006/relationships/hyperlink" Target="http://commons.wikimedia.org/wiki/File:Chaffinch_dtab.jpg?uselang=cs" TargetMode="External"/><Relationship Id="rId4" Type="http://schemas.openxmlformats.org/officeDocument/2006/relationships/hyperlink" Target="http://commons.wikimedia.org/wiki/File:Cockatielmale.jpg" TargetMode="External"/><Relationship Id="rId9" Type="http://schemas.openxmlformats.org/officeDocument/2006/relationships/hyperlink" Target="http://commons.wikimedia.org/wiki/File:FringillaCoelebsFemale.jpg?uselang=cs" TargetMode="External"/><Relationship Id="rId14" Type="http://schemas.openxmlformats.org/officeDocument/2006/relationships/hyperlink" Target="http://commons.wikimedia.org/wiki/File:Carduelis_chloris_3_(Marek_Szczepanek)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Nest_Huiszwaluw.JPG?uselang=cs" TargetMode="External"/><Relationship Id="rId13" Type="http://schemas.openxmlformats.org/officeDocument/2006/relationships/hyperlink" Target="http://commons.wikimedia.org/wiki/File:Ji%C5%99i%C4%8Dka_obecn%C3%A1_na_dr%C3%A1tech_(003).JPG?uselang=cs" TargetMode="External"/><Relationship Id="rId3" Type="http://schemas.openxmlformats.org/officeDocument/2006/relationships/hyperlink" Target="http://commons.wikimedia.org/wiki/File:Parus_caeruleus1.jpg" TargetMode="External"/><Relationship Id="rId7" Type="http://schemas.openxmlformats.org/officeDocument/2006/relationships/hyperlink" Target="http://commons.wikimedia.org/wiki/File:Hirundo_rustica_1_(Martin_Mecnarowski).jpg?uselang=cs" TargetMode="External"/><Relationship Id="rId12" Type="http://schemas.openxmlformats.org/officeDocument/2006/relationships/hyperlink" Target="http://commons.wikimedia.org/wiki/File:Delichon_urbicum_MHNT.jpg?uselang=cs" TargetMode="External"/><Relationship Id="rId2" Type="http://schemas.openxmlformats.org/officeDocument/2006/relationships/hyperlink" Target="http://commons.wikimedia.org/wiki/File:Parus_major_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al_tit_UK09.JPG?uselang=cs" TargetMode="External"/><Relationship Id="rId11" Type="http://schemas.openxmlformats.org/officeDocument/2006/relationships/hyperlink" Target="http://commons.wikimedia.org/wiki/File:House_Martins_2.jpg?uselang=cs" TargetMode="External"/><Relationship Id="rId5" Type="http://schemas.openxmlformats.org/officeDocument/2006/relationships/hyperlink" Target="http://upload.wikimedia.org/wikipedia/commons/f/fe/Poecile_palustris_5_Luc_Viatour.jpg" TargetMode="External"/><Relationship Id="rId10" Type="http://schemas.openxmlformats.org/officeDocument/2006/relationships/hyperlink" Target="http://commons.wikimedia.org/wiki/File:Delichon_urbicum_-Iceland_-flying-8.jpg?uselang=cs" TargetMode="External"/><Relationship Id="rId4" Type="http://schemas.openxmlformats.org/officeDocument/2006/relationships/hyperlink" Target="http://commons.wikimedia.org/wiki/File:Lophophanes_cristatus_Luc_Viatour_2.jpg" TargetMode="External"/><Relationship Id="rId9" Type="http://schemas.openxmlformats.org/officeDocument/2006/relationships/hyperlink" Target="http://commons.wikimedia.org/wiki/File:Barn_swallow_(Hirundo_rustica)_nest_eggs,_total_clutch.JPG?uselang=cs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os_Turdus_merulaRB.jpg?uselang=cs" TargetMode="External"/><Relationship Id="rId13" Type="http://schemas.openxmlformats.org/officeDocument/2006/relationships/hyperlink" Target="http://commons.wikimedia.org/wiki/File:Kr%C3%A4he_65(loz).JPG?uselang=cs" TargetMode="External"/><Relationship Id="rId18" Type="http://schemas.openxmlformats.org/officeDocument/2006/relationships/hyperlink" Target="http://commons.wikimedia.org/wiki/File:Detail_shot_of_budgerigars_head.jpg?uselang=cs" TargetMode="External"/><Relationship Id="rId3" Type="http://schemas.openxmlformats.org/officeDocument/2006/relationships/hyperlink" Target="http://commons.wikimedia.org/wiki/File:Pied_Wagtail_(Motacilla_alba)_(10).jpg?uselang=cs" TargetMode="External"/><Relationship Id="rId7" Type="http://schemas.openxmlformats.org/officeDocument/2006/relationships/hyperlink" Target="http://commons.wikimedia.org/wiki/File:Female_Blackbird.jpg?uselang=cs" TargetMode="External"/><Relationship Id="rId12" Type="http://schemas.openxmlformats.org/officeDocument/2006/relationships/hyperlink" Target="http://commons.wikimedia.org/wiki/File:Magpie,_Belfast_-_geograph.org.uk_-_748706.jpg?uselang=cs" TargetMode="External"/><Relationship Id="rId17" Type="http://schemas.openxmlformats.org/officeDocument/2006/relationships/hyperlink" Target="http://commons.wikimedia.org/wiki/File:Falkland_Islands_Penguins_36.jpg?uselang=cs" TargetMode="External"/><Relationship Id="rId2" Type="http://schemas.openxmlformats.org/officeDocument/2006/relationships/hyperlink" Target="http://commons.wikimedia.org/wiki/File:Alauda_arvensis_2.jpg" TargetMode="External"/><Relationship Id="rId16" Type="http://schemas.openxmlformats.org/officeDocument/2006/relationships/hyperlink" Target="http://commons.wikimedia.org/wiki/File:Manchot_royal_-_King_Penguin.jpg" TargetMode="External"/><Relationship Id="rId20" Type="http://schemas.openxmlformats.org/officeDocument/2006/relationships/hyperlink" Target="http://commons.wikimedia.org/wiki/File:Emo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oulouse_-_Sturnus_vulgaris_-_2012-02-26_-_2.jpg?uselang=cshttp://commons.wikimedia.org/wiki/File:Female_Blackbird.jpg?uselang=cs" TargetMode="External"/><Relationship Id="rId11" Type="http://schemas.openxmlformats.org/officeDocument/2006/relationships/hyperlink" Target="http://commons.wikimedia.org/wiki/File:Elster_wikipedia2.jpg" TargetMode="External"/><Relationship Id="rId5" Type="http://schemas.openxmlformats.org/officeDocument/2006/relationships/hyperlink" Target="http://commons.wikimedia.org/wiki/File:Song_thrush.jpg" TargetMode="External"/><Relationship Id="rId15" Type="http://schemas.openxmlformats.org/officeDocument/2006/relationships/hyperlink" Target="http://commons.wikimedia.org/wiki/File:Ostriches_cape_point_cropped.jpg" TargetMode="External"/><Relationship Id="rId10" Type="http://schemas.openxmlformats.org/officeDocument/2006/relationships/hyperlink" Target="http://commons.wikimedia.org/wiki/File:Garrulus_glandarius_B_Luc_Viatour.jpg?uselang=cs" TargetMode="External"/><Relationship Id="rId19" Type="http://schemas.openxmlformats.org/officeDocument/2006/relationships/hyperlink" Target="http://commons.wikimedia.org/wiki/File:Greater_Rhea_(Rhea_americana)_-Argentina-8.jpg" TargetMode="External"/><Relationship Id="rId4" Type="http://schemas.openxmlformats.org/officeDocument/2006/relationships/hyperlink" Target="http://commons.wikimedia.org/wiki/File:Nachtigall_(Luscinia_megarhynchos)-2.jpg" TargetMode="External"/><Relationship Id="rId9" Type="http://schemas.openxmlformats.org/officeDocument/2006/relationships/hyperlink" Target="http://commons.wikimedia.org/wiki/File:Amselnest_lokilech.jpg?uselang=cs" TargetMode="External"/><Relationship Id="rId14" Type="http://schemas.openxmlformats.org/officeDocument/2006/relationships/hyperlink" Target="http://commons.wikimedia.org/wiki/File:Corvus_frugilegus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VY_32_INOVACE_XII_1_17_Ptáci 3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XII        Sada číslo:     1     Pořadové číslo DUM</a:t>
            </a:r>
            <a:r>
              <a:rPr lang="cs-CZ" b="1" smtClean="0"/>
              <a:t>:  17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Seznámení žáků s řády kukačky, papoušci, pěvci, nelétaví ptáci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výstup: Žák si uvědomí a následně zná základní znaky uvedených skupin ptáků, dokáže určit zástupce, chápe jejich význam v přírodě 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prezentace</a:t>
            </a:r>
            <a:endParaRPr lang="cs-CZ" dirty="0" smtClean="0"/>
          </a:p>
          <a:p>
            <a:r>
              <a:rPr lang="cs-CZ" b="1" dirty="0" smtClean="0"/>
              <a:t>Typická věková skupina: 7. ročník, 12 – 13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kukačky, hnízdní parazitismus, papoušci, andulka,  pěvci, ptáci semenožraví, hmyzožraví, všežraví, mláďata krmivá, nekrmivá, tažní ptáci, stěhovaví, miskovité hnízdo, polokulovité hnízdo, plavci, běžci</a:t>
            </a:r>
            <a:endParaRPr lang="cs-CZ" dirty="0" smtClean="0"/>
          </a:p>
          <a:p>
            <a:r>
              <a:rPr lang="cs-CZ" b="1" dirty="0" smtClean="0"/>
              <a:t>Pomůcky a materiál: interaktivní tabule, prezentace</a:t>
            </a:r>
            <a:endParaRPr lang="cs-CZ" dirty="0" smtClean="0"/>
          </a:p>
          <a:p>
            <a:r>
              <a:rPr lang="cs-CZ" b="1" dirty="0" smtClean="0"/>
              <a:t>Potřebný čas pro výuku DUM: 45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Žáci sledují prezentaci, seznámí se jednotlivými řády a jejich základními znaky, prohlédnou si zástupce, zodpoví otázky, podrobné informace vyhledají na internetu.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>
            <a:noAutofit/>
          </a:bodyPr>
          <a:lstStyle/>
          <a:p>
            <a:r>
              <a:rPr lang="cs-CZ" sz="12000" dirty="0" smtClean="0"/>
              <a:t>PTÁCI</a:t>
            </a:r>
            <a:endParaRPr lang="cs-CZ" sz="12000" dirty="0"/>
          </a:p>
        </p:txBody>
      </p:sp>
      <p:pic>
        <p:nvPicPr>
          <p:cNvPr id="16386" name="Picture 2" descr="File:Elster wikipedia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4877" r="12770" b="2453"/>
          <a:stretch>
            <a:fillRect/>
          </a:stretch>
        </p:blipFill>
        <p:spPr bwMode="auto">
          <a:xfrm>
            <a:off x="395536" y="332656"/>
            <a:ext cx="2448272" cy="2067430"/>
          </a:xfrm>
          <a:prstGeom prst="rect">
            <a:avLst/>
          </a:prstGeom>
          <a:noFill/>
        </p:spPr>
      </p:pic>
      <p:pic>
        <p:nvPicPr>
          <p:cNvPr id="16388" name="Picture 4" descr="File:Falkland Islands Penguins 3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19894"/>
          <a:stretch>
            <a:fillRect/>
          </a:stretch>
        </p:blipFill>
        <p:spPr bwMode="auto">
          <a:xfrm>
            <a:off x="2555776" y="4581128"/>
            <a:ext cx="3888432" cy="2071375"/>
          </a:xfrm>
          <a:prstGeom prst="rect">
            <a:avLst/>
          </a:prstGeom>
          <a:noFill/>
        </p:spPr>
      </p:pic>
      <p:pic>
        <p:nvPicPr>
          <p:cNvPr id="16390" name="Picture 6" descr="Soubor:Detail shot of budgerigars hea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260648"/>
            <a:ext cx="1944216" cy="20796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Řády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23528" y="1412776"/>
            <a:ext cx="279871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KUKAČKY</a:t>
            </a:r>
            <a:endParaRPr lang="cs-CZ" sz="5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475656" y="2564904"/>
            <a:ext cx="301262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PAPOUŠCI</a:t>
            </a:r>
            <a:endParaRPr lang="cs-CZ" sz="5400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3203848" y="3933056"/>
            <a:ext cx="1810432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PĚVCI</a:t>
            </a:r>
            <a:endParaRPr lang="cs-CZ" sz="5400" dirty="0"/>
          </a:p>
        </p:txBody>
      </p:sp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3923928" y="5301208"/>
            <a:ext cx="455714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NELÉTAVÍ PTÁCI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Kukačky – kukačka obecná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nestaví hnízdo, vejce klade do hnízd jiných pěvců, mladé kukačky vystrkují vajíčka i mláďata svých živitelů z hnízd  – </a:t>
            </a:r>
            <a:r>
              <a:rPr lang="cs-CZ" sz="2400" b="1" dirty="0" smtClean="0"/>
              <a:t>hnízdní parazitismus</a:t>
            </a:r>
          </a:p>
          <a:p>
            <a:r>
              <a:rPr lang="cs-CZ" sz="2400" dirty="0" smtClean="0"/>
              <a:t>přilétá koncem dubna, odlétá na jih v srpnu až září, je </a:t>
            </a:r>
            <a:r>
              <a:rPr lang="cs-CZ" sz="2400" b="1" dirty="0" smtClean="0"/>
              <a:t>stěhovavá</a:t>
            </a:r>
          </a:p>
          <a:p>
            <a:r>
              <a:rPr lang="cs-CZ" sz="2400" dirty="0" smtClean="0"/>
              <a:t>samci se ozývají hlasitým </a:t>
            </a:r>
            <a:r>
              <a:rPr lang="cs-CZ" sz="2400" b="1" dirty="0" smtClean="0"/>
              <a:t>kukáním</a:t>
            </a:r>
          </a:p>
          <a:p>
            <a:r>
              <a:rPr lang="cs-CZ" sz="2400" dirty="0" smtClean="0"/>
              <a:t>dva prsty směřují dopředu a dva dozadu, jeden z nich je </a:t>
            </a:r>
            <a:r>
              <a:rPr lang="cs-CZ" sz="2400" b="1" dirty="0" smtClean="0"/>
              <a:t>vratiprst</a:t>
            </a:r>
          </a:p>
          <a:p>
            <a:endParaRPr lang="cs-CZ" dirty="0"/>
          </a:p>
        </p:txBody>
      </p:sp>
      <p:pic>
        <p:nvPicPr>
          <p:cNvPr id="3074" name="Picture 2" descr="File:Kuckuck (Cuculus canorus) by Tim Peuk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4175" t="17020" r="776" b="13480"/>
          <a:stretch>
            <a:fillRect/>
          </a:stretch>
        </p:blipFill>
        <p:spPr bwMode="auto">
          <a:xfrm>
            <a:off x="4572000" y="2924944"/>
            <a:ext cx="3986157" cy="2232248"/>
          </a:xfrm>
          <a:prstGeom prst="rect">
            <a:avLst/>
          </a:prstGeom>
          <a:noFill/>
        </p:spPr>
      </p:pic>
      <p:sp>
        <p:nvSpPr>
          <p:cNvPr id="6" name="Šipka doleva 5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Papoušci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žijí </a:t>
            </a:r>
            <a:r>
              <a:rPr lang="cs-CZ" sz="2400" b="1" dirty="0" smtClean="0"/>
              <a:t>v tropických oblastech</a:t>
            </a:r>
          </a:p>
          <a:p>
            <a:r>
              <a:rPr lang="cs-CZ" sz="2400" dirty="0" smtClean="0"/>
              <a:t>v Austrálii, Jižní Americe, Africe, Asii</a:t>
            </a:r>
          </a:p>
          <a:p>
            <a:r>
              <a:rPr lang="cs-CZ" sz="2400" dirty="0" smtClean="0"/>
              <a:t>mají </a:t>
            </a:r>
            <a:r>
              <a:rPr lang="cs-CZ" sz="2400" b="1" dirty="0" smtClean="0"/>
              <a:t>silný</a:t>
            </a:r>
            <a:r>
              <a:rPr lang="cs-CZ" sz="2400" dirty="0" smtClean="0"/>
              <a:t>, skobovitě zahnutý </a:t>
            </a:r>
            <a:r>
              <a:rPr lang="cs-CZ" sz="2400" b="1" dirty="0" smtClean="0"/>
              <a:t>zobák</a:t>
            </a:r>
          </a:p>
          <a:p>
            <a:r>
              <a:rPr lang="cs-CZ" sz="2400" dirty="0" smtClean="0"/>
              <a:t>využívají ho </a:t>
            </a:r>
            <a:r>
              <a:rPr lang="cs-CZ" sz="2400" b="1" dirty="0" smtClean="0"/>
              <a:t>k přidržování potravy </a:t>
            </a:r>
            <a:r>
              <a:rPr lang="cs-CZ" sz="2400" dirty="0" smtClean="0"/>
              <a:t>i </a:t>
            </a:r>
            <a:r>
              <a:rPr lang="cs-CZ" sz="2400" b="1" dirty="0" smtClean="0"/>
              <a:t>ke šplhání </a:t>
            </a:r>
            <a:r>
              <a:rPr lang="cs-CZ" sz="2400" dirty="0" smtClean="0"/>
              <a:t>po větvích</a:t>
            </a:r>
          </a:p>
          <a:p>
            <a:r>
              <a:rPr lang="cs-CZ" sz="2400" dirty="0" smtClean="0"/>
              <a:t>končetina je čtyřprstá</a:t>
            </a:r>
          </a:p>
          <a:p>
            <a:r>
              <a:rPr lang="cs-CZ" sz="2400" b="1" dirty="0" smtClean="0"/>
              <a:t>krásně zbarvené peří</a:t>
            </a:r>
          </a:p>
          <a:p>
            <a:r>
              <a:rPr lang="cs-CZ" sz="2400" dirty="0" smtClean="0"/>
              <a:t>mají </a:t>
            </a:r>
            <a:r>
              <a:rPr lang="cs-CZ" sz="2400" b="1" dirty="0" smtClean="0"/>
              <a:t>pronikavý hlas</a:t>
            </a:r>
            <a:r>
              <a:rPr lang="cs-CZ" sz="2400" dirty="0" smtClean="0"/>
              <a:t>, napodobují zvuky člověka</a:t>
            </a:r>
          </a:p>
          <a:p>
            <a:r>
              <a:rPr lang="cs-CZ" sz="2400" dirty="0" smtClean="0"/>
              <a:t>živí se hlavně </a:t>
            </a:r>
            <a:r>
              <a:rPr lang="cs-CZ" sz="2400" b="1" dirty="0" smtClean="0"/>
              <a:t>rostlinnou potravou </a:t>
            </a:r>
            <a:r>
              <a:rPr lang="cs-CZ" sz="2400" dirty="0" smtClean="0"/>
              <a:t>– semeny a pupeny dřevin</a:t>
            </a:r>
          </a:p>
          <a:p>
            <a:r>
              <a:rPr lang="cs-CZ" sz="2400" dirty="0" smtClean="0"/>
              <a:t>nejčastěji se chovají </a:t>
            </a:r>
            <a:r>
              <a:rPr lang="cs-CZ" sz="2400" b="1" dirty="0" smtClean="0"/>
              <a:t>andulky</a:t>
            </a:r>
            <a:r>
              <a:rPr lang="cs-CZ" sz="2400" dirty="0" smtClean="0"/>
              <a:t> – papoušek vlnkovaný</a:t>
            </a:r>
          </a:p>
          <a:p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Papoušci - zástupci </a:t>
            </a:r>
            <a:endParaRPr lang="cs-CZ" dirty="0"/>
          </a:p>
        </p:txBody>
      </p:sp>
      <p:pic>
        <p:nvPicPr>
          <p:cNvPr id="2050" name="Picture 2" descr="File:Melopsittacus undulat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28800"/>
            <a:ext cx="2952328" cy="37626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5445224"/>
            <a:ext cx="2781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papoušek vlnkovaný</a:t>
            </a:r>
            <a:endParaRPr lang="cs-CZ" sz="2400" b="1" dirty="0"/>
          </a:p>
        </p:txBody>
      </p:sp>
      <p:pic>
        <p:nvPicPr>
          <p:cNvPr id="2052" name="Picture 4" descr="File:Cockatielma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3440" r="17681"/>
          <a:stretch>
            <a:fillRect/>
          </a:stretch>
        </p:blipFill>
        <p:spPr bwMode="auto">
          <a:xfrm>
            <a:off x="5508104" y="1340768"/>
            <a:ext cx="2448272" cy="473926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80112" y="6165304"/>
            <a:ext cx="24444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korela chocholatá</a:t>
            </a:r>
            <a:endParaRPr lang="cs-CZ" sz="2400" b="1" dirty="0"/>
          </a:p>
        </p:txBody>
      </p:sp>
      <p:sp>
        <p:nvSpPr>
          <p:cNvPr id="8" name="Šipka doleva 7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 krku </a:t>
            </a:r>
            <a:r>
              <a:rPr lang="cs-CZ" sz="2400" b="1" dirty="0" smtClean="0"/>
              <a:t>hlasové ústrojí</a:t>
            </a:r>
          </a:p>
          <a:p>
            <a:r>
              <a:rPr lang="cs-CZ" sz="2400" b="1" dirty="0" smtClean="0"/>
              <a:t>zpěvem -</a:t>
            </a:r>
            <a:r>
              <a:rPr lang="cs-CZ" sz="2400" dirty="0" smtClean="0"/>
              <a:t> označují území</a:t>
            </a:r>
          </a:p>
          <a:p>
            <a:pPr lvl="3">
              <a:buFontTx/>
              <a:buChar char="-"/>
            </a:pPr>
            <a:r>
              <a:rPr lang="cs-CZ" sz="2400" dirty="0" smtClean="0"/>
              <a:t>vábí samec samice</a:t>
            </a:r>
          </a:p>
          <a:p>
            <a:pPr lvl="3">
              <a:buFontTx/>
              <a:buChar char="-"/>
            </a:pPr>
            <a:r>
              <a:rPr lang="cs-CZ" sz="2400" dirty="0" smtClean="0"/>
              <a:t>odlišují se navzájem</a:t>
            </a:r>
          </a:p>
          <a:p>
            <a:pPr lvl="3"/>
            <a:endParaRPr lang="cs-CZ" sz="1200" dirty="0" smtClean="0"/>
          </a:p>
          <a:p>
            <a:r>
              <a:rPr lang="cs-CZ" sz="2400" dirty="0" smtClean="0"/>
              <a:t>podle potravy se dělí na semenožravé, hmyzožravé, všežravé</a:t>
            </a:r>
          </a:p>
          <a:p>
            <a:pPr lvl="1"/>
            <a:r>
              <a:rPr lang="cs-CZ" sz="2400" b="1" dirty="0" smtClean="0"/>
              <a:t>semenožraví</a:t>
            </a:r>
            <a:r>
              <a:rPr lang="cs-CZ" sz="2400" dirty="0" smtClean="0"/>
              <a:t> – zobák krátký, kuželovitý a silný</a:t>
            </a:r>
          </a:p>
          <a:p>
            <a:pPr lvl="1"/>
            <a:r>
              <a:rPr lang="cs-CZ" sz="2400" b="1" dirty="0" smtClean="0"/>
              <a:t>hmyzožraví </a:t>
            </a:r>
            <a:r>
              <a:rPr lang="cs-CZ" sz="2400" dirty="0" smtClean="0"/>
              <a:t>– zobák tenký a protáhlý</a:t>
            </a:r>
          </a:p>
          <a:p>
            <a:pPr lvl="1"/>
            <a:r>
              <a:rPr lang="cs-CZ" sz="2400" b="1" dirty="0" smtClean="0"/>
              <a:t>všežraví</a:t>
            </a:r>
            <a:r>
              <a:rPr lang="cs-CZ" sz="2400" dirty="0" smtClean="0"/>
              <a:t> – zobák velký a hrubý</a:t>
            </a:r>
          </a:p>
          <a:p>
            <a:r>
              <a:rPr lang="cs-CZ" sz="2400" b="1" dirty="0" smtClean="0"/>
              <a:t>mláďata</a:t>
            </a:r>
            <a:r>
              <a:rPr lang="cs-CZ" sz="2400" dirty="0" smtClean="0"/>
              <a:t> se líhnou holá, málo opeřená, jsou </a:t>
            </a:r>
            <a:r>
              <a:rPr lang="cs-CZ" sz="2400" b="1" dirty="0" smtClean="0"/>
              <a:t>krmivá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Vrabec domácí</a:t>
            </a:r>
            <a:endParaRPr lang="cs-CZ" dirty="0"/>
          </a:p>
        </p:txBody>
      </p:sp>
      <p:pic>
        <p:nvPicPr>
          <p:cNvPr id="20482" name="Picture 2" descr="File:House sparrow I IMG 45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548" t="14860" r="5163"/>
          <a:stretch>
            <a:fillRect/>
          </a:stretch>
        </p:blipFill>
        <p:spPr bwMode="auto">
          <a:xfrm>
            <a:off x="5076056" y="1556792"/>
            <a:ext cx="3299030" cy="2520280"/>
          </a:xfrm>
          <a:prstGeom prst="rect">
            <a:avLst/>
          </a:prstGeom>
          <a:noFill/>
        </p:spPr>
      </p:pic>
      <p:pic>
        <p:nvPicPr>
          <p:cNvPr id="20484" name="Picture 4" descr="File:House Sparrow (M) I IMG 788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7450" r="7407" b="3151"/>
          <a:stretch>
            <a:fillRect/>
          </a:stretch>
        </p:blipFill>
        <p:spPr bwMode="auto">
          <a:xfrm>
            <a:off x="395536" y="1484784"/>
            <a:ext cx="3600400" cy="2592288"/>
          </a:xfrm>
          <a:prstGeom prst="rect">
            <a:avLst/>
          </a:prstGeom>
          <a:noFill/>
        </p:spPr>
      </p:pic>
      <p:pic>
        <p:nvPicPr>
          <p:cNvPr id="20488" name="Picture 8" descr="File:Male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4293096"/>
            <a:ext cx="1905000" cy="1905000"/>
          </a:xfrm>
          <a:prstGeom prst="rect">
            <a:avLst/>
          </a:prstGeom>
          <a:noFill/>
        </p:spPr>
      </p:pic>
      <p:pic>
        <p:nvPicPr>
          <p:cNvPr id="20490" name="Picture 10" descr="File:Female.sv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4221088"/>
            <a:ext cx="1295400" cy="1952625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FringillaCoelebsFem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0790" t="15602"/>
          <a:stretch>
            <a:fillRect/>
          </a:stretch>
        </p:blipFill>
        <p:spPr bwMode="auto">
          <a:xfrm>
            <a:off x="5076056" y="1628800"/>
            <a:ext cx="3351823" cy="2379407"/>
          </a:xfrm>
          <a:prstGeom prst="rect">
            <a:avLst/>
          </a:prstGeom>
          <a:noFill/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539552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Pěnkava obecná</a:t>
            </a:r>
          </a:p>
        </p:txBody>
      </p:sp>
      <p:pic>
        <p:nvPicPr>
          <p:cNvPr id="4" name="Picture 8" descr="File:Male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437112"/>
            <a:ext cx="1905000" cy="1905000"/>
          </a:xfrm>
          <a:prstGeom prst="rect">
            <a:avLst/>
          </a:prstGeom>
          <a:noFill/>
        </p:spPr>
      </p:pic>
      <p:pic>
        <p:nvPicPr>
          <p:cNvPr id="5" name="Picture 10" descr="File:Female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293096"/>
            <a:ext cx="1295400" cy="1952625"/>
          </a:xfrm>
          <a:prstGeom prst="rect">
            <a:avLst/>
          </a:prstGeom>
          <a:noFill/>
        </p:spPr>
      </p:pic>
      <p:pic>
        <p:nvPicPr>
          <p:cNvPr id="22532" name="Picture 4" descr="File:Chaffinch dtab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1700808"/>
            <a:ext cx="3600400" cy="2398767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 - zástupci</a:t>
            </a:r>
            <a:endParaRPr lang="cs-CZ" dirty="0"/>
          </a:p>
        </p:txBody>
      </p:sp>
      <p:pic>
        <p:nvPicPr>
          <p:cNvPr id="26626" name="Picture 2" descr="File:Carduelis carduelis (Lukasz Lukasi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4570" t="13381"/>
          <a:stretch>
            <a:fillRect/>
          </a:stretch>
        </p:blipFill>
        <p:spPr bwMode="auto">
          <a:xfrm>
            <a:off x="395536" y="260648"/>
            <a:ext cx="2216261" cy="1908759"/>
          </a:xfrm>
          <a:prstGeom prst="rect">
            <a:avLst/>
          </a:prstGeom>
          <a:noFill/>
        </p:spPr>
      </p:pic>
      <p:pic>
        <p:nvPicPr>
          <p:cNvPr id="26628" name="Picture 4" descr="File:Emberiza citrinella -New Zealand -North Island-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8494" r="28181" b="3732"/>
          <a:stretch>
            <a:fillRect/>
          </a:stretch>
        </p:blipFill>
        <p:spPr bwMode="auto">
          <a:xfrm>
            <a:off x="6444208" y="620688"/>
            <a:ext cx="2448272" cy="1997274"/>
          </a:xfrm>
          <a:prstGeom prst="rect">
            <a:avLst/>
          </a:prstGeom>
          <a:noFill/>
        </p:spPr>
      </p:pic>
      <p:pic>
        <p:nvPicPr>
          <p:cNvPr id="26630" name="Picture 6" descr="File:Pyrrhula Pyrrhula Kittila 2012030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6802" t="20193" r="13518" b="7868"/>
          <a:stretch>
            <a:fillRect/>
          </a:stretch>
        </p:blipFill>
        <p:spPr bwMode="auto">
          <a:xfrm>
            <a:off x="323528" y="4221088"/>
            <a:ext cx="2592288" cy="1801956"/>
          </a:xfrm>
          <a:prstGeom prst="rect">
            <a:avLst/>
          </a:prstGeom>
          <a:noFill/>
        </p:spPr>
      </p:pic>
      <p:pic>
        <p:nvPicPr>
          <p:cNvPr id="26632" name="Picture 8" descr="File:Carduelis chloris 3 (Marek Szczepanek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0468" t="8770" r="30216"/>
          <a:stretch>
            <a:fillRect/>
          </a:stretch>
        </p:blipFill>
        <p:spPr bwMode="auto">
          <a:xfrm>
            <a:off x="6732240" y="3861048"/>
            <a:ext cx="2088232" cy="212964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2276872"/>
            <a:ext cx="2015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stehlík obecný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1484784"/>
            <a:ext cx="1991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strnad obecný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6027003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hýl obecný </a:t>
            </a:r>
            <a:r>
              <a:rPr lang="cs-CZ" sz="2400" dirty="0" smtClean="0"/>
              <a:t>– potrava: semena, pupeny, plody, mláďata krmí hmyzem, semeny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4437112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živí se olejnatými semeny,</a:t>
            </a:r>
          </a:p>
          <a:p>
            <a:r>
              <a:rPr lang="cs-CZ" sz="2400" dirty="0" smtClean="0"/>
              <a:t> část zvonků odlétá na jih</a:t>
            </a:r>
            <a:endParaRPr lang="cs-CZ" sz="2400" dirty="0"/>
          </a:p>
        </p:txBody>
      </p:sp>
      <p:sp>
        <p:nvSpPr>
          <p:cNvPr id="12" name="Šipka nahoru 11"/>
          <p:cNvSpPr/>
          <p:nvPr/>
        </p:nvSpPr>
        <p:spPr>
          <a:xfrm>
            <a:off x="467544" y="6165304"/>
            <a:ext cx="288032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 rot="5400000">
            <a:off x="6264188" y="5337212"/>
            <a:ext cx="288032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2708920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koncem léta se živí semeny</a:t>
            </a:r>
          </a:p>
          <a:p>
            <a:r>
              <a:rPr lang="cs-CZ" sz="2400" dirty="0" smtClean="0"/>
              <a:t>bodláků, na podzim a v zimě </a:t>
            </a:r>
          </a:p>
          <a:p>
            <a:r>
              <a:rPr lang="cs-CZ" sz="2400" dirty="0" smtClean="0"/>
              <a:t>přelétá za potravou v hejnech</a:t>
            </a:r>
            <a:endParaRPr lang="cs-CZ" sz="2400" dirty="0"/>
          </a:p>
        </p:txBody>
      </p:sp>
      <p:sp>
        <p:nvSpPr>
          <p:cNvPr id="15" name="Šipka nahoru 14"/>
          <p:cNvSpPr/>
          <p:nvPr/>
        </p:nvSpPr>
        <p:spPr>
          <a:xfrm>
            <a:off x="2279882" y="2211597"/>
            <a:ext cx="288032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2708920"/>
            <a:ext cx="4067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jaře se živí hmyzem, později </a:t>
            </a:r>
          </a:p>
          <a:p>
            <a:r>
              <a:rPr lang="cs-CZ" sz="2400" dirty="0" smtClean="0"/>
              <a:t>semeny obilnin a plevelů</a:t>
            </a:r>
            <a:endParaRPr lang="cs-CZ" sz="2400" dirty="0"/>
          </a:p>
        </p:txBody>
      </p:sp>
      <p:sp>
        <p:nvSpPr>
          <p:cNvPr id="17" name="Šipka nahoru 16"/>
          <p:cNvSpPr/>
          <p:nvPr/>
        </p:nvSpPr>
        <p:spPr>
          <a:xfrm rot="5400000">
            <a:off x="5904148" y="1880828"/>
            <a:ext cx="288032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88024" y="4005064"/>
            <a:ext cx="19572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zvonek zelený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Sýkory</a:t>
            </a:r>
            <a:endParaRPr lang="cs-CZ" dirty="0"/>
          </a:p>
        </p:txBody>
      </p:sp>
      <p:pic>
        <p:nvPicPr>
          <p:cNvPr id="25604" name="Picture 4" descr="File:Parus major 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6445" t="27105" b="10954"/>
          <a:stretch>
            <a:fillRect/>
          </a:stretch>
        </p:blipFill>
        <p:spPr bwMode="auto">
          <a:xfrm>
            <a:off x="6300192" y="188640"/>
            <a:ext cx="2682298" cy="1739562"/>
          </a:xfrm>
          <a:prstGeom prst="rect">
            <a:avLst/>
          </a:prstGeom>
          <a:noFill/>
        </p:spPr>
      </p:pic>
      <p:pic>
        <p:nvPicPr>
          <p:cNvPr id="25606" name="Picture 6" descr="File:Parus caeruleus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780" t="20160" r="20621" b="16841"/>
          <a:stretch>
            <a:fillRect/>
          </a:stretch>
        </p:blipFill>
        <p:spPr bwMode="auto">
          <a:xfrm>
            <a:off x="107504" y="476672"/>
            <a:ext cx="2808312" cy="1845205"/>
          </a:xfrm>
          <a:prstGeom prst="rect">
            <a:avLst/>
          </a:prstGeom>
          <a:noFill/>
        </p:spPr>
      </p:pic>
      <p:pic>
        <p:nvPicPr>
          <p:cNvPr id="25608" name="Picture 8" descr="File:Lophophanes cristatus Luc Viatour 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3780" t="11096" r="43301" b="19221"/>
          <a:stretch>
            <a:fillRect/>
          </a:stretch>
        </p:blipFill>
        <p:spPr bwMode="auto">
          <a:xfrm>
            <a:off x="179512" y="3645024"/>
            <a:ext cx="2520280" cy="2385265"/>
          </a:xfrm>
          <a:prstGeom prst="rect">
            <a:avLst/>
          </a:prstGeom>
          <a:noFill/>
        </p:spPr>
      </p:pic>
      <p:pic>
        <p:nvPicPr>
          <p:cNvPr id="25610" name="Picture 10" descr="File:Poecile palustris 5 Luc Viatou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6615" t="19243" r="37631" b="7907"/>
          <a:stretch>
            <a:fillRect/>
          </a:stretch>
        </p:blipFill>
        <p:spPr bwMode="auto">
          <a:xfrm>
            <a:off x="6444208" y="3573016"/>
            <a:ext cx="2404795" cy="2160240"/>
          </a:xfrm>
          <a:prstGeom prst="rect">
            <a:avLst/>
          </a:prstGeom>
          <a:noFill/>
        </p:spPr>
      </p:pic>
      <p:pic>
        <p:nvPicPr>
          <p:cNvPr id="25612" name="Picture 12" descr="File:Coal tit UK09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8482" t="13883" r="21538" b="9130"/>
          <a:stretch>
            <a:fillRect/>
          </a:stretch>
        </p:blipFill>
        <p:spPr bwMode="auto">
          <a:xfrm>
            <a:off x="3275856" y="4005064"/>
            <a:ext cx="2520280" cy="23293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03848" y="6309320"/>
            <a:ext cx="19240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sýkora babka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060848"/>
            <a:ext cx="2186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sýkora  koňadra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2492896"/>
            <a:ext cx="237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sýkora  modřinka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6021288"/>
            <a:ext cx="2438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sýkora parukářka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5661248"/>
            <a:ext cx="2378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sýkora  uhelníček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1268760"/>
            <a:ext cx="358521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potrava</a:t>
            </a:r>
            <a:r>
              <a:rPr lang="cs-CZ" sz="2400" dirty="0" smtClean="0"/>
              <a:t>: hmyz, housenky, </a:t>
            </a:r>
          </a:p>
          <a:p>
            <a:r>
              <a:rPr lang="cs-CZ" sz="2400" dirty="0" smtClean="0"/>
              <a:t>vajíčka a kukly hmyzu</a:t>
            </a:r>
          </a:p>
          <a:p>
            <a:r>
              <a:rPr lang="cs-CZ" sz="2400" u="sng" dirty="0" smtClean="0"/>
              <a:t>hnízdí</a:t>
            </a:r>
            <a:r>
              <a:rPr lang="cs-CZ" sz="2400" dirty="0" smtClean="0"/>
              <a:t> v dutinách stromů</a:t>
            </a:r>
          </a:p>
          <a:p>
            <a:r>
              <a:rPr lang="cs-CZ" sz="2400" u="sng" dirty="0" smtClean="0"/>
              <a:t>dvakrát do roka </a:t>
            </a:r>
            <a:r>
              <a:rPr lang="cs-CZ" sz="2400" dirty="0" smtClean="0"/>
              <a:t>vyvede </a:t>
            </a:r>
          </a:p>
          <a:p>
            <a:r>
              <a:rPr lang="cs-CZ" sz="2400" dirty="0" smtClean="0"/>
              <a:t>8 – 12 mladých</a:t>
            </a:r>
          </a:p>
          <a:p>
            <a:r>
              <a:rPr lang="cs-CZ" sz="2400" dirty="0" smtClean="0"/>
              <a:t>vyvěšujeme </a:t>
            </a:r>
            <a:r>
              <a:rPr lang="cs-CZ" sz="2400" u="sng" dirty="0" smtClean="0"/>
              <a:t>budky</a:t>
            </a:r>
            <a:r>
              <a:rPr lang="cs-CZ" sz="2400" dirty="0" smtClean="0"/>
              <a:t> a v zimě</a:t>
            </a:r>
          </a:p>
          <a:p>
            <a:r>
              <a:rPr lang="cs-CZ" sz="2400" u="sng" dirty="0" smtClean="0"/>
              <a:t>přikrmujeme</a:t>
            </a:r>
            <a:endParaRPr lang="cs-CZ" sz="2400" u="sng" dirty="0"/>
          </a:p>
        </p:txBody>
      </p:sp>
      <p:sp>
        <p:nvSpPr>
          <p:cNvPr id="15" name="Šipka nahoru 14"/>
          <p:cNvSpPr/>
          <p:nvPr/>
        </p:nvSpPr>
        <p:spPr>
          <a:xfrm>
            <a:off x="6516216" y="2060848"/>
            <a:ext cx="360040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8028384" y="6381328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Vlaštovka obecná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nejvytrvalejší letec</a:t>
            </a:r>
            <a:r>
              <a:rPr lang="cs-CZ" sz="2400" dirty="0" smtClean="0"/>
              <a:t>, loví hmyz za letu</a:t>
            </a:r>
          </a:p>
          <a:p>
            <a:r>
              <a:rPr lang="cs-CZ" sz="2400" u="sng" dirty="0" smtClean="0"/>
              <a:t>miskovité hnízdo </a:t>
            </a:r>
            <a:r>
              <a:rPr lang="cs-CZ" sz="2400" dirty="0" smtClean="0"/>
              <a:t>je shora otevřené</a:t>
            </a:r>
          </a:p>
          <a:p>
            <a:r>
              <a:rPr lang="cs-CZ" sz="2400" dirty="0" smtClean="0"/>
              <a:t>staví ho z hlíny pomocí slin v podkroví </a:t>
            </a:r>
          </a:p>
          <a:p>
            <a:pPr>
              <a:buNone/>
            </a:pPr>
            <a:r>
              <a:rPr lang="cs-CZ" sz="2400" dirty="0" smtClean="0"/>
              <a:t>	a na stěnách budov</a:t>
            </a:r>
          </a:p>
          <a:p>
            <a:r>
              <a:rPr lang="cs-CZ" sz="2400" u="sng" dirty="0" smtClean="0"/>
              <a:t>tažný pták</a:t>
            </a:r>
          </a:p>
          <a:p>
            <a:r>
              <a:rPr lang="cs-CZ" sz="2400" dirty="0" smtClean="0"/>
              <a:t>odlétá do Afriky</a:t>
            </a:r>
          </a:p>
          <a:p>
            <a:r>
              <a:rPr lang="cs-CZ" sz="2400" u="sng" dirty="0" smtClean="0"/>
              <a:t>chráněný druh</a:t>
            </a:r>
            <a:endParaRPr lang="cs-CZ" sz="2400" u="sng" dirty="0"/>
          </a:p>
        </p:txBody>
      </p:sp>
      <p:pic>
        <p:nvPicPr>
          <p:cNvPr id="24578" name="Picture 2" descr="File:Hirundo rustica 1 (Martin Mecnarowski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9295" t="11916" r="6446" b="7322"/>
          <a:stretch>
            <a:fillRect/>
          </a:stretch>
        </p:blipFill>
        <p:spPr bwMode="auto">
          <a:xfrm>
            <a:off x="5724128" y="1772816"/>
            <a:ext cx="2520280" cy="2260839"/>
          </a:xfrm>
          <a:prstGeom prst="rect">
            <a:avLst/>
          </a:prstGeom>
          <a:noFill/>
        </p:spPr>
      </p:pic>
      <p:pic>
        <p:nvPicPr>
          <p:cNvPr id="24580" name="Picture 4" descr="File:Nest Huiszwaluw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5586" t="17640" r="24880" b="10541"/>
          <a:stretch>
            <a:fillRect/>
          </a:stretch>
        </p:blipFill>
        <p:spPr bwMode="auto">
          <a:xfrm>
            <a:off x="2915816" y="3356992"/>
            <a:ext cx="2736304" cy="2475704"/>
          </a:xfrm>
          <a:prstGeom prst="rect">
            <a:avLst/>
          </a:prstGeom>
          <a:noFill/>
        </p:spPr>
      </p:pic>
      <p:pic>
        <p:nvPicPr>
          <p:cNvPr id="24582" name="Picture 6" descr="File:Barn swallow (Hirundo rustica) nest eggs, total clutch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4293096"/>
            <a:ext cx="2051381" cy="1538536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Jiřička obecná</a:t>
            </a:r>
            <a:endParaRPr lang="cs-CZ" dirty="0"/>
          </a:p>
        </p:txBody>
      </p:sp>
      <p:pic>
        <p:nvPicPr>
          <p:cNvPr id="6" name="Picture 8" descr="File:Delichon urbicum -Iceland -flying-8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 l="20524" t="10872" r="17902" b="4568"/>
          <a:stretch>
            <a:fillRect/>
          </a:stretch>
        </p:blipFill>
        <p:spPr bwMode="auto">
          <a:xfrm>
            <a:off x="6588224" y="476672"/>
            <a:ext cx="1944216" cy="2412267"/>
          </a:xfrm>
          <a:prstGeom prst="rect">
            <a:avLst/>
          </a:prstGeom>
          <a:noFill/>
        </p:spPr>
      </p:pic>
      <p:pic>
        <p:nvPicPr>
          <p:cNvPr id="7" name="Picture 10" descr="File:House Martins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1628800"/>
            <a:ext cx="2304256" cy="2880320"/>
          </a:xfrm>
          <a:prstGeom prst="rect">
            <a:avLst/>
          </a:prstGeom>
          <a:noFill/>
        </p:spPr>
      </p:pic>
      <p:pic>
        <p:nvPicPr>
          <p:cNvPr id="8" name="Picture 14" descr="File:Jiřička obecná na drátech (003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20160" b="25661"/>
          <a:stretch>
            <a:fillRect/>
          </a:stretch>
        </p:blipFill>
        <p:spPr bwMode="auto">
          <a:xfrm>
            <a:off x="4067944" y="4725144"/>
            <a:ext cx="4170842" cy="1694799"/>
          </a:xfrm>
          <a:prstGeom prst="rect">
            <a:avLst/>
          </a:prstGeom>
          <a:noFill/>
        </p:spPr>
      </p:pic>
      <p:pic>
        <p:nvPicPr>
          <p:cNvPr id="9" name="Picture 12" descr="File:Delichon urbicum MHN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584" y="4914166"/>
            <a:ext cx="2088232" cy="123988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131840" y="2276872"/>
            <a:ext cx="523104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mělce vykrojený ocas</a:t>
            </a:r>
          </a:p>
          <a:p>
            <a:r>
              <a:rPr lang="cs-CZ" sz="2400" dirty="0" smtClean="0"/>
              <a:t>naspodu těla bílá</a:t>
            </a:r>
          </a:p>
          <a:p>
            <a:r>
              <a:rPr lang="cs-CZ" sz="2400" u="sng" dirty="0" smtClean="0"/>
              <a:t>hnízda polokulovitá </a:t>
            </a:r>
            <a:r>
              <a:rPr lang="cs-CZ" sz="2400" dirty="0" smtClean="0"/>
              <a:t>s </a:t>
            </a:r>
            <a:r>
              <a:rPr lang="cs-CZ" sz="2400" dirty="0" err="1" smtClean="0"/>
              <a:t>vletovým</a:t>
            </a:r>
            <a:r>
              <a:rPr lang="cs-CZ" sz="2400" dirty="0" smtClean="0"/>
              <a:t> otvorem,</a:t>
            </a:r>
          </a:p>
          <a:p>
            <a:r>
              <a:rPr lang="cs-CZ" sz="2400" dirty="0" smtClean="0"/>
              <a:t>lepí je pod střechy a římsy</a:t>
            </a:r>
          </a:p>
          <a:p>
            <a:r>
              <a:rPr lang="cs-CZ" sz="2400" dirty="0" smtClean="0"/>
              <a:t>hmyz loví v letu</a:t>
            </a:r>
          </a:p>
          <a:p>
            <a:r>
              <a:rPr lang="cs-CZ" sz="2400" u="sng" dirty="0" smtClean="0"/>
              <a:t>tažný pták</a:t>
            </a:r>
            <a:r>
              <a:rPr lang="cs-CZ" sz="2400" dirty="0" smtClean="0"/>
              <a:t>, odlétá do Afriky</a:t>
            </a:r>
            <a:endParaRPr lang="cs-CZ" sz="2400" dirty="0"/>
          </a:p>
        </p:txBody>
      </p:sp>
      <p:sp>
        <p:nvSpPr>
          <p:cNvPr id="11" name="Šipka doleva 10"/>
          <p:cNvSpPr/>
          <p:nvPr/>
        </p:nvSpPr>
        <p:spPr>
          <a:xfrm>
            <a:off x="8388424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 - zástupci</a:t>
            </a:r>
            <a:endParaRPr lang="cs-CZ" dirty="0"/>
          </a:p>
        </p:txBody>
      </p:sp>
      <p:pic>
        <p:nvPicPr>
          <p:cNvPr id="23554" name="Picture 2" descr="File:Alauda arvensi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24744"/>
            <a:ext cx="3446748" cy="2297832"/>
          </a:xfrm>
          <a:prstGeom prst="rect">
            <a:avLst/>
          </a:prstGeom>
          <a:noFill/>
        </p:spPr>
      </p:pic>
      <p:pic>
        <p:nvPicPr>
          <p:cNvPr id="23558" name="Picture 6" descr="File:Pied Wagtail (Motacilla alba) (10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9845" t="13440" r="24401" b="14321"/>
          <a:stretch>
            <a:fillRect/>
          </a:stretch>
        </p:blipFill>
        <p:spPr bwMode="auto">
          <a:xfrm>
            <a:off x="5580112" y="1124744"/>
            <a:ext cx="3161654" cy="2304256"/>
          </a:xfrm>
          <a:prstGeom prst="rect">
            <a:avLst/>
          </a:prstGeom>
          <a:noFill/>
        </p:spPr>
      </p:pic>
      <p:pic>
        <p:nvPicPr>
          <p:cNvPr id="23560" name="Picture 8" descr="File:Nachtigall (Luscinia megarhynchos)-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2911" t="9761" r="3887"/>
          <a:stretch>
            <a:fillRect/>
          </a:stretch>
        </p:blipFill>
        <p:spPr bwMode="auto">
          <a:xfrm>
            <a:off x="395536" y="3717032"/>
            <a:ext cx="1960515" cy="2420888"/>
          </a:xfrm>
          <a:prstGeom prst="rect">
            <a:avLst/>
          </a:prstGeom>
          <a:noFill/>
        </p:spPr>
      </p:pic>
      <p:pic>
        <p:nvPicPr>
          <p:cNvPr id="23562" name="Picture 10" descr="File:Song thrush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1340" t="16380" r="12116"/>
          <a:stretch>
            <a:fillRect/>
          </a:stretch>
        </p:blipFill>
        <p:spPr bwMode="auto">
          <a:xfrm>
            <a:off x="2843808" y="3717032"/>
            <a:ext cx="2756643" cy="2258616"/>
          </a:xfrm>
          <a:prstGeom prst="rect">
            <a:avLst/>
          </a:prstGeom>
          <a:noFill/>
        </p:spPr>
      </p:pic>
      <p:pic>
        <p:nvPicPr>
          <p:cNvPr id="23564" name="Picture 12" descr="File:Toulouse - Sturnus vulgaris - 2012-02-26 - 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3789040"/>
            <a:ext cx="2819467" cy="21146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07904" y="1268760"/>
            <a:ext cx="181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skřivan polní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2924944"/>
            <a:ext cx="1700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konipas bílý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6165304"/>
            <a:ext cx="1888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slavík obecný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6165304"/>
            <a:ext cx="1859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drozd zpěvný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6021288"/>
            <a:ext cx="2044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špaček obecný</a:t>
            </a:r>
            <a:endParaRPr lang="cs-CZ" sz="2400" b="1" dirty="0"/>
          </a:p>
        </p:txBody>
      </p:sp>
      <p:sp>
        <p:nvSpPr>
          <p:cNvPr id="13" name="Šipka nahoru 12"/>
          <p:cNvSpPr/>
          <p:nvPr/>
        </p:nvSpPr>
        <p:spPr>
          <a:xfrm rot="5400000">
            <a:off x="5004048" y="2276872"/>
            <a:ext cx="360040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 rot="16200000">
            <a:off x="3862651" y="1716168"/>
            <a:ext cx="360040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8316416" y="6381328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600" u="sng" dirty="0" smtClean="0"/>
              <a:t>skřivan polní </a:t>
            </a:r>
          </a:p>
          <a:p>
            <a:pPr>
              <a:buNone/>
            </a:pPr>
            <a:r>
              <a:rPr lang="cs-CZ" sz="2600" dirty="0" smtClean="0"/>
              <a:t>	žije na polích, hnízdo staví na zemi, šedohnědý – </a:t>
            </a:r>
            <a:r>
              <a:rPr lang="cs-CZ" sz="2600" b="1" dirty="0" smtClean="0"/>
              <a:t>krycí zbarvení</a:t>
            </a:r>
            <a:r>
              <a:rPr lang="cs-CZ" sz="2600" dirty="0" smtClean="0"/>
              <a:t>, v době toku vyletuje samec vysoko a hlasitě prozpěvuje, kráčivé nohy, rychle běhá po zemi, zadní prst má dlouhý dráp, stěhovavý, přilétá koncem února</a:t>
            </a:r>
          </a:p>
          <a:p>
            <a:r>
              <a:rPr lang="cs-CZ" sz="2600" u="sng" dirty="0" smtClean="0"/>
              <a:t>konipas bílý</a:t>
            </a:r>
          </a:p>
          <a:p>
            <a:pPr>
              <a:buNone/>
            </a:pPr>
            <a:r>
              <a:rPr lang="cs-CZ" sz="2600" dirty="0" smtClean="0"/>
              <a:t>	zbarvení černo-šedobílé, třese ocasem </a:t>
            </a:r>
            <a:r>
              <a:rPr lang="cs-CZ" sz="2600" b="1" dirty="0" smtClean="0"/>
              <a:t>„třasořitka“</a:t>
            </a:r>
            <a:r>
              <a:rPr lang="cs-CZ" sz="2600" dirty="0" smtClean="0"/>
              <a:t>,</a:t>
            </a:r>
          </a:p>
          <a:p>
            <a:pPr>
              <a:buNone/>
            </a:pPr>
            <a:r>
              <a:rPr lang="cs-CZ" sz="2600" dirty="0" smtClean="0"/>
              <a:t>	stěhovavý, zimuje v Africe a u Středozemního moře,</a:t>
            </a:r>
          </a:p>
          <a:p>
            <a:pPr>
              <a:buNone/>
            </a:pPr>
            <a:r>
              <a:rPr lang="cs-CZ" sz="2600" dirty="0" smtClean="0"/>
              <a:t>	potrava hmyz</a:t>
            </a:r>
          </a:p>
          <a:p>
            <a:r>
              <a:rPr lang="cs-CZ" sz="2600" u="sng" dirty="0" smtClean="0"/>
              <a:t>slavík obecný</a:t>
            </a:r>
          </a:p>
          <a:p>
            <a:pPr>
              <a:buNone/>
            </a:pPr>
            <a:r>
              <a:rPr lang="cs-CZ" sz="2600" dirty="0" smtClean="0"/>
              <a:t>	nejlepší pěvec, ve zpěvu střídá různé motivy, </a:t>
            </a:r>
            <a:r>
              <a:rPr lang="cs-CZ" sz="2600" b="1" dirty="0" smtClean="0"/>
              <a:t>klokotá</a:t>
            </a:r>
            <a:r>
              <a:rPr lang="cs-CZ" sz="2600" dirty="0" smtClean="0"/>
              <a:t>,</a:t>
            </a:r>
          </a:p>
          <a:p>
            <a:pPr>
              <a:buNone/>
            </a:pPr>
            <a:r>
              <a:rPr lang="cs-CZ" sz="2600" dirty="0" smtClean="0"/>
              <a:t>	chráněný tažný pták, miskovité hnízdo staví ze stébel </a:t>
            </a:r>
          </a:p>
          <a:p>
            <a:pPr>
              <a:buNone/>
            </a:pPr>
            <a:r>
              <a:rPr lang="cs-CZ" sz="2600" dirty="0" smtClean="0"/>
              <a:t>	trav, potrava drobný hmyz, mravenčí kukly</a:t>
            </a:r>
            <a:endParaRPr lang="cs-CZ" sz="2600" dirty="0"/>
          </a:p>
        </p:txBody>
      </p:sp>
      <p:pic>
        <p:nvPicPr>
          <p:cNvPr id="5" name="Picture 2" descr="File:Alauda arvensi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500675"/>
            <a:ext cx="1944216" cy="1296144"/>
          </a:xfrm>
          <a:prstGeom prst="rect">
            <a:avLst/>
          </a:prstGeom>
          <a:noFill/>
        </p:spPr>
      </p:pic>
      <p:pic>
        <p:nvPicPr>
          <p:cNvPr id="6" name="Picture 6" descr="File:Pied Wagtail (Motacilla alba) (10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9845" t="13440" r="24401" b="14321"/>
          <a:stretch>
            <a:fillRect/>
          </a:stretch>
        </p:blipFill>
        <p:spPr bwMode="auto">
          <a:xfrm>
            <a:off x="6804248" y="2924944"/>
            <a:ext cx="1845414" cy="1344963"/>
          </a:xfrm>
          <a:prstGeom prst="rect">
            <a:avLst/>
          </a:prstGeom>
          <a:noFill/>
        </p:spPr>
      </p:pic>
      <p:pic>
        <p:nvPicPr>
          <p:cNvPr id="7" name="Picture 8" descr="File:Nachtigall (Luscinia megarhynchos)-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2911" t="9761" r="3887"/>
          <a:stretch>
            <a:fillRect/>
          </a:stretch>
        </p:blipFill>
        <p:spPr bwMode="auto">
          <a:xfrm>
            <a:off x="7092280" y="4509120"/>
            <a:ext cx="1435685" cy="1772816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8244408" y="6381328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80520"/>
          </a:xfrm>
        </p:spPr>
        <p:txBody>
          <a:bodyPr>
            <a:noAutofit/>
          </a:bodyPr>
          <a:lstStyle/>
          <a:p>
            <a:r>
              <a:rPr lang="cs-CZ" sz="2400" u="sng" dirty="0" smtClean="0"/>
              <a:t>drozd zpěvný </a:t>
            </a:r>
            <a:r>
              <a:rPr lang="cs-CZ" sz="2400" dirty="0" smtClean="0"/>
              <a:t>- na hřbetě hnědý, naspodu těla smetanově žlutý s bílými skvrnami, vysoké nohy, na zimu odlétá, </a:t>
            </a:r>
            <a:r>
              <a:rPr lang="cs-CZ" sz="2400" b="1" dirty="0" smtClean="0"/>
              <a:t>miskovité hnízdo je uvnitř vymazané blátem</a:t>
            </a:r>
            <a:r>
              <a:rPr lang="cs-CZ" sz="2400" dirty="0" smtClean="0"/>
              <a:t>, které samice při stavbě hnízda mísí se slinami</a:t>
            </a:r>
          </a:p>
          <a:p>
            <a:r>
              <a:rPr lang="cs-CZ" sz="2400" u="sng" dirty="0" smtClean="0"/>
              <a:t>špaček obecný </a:t>
            </a:r>
            <a:r>
              <a:rPr lang="cs-CZ" sz="2400" dirty="0" smtClean="0"/>
              <a:t>- na jaře černě zbarvený s nápadným kovovým leskem, v létě po pelichání kropenatý, zobák shora zmáčknutý, hnízdo staví v dutinách stromů, </a:t>
            </a:r>
            <a:r>
              <a:rPr lang="cs-CZ" sz="2400" b="1" dirty="0" smtClean="0"/>
              <a:t>potrava:</a:t>
            </a:r>
          </a:p>
          <a:p>
            <a:pPr>
              <a:buNone/>
            </a:pPr>
            <a:r>
              <a:rPr lang="cs-CZ" sz="2400" b="1" dirty="0" smtClean="0"/>
              <a:t>	hmyz, žížaly, slimáci, dužnaté plody </a:t>
            </a:r>
          </a:p>
          <a:p>
            <a:pPr>
              <a:buNone/>
            </a:pPr>
            <a:r>
              <a:rPr lang="cs-CZ" sz="2400" b="1" dirty="0" smtClean="0"/>
              <a:t>	(třešně, vinná réva), působí tak škody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	stěhovavý pták, který umí napodobit </a:t>
            </a:r>
          </a:p>
          <a:p>
            <a:pPr>
              <a:buNone/>
            </a:pPr>
            <a:r>
              <a:rPr lang="cs-CZ" sz="2400" dirty="0" smtClean="0"/>
              <a:t>	zvuky jiných ptáků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Picture 10" descr="File:Song thrus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1340" t="16380" r="12116"/>
          <a:stretch>
            <a:fillRect/>
          </a:stretch>
        </p:blipFill>
        <p:spPr bwMode="auto">
          <a:xfrm>
            <a:off x="251520" y="116632"/>
            <a:ext cx="2053556" cy="1682552"/>
          </a:xfrm>
          <a:prstGeom prst="rect">
            <a:avLst/>
          </a:prstGeom>
          <a:noFill/>
        </p:spPr>
      </p:pic>
      <p:pic>
        <p:nvPicPr>
          <p:cNvPr id="5" name="Picture 12" descr="File:Toulouse - Sturnus vulgaris - 2012-02-26 -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581128"/>
            <a:ext cx="2339414" cy="1754560"/>
          </a:xfrm>
          <a:prstGeom prst="rect">
            <a:avLst/>
          </a:prstGeom>
          <a:noFill/>
        </p:spPr>
      </p:pic>
      <p:sp>
        <p:nvSpPr>
          <p:cNvPr id="6" name="Šipka doleva 5"/>
          <p:cNvSpPr/>
          <p:nvPr/>
        </p:nvSpPr>
        <p:spPr>
          <a:xfrm>
            <a:off x="8172400" y="6381328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Kos černý</a:t>
            </a:r>
            <a:endParaRPr lang="cs-CZ" dirty="0"/>
          </a:p>
        </p:txBody>
      </p:sp>
      <p:pic>
        <p:nvPicPr>
          <p:cNvPr id="27650" name="Picture 2" descr="File:Female Blackbir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4014" r="17706"/>
          <a:stretch>
            <a:fillRect/>
          </a:stretch>
        </p:blipFill>
        <p:spPr bwMode="auto">
          <a:xfrm>
            <a:off x="395536" y="1628800"/>
            <a:ext cx="2808312" cy="2690664"/>
          </a:xfrm>
          <a:prstGeom prst="rect">
            <a:avLst/>
          </a:prstGeom>
          <a:noFill/>
        </p:spPr>
      </p:pic>
      <p:pic>
        <p:nvPicPr>
          <p:cNvPr id="5" name="Picture 10" descr="File:Female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437112"/>
            <a:ext cx="1295400" cy="1952625"/>
          </a:xfrm>
          <a:prstGeom prst="rect">
            <a:avLst/>
          </a:prstGeom>
          <a:noFill/>
        </p:spPr>
      </p:pic>
      <p:pic>
        <p:nvPicPr>
          <p:cNvPr id="27652" name="Picture 4" descr="File:Kos Turdus merulaRB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1628800"/>
            <a:ext cx="3366914" cy="2581301"/>
          </a:xfrm>
          <a:prstGeom prst="rect">
            <a:avLst/>
          </a:prstGeom>
          <a:noFill/>
        </p:spPr>
      </p:pic>
      <p:pic>
        <p:nvPicPr>
          <p:cNvPr id="7" name="Picture 8" descr="File:Male.sv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4581128"/>
            <a:ext cx="1905000" cy="1905000"/>
          </a:xfrm>
          <a:prstGeom prst="rect">
            <a:avLst/>
          </a:prstGeom>
          <a:noFill/>
        </p:spPr>
      </p:pic>
      <p:pic>
        <p:nvPicPr>
          <p:cNvPr id="27654" name="Picture 6" descr="File:Amselnest lokilech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b="6606"/>
          <a:stretch>
            <a:fillRect/>
          </a:stretch>
        </p:blipFill>
        <p:spPr bwMode="auto">
          <a:xfrm>
            <a:off x="2987824" y="4581128"/>
            <a:ext cx="2016224" cy="1886189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 černý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sz="2400" dirty="0" smtClean="0"/>
              <a:t>původně </a:t>
            </a:r>
            <a:r>
              <a:rPr lang="cs-CZ" sz="2400" b="1" dirty="0" smtClean="0"/>
              <a:t>lesní pták</a:t>
            </a:r>
            <a:r>
              <a:rPr lang="cs-CZ" sz="2400" dirty="0" smtClean="0"/>
              <a:t>, dnes přizpůsoben životu </a:t>
            </a:r>
            <a:r>
              <a:rPr lang="cs-CZ" sz="2400" b="1" dirty="0" smtClean="0"/>
              <a:t>v okolí městských sídel</a:t>
            </a:r>
          </a:p>
          <a:p>
            <a:pPr lvl="1"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samec </a:t>
            </a:r>
            <a:r>
              <a:rPr lang="cs-CZ" sz="2400" dirty="0" smtClean="0"/>
              <a:t>– černý, hnědé nohy, žlutý zobák</a:t>
            </a:r>
          </a:p>
          <a:p>
            <a:pPr lvl="1"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samice</a:t>
            </a:r>
            <a:r>
              <a:rPr lang="cs-CZ" sz="2400" dirty="0" smtClean="0"/>
              <a:t> – hnědá, světlé hrdlo</a:t>
            </a:r>
          </a:p>
          <a:p>
            <a:r>
              <a:rPr lang="cs-CZ" sz="2400" b="1" dirty="0" smtClean="0"/>
              <a:t>potrava:</a:t>
            </a:r>
            <a:r>
              <a:rPr lang="cs-CZ" sz="2400" dirty="0" smtClean="0"/>
              <a:t> žížaly, housenky, hmyz, slimáci, bobule rostlin</a:t>
            </a:r>
          </a:p>
          <a:p>
            <a:r>
              <a:rPr lang="cs-CZ" sz="2400" dirty="0" smtClean="0"/>
              <a:t>hnízdo staví v keřích nebo stromech</a:t>
            </a:r>
          </a:p>
          <a:p>
            <a:r>
              <a:rPr lang="cs-CZ" sz="2400" b="1" dirty="0" err="1" smtClean="0"/>
              <a:t>flétnovitý</a:t>
            </a:r>
            <a:r>
              <a:rPr lang="cs-CZ" sz="2400" b="1" dirty="0" smtClean="0"/>
              <a:t> zpěv </a:t>
            </a:r>
            <a:r>
              <a:rPr lang="cs-CZ" sz="2400" dirty="0" smtClean="0"/>
              <a:t>zní od konce února</a:t>
            </a:r>
          </a:p>
          <a:p>
            <a:r>
              <a:rPr lang="cs-CZ" sz="2400" dirty="0" smtClean="0"/>
              <a:t>kosí samice a mladí kosové na zimu odlétají a k nám přilétají kosové ze severu</a:t>
            </a:r>
          </a:p>
          <a:p>
            <a:endParaRPr lang="cs-CZ" dirty="0"/>
          </a:p>
        </p:txBody>
      </p:sp>
      <p:pic>
        <p:nvPicPr>
          <p:cNvPr id="4" name="Picture 2" descr="File:Female Blackbir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4014" r="17706"/>
          <a:stretch>
            <a:fillRect/>
          </a:stretch>
        </p:blipFill>
        <p:spPr bwMode="auto">
          <a:xfrm>
            <a:off x="5868144" y="4941168"/>
            <a:ext cx="1728192" cy="1655793"/>
          </a:xfrm>
          <a:prstGeom prst="rect">
            <a:avLst/>
          </a:prstGeom>
          <a:noFill/>
        </p:spPr>
      </p:pic>
      <p:pic>
        <p:nvPicPr>
          <p:cNvPr id="5" name="Picture 4" descr="File:Kos Turdus merulaRB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941168"/>
            <a:ext cx="2138325" cy="1639382"/>
          </a:xfrm>
          <a:prstGeom prst="rect">
            <a:avLst/>
          </a:prstGeom>
          <a:noFill/>
        </p:spPr>
      </p:pic>
      <p:sp>
        <p:nvSpPr>
          <p:cNvPr id="6" name="Šipka doleva 5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 - zástupci</a:t>
            </a:r>
            <a:endParaRPr lang="cs-CZ" dirty="0"/>
          </a:p>
        </p:txBody>
      </p:sp>
      <p:pic>
        <p:nvPicPr>
          <p:cNvPr id="30724" name="Picture 4" descr="File:Magpie, Belfast - geograph.org.uk - 7487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7087" t="20395" r="16132" b="18418"/>
          <a:stretch>
            <a:fillRect/>
          </a:stretch>
        </p:blipFill>
        <p:spPr bwMode="auto">
          <a:xfrm>
            <a:off x="179512" y="1124744"/>
            <a:ext cx="3240360" cy="2243326"/>
          </a:xfrm>
          <a:prstGeom prst="rect">
            <a:avLst/>
          </a:prstGeom>
          <a:noFill/>
        </p:spPr>
      </p:pic>
      <p:pic>
        <p:nvPicPr>
          <p:cNvPr id="30726" name="Picture 6" descr="File:Krähe 65(loz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509120"/>
            <a:ext cx="3287249" cy="2120276"/>
          </a:xfrm>
          <a:prstGeom prst="rect">
            <a:avLst/>
          </a:prstGeom>
          <a:noFill/>
        </p:spPr>
      </p:pic>
      <p:pic>
        <p:nvPicPr>
          <p:cNvPr id="30728" name="Picture 8" descr="File:Corvus frugilegus 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1124744"/>
            <a:ext cx="3096344" cy="215195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1520" y="3501008"/>
            <a:ext cx="1920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straka obecná</a:t>
            </a:r>
            <a:endParaRPr lang="cs-CZ" sz="24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3212976"/>
            <a:ext cx="2520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vrána obecná šedá</a:t>
            </a:r>
            <a:endParaRPr lang="cs-CZ" sz="24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1196752"/>
            <a:ext cx="2011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havran obecný</a:t>
            </a:r>
            <a:endParaRPr lang="cs-CZ" sz="24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861048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černá, kovově lesklá, na břiše bílá, hnízdí přímo ve městech, </a:t>
            </a:r>
            <a:r>
              <a:rPr lang="cs-CZ" sz="2400" b="1" dirty="0" smtClean="0"/>
              <a:t>neupravené hnízdo z větviček staví </a:t>
            </a:r>
            <a:r>
              <a:rPr lang="cs-CZ" sz="2400" dirty="0" smtClean="0"/>
              <a:t>na vysokých stromech, nad hnízdem </a:t>
            </a:r>
            <a:r>
              <a:rPr lang="cs-CZ" sz="2400" b="1" dirty="0" smtClean="0"/>
              <a:t>vytváří stříšku</a:t>
            </a:r>
            <a:r>
              <a:rPr lang="cs-CZ" sz="2400" dirty="0" smtClean="0"/>
              <a:t>, hnízdo nepoužívá opakovaně, </a:t>
            </a:r>
            <a:r>
              <a:rPr lang="cs-CZ" sz="2400" u="sng" dirty="0" smtClean="0"/>
              <a:t>potrava</a:t>
            </a:r>
            <a:r>
              <a:rPr lang="cs-CZ" sz="2400" dirty="0" smtClean="0"/>
              <a:t>: hmyz, myši, plži, vybírá mláďata a vejce z hnízd jiných ptáků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162880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zimu k nám přilétají havrani z východní Evropy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3645024"/>
            <a:ext cx="3419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vrány krákají, loví i mladé zajíce i koroptve, všežravé</a:t>
            </a:r>
            <a:endParaRPr lang="cs-CZ" sz="2400" dirty="0"/>
          </a:p>
        </p:txBody>
      </p:sp>
      <p:sp>
        <p:nvSpPr>
          <p:cNvPr id="14" name="Šipka doprava 13"/>
          <p:cNvSpPr/>
          <p:nvPr/>
        </p:nvSpPr>
        <p:spPr>
          <a:xfrm>
            <a:off x="5292080" y="2780928"/>
            <a:ext cx="50405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5400000">
            <a:off x="5210360" y="3942768"/>
            <a:ext cx="50405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6200000">
            <a:off x="2114016" y="3366704"/>
            <a:ext cx="50405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8567936" y="6309320"/>
            <a:ext cx="468560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 – sojka obecná</a:t>
            </a:r>
            <a:endParaRPr lang="cs-CZ" dirty="0"/>
          </a:p>
        </p:txBody>
      </p:sp>
      <p:pic>
        <p:nvPicPr>
          <p:cNvPr id="4" name="Picture 2" descr="File:Garrulus glandarius B Luc Viatour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95536" y="2060848"/>
            <a:ext cx="4038600" cy="2837117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červenavě šedé peří, na křídlech </a:t>
            </a:r>
            <a:r>
              <a:rPr lang="cs-CZ" b="1" dirty="0" smtClean="0"/>
              <a:t>„zrcátko“ </a:t>
            </a:r>
            <a:r>
              <a:rPr lang="cs-CZ" dirty="0" smtClean="0"/>
              <a:t>(peříčka černě, modře a bíle pruhovaná)</a:t>
            </a:r>
          </a:p>
          <a:p>
            <a:r>
              <a:rPr lang="cs-CZ" dirty="0" smtClean="0"/>
              <a:t>žije v lesích, </a:t>
            </a:r>
            <a:r>
              <a:rPr lang="cs-CZ" b="1" dirty="0" smtClean="0"/>
              <a:t>pronikavým křikem varuje obyvatele lesa</a:t>
            </a:r>
          </a:p>
          <a:p>
            <a:r>
              <a:rPr lang="cs-CZ" u="sng" dirty="0" smtClean="0"/>
              <a:t>potrava:</a:t>
            </a:r>
            <a:r>
              <a:rPr lang="cs-CZ" dirty="0" smtClean="0"/>
              <a:t> hmyz, drobní hlodavci, plody lesních dřevin, žaludy, bukvice</a:t>
            </a:r>
          </a:p>
          <a:p>
            <a:r>
              <a:rPr lang="cs-CZ" dirty="0" smtClean="0"/>
              <a:t>semena zahrabává do země do zásoby, potom je nenajde, semena vyklíčí, tím </a:t>
            </a:r>
            <a:r>
              <a:rPr lang="cs-CZ" b="1" dirty="0" smtClean="0"/>
              <a:t>přispívá k rozšiřování dřevin</a:t>
            </a:r>
            <a:endParaRPr lang="cs-CZ" b="1" dirty="0"/>
          </a:p>
        </p:txBody>
      </p:sp>
      <p:sp>
        <p:nvSpPr>
          <p:cNvPr id="6" name="Šipka doleva 5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Nelétaví ptáci – pštros dvouprstý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patří mezi </a:t>
            </a:r>
            <a:r>
              <a:rPr lang="cs-CZ" sz="2400" b="1" dirty="0" smtClean="0"/>
              <a:t>běžce</a:t>
            </a:r>
            <a:r>
              <a:rPr lang="cs-CZ" sz="2400" dirty="0" smtClean="0"/>
              <a:t>, výskyt Afrika</a:t>
            </a:r>
          </a:p>
          <a:p>
            <a:r>
              <a:rPr lang="cs-CZ" sz="2400" dirty="0" smtClean="0"/>
              <a:t>výška 2,5 m, hmotnost 100 kg</a:t>
            </a:r>
          </a:p>
          <a:p>
            <a:r>
              <a:rPr lang="cs-CZ" sz="2400" dirty="0" smtClean="0"/>
              <a:t>hnízdí na zemi, o vejce se stará samec, mláďata nekrmivá</a:t>
            </a:r>
            <a:endParaRPr lang="cs-CZ" sz="2400" dirty="0"/>
          </a:p>
        </p:txBody>
      </p:sp>
      <p:pic>
        <p:nvPicPr>
          <p:cNvPr id="31746" name="Picture 2" descr="File:Ostriches cape point cropp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068960"/>
            <a:ext cx="3384376" cy="238129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499992" y="3429000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nandu pampový </a:t>
            </a:r>
            <a:r>
              <a:rPr lang="cs-CZ" sz="2400" dirty="0" smtClean="0"/>
              <a:t>– Jižní Amerika</a:t>
            </a:r>
          </a:p>
          <a:p>
            <a:r>
              <a:rPr lang="cs-CZ" sz="2400" b="1" dirty="0" smtClean="0"/>
              <a:t>emu australský  </a:t>
            </a:r>
            <a:r>
              <a:rPr lang="cs-CZ" sz="2400" dirty="0" smtClean="0"/>
              <a:t>- </a:t>
            </a:r>
            <a:r>
              <a:rPr lang="cs-CZ" sz="2400" dirty="0" err="1" smtClean="0"/>
              <a:t>Austálie</a:t>
            </a:r>
            <a:endParaRPr lang="cs-CZ" sz="2400" dirty="0"/>
          </a:p>
        </p:txBody>
      </p:sp>
      <p:pic>
        <p:nvPicPr>
          <p:cNvPr id="10242" name="Picture 2" descr="File:Greater Rhea (Rhea americana) -Argentina-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293096"/>
            <a:ext cx="2448272" cy="1958618"/>
          </a:xfrm>
          <a:prstGeom prst="rect">
            <a:avLst/>
          </a:prstGeom>
          <a:noFill/>
        </p:spPr>
      </p:pic>
      <p:pic>
        <p:nvPicPr>
          <p:cNvPr id="19" name="Picture 4" descr="Soubor:Emo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293096"/>
            <a:ext cx="1862869" cy="1925293"/>
          </a:xfrm>
          <a:prstGeom prst="rect">
            <a:avLst/>
          </a:prstGeom>
          <a:noFill/>
        </p:spPr>
      </p:pic>
      <p:sp>
        <p:nvSpPr>
          <p:cNvPr id="21" name="Zahnutá šipka doprava 20"/>
          <p:cNvSpPr/>
          <p:nvPr/>
        </p:nvSpPr>
        <p:spPr>
          <a:xfrm>
            <a:off x="4067944" y="4005064"/>
            <a:ext cx="504056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>
            <a:off x="8532440" y="3645024"/>
            <a:ext cx="432048" cy="108012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8316416" y="6381328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Nelétaví ptáci - tučňák patagonský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nemají duté kosti, jsou </a:t>
            </a:r>
            <a:r>
              <a:rPr lang="cs-CZ" sz="2400" b="1" dirty="0" smtClean="0"/>
              <a:t>výborní plavci </a:t>
            </a:r>
            <a:r>
              <a:rPr lang="cs-CZ" sz="2400" dirty="0" smtClean="0"/>
              <a:t>a </a:t>
            </a:r>
            <a:r>
              <a:rPr lang="cs-CZ" sz="2400" b="1" dirty="0" smtClean="0"/>
              <a:t>potápěči</a:t>
            </a:r>
            <a:r>
              <a:rPr lang="cs-CZ" sz="2400" dirty="0" smtClean="0"/>
              <a:t>, křídla tvar </a:t>
            </a:r>
            <a:r>
              <a:rPr lang="cs-CZ" sz="2400" b="1" dirty="0" smtClean="0"/>
              <a:t>ploutví</a:t>
            </a:r>
            <a:r>
              <a:rPr lang="cs-CZ" sz="2400" dirty="0" smtClean="0"/>
              <a:t>, na nohách tři prsty spojené </a:t>
            </a:r>
            <a:r>
              <a:rPr lang="cs-CZ" sz="2400" b="1" dirty="0" smtClean="0"/>
              <a:t>plovací blánou</a:t>
            </a:r>
            <a:r>
              <a:rPr lang="cs-CZ" sz="2400" dirty="0" smtClean="0"/>
              <a:t>, jedno nebo dvě </a:t>
            </a:r>
            <a:r>
              <a:rPr lang="cs-CZ" sz="2400" b="1" dirty="0" smtClean="0"/>
              <a:t>vejce zahřívají vlastním tělem </a:t>
            </a:r>
            <a:r>
              <a:rPr lang="cs-CZ" sz="2400" dirty="0" smtClean="0"/>
              <a:t>v kožním záhybu na břiše, samci a samice se neliší, rodiče krmí mláďata</a:t>
            </a:r>
          </a:p>
          <a:p>
            <a:r>
              <a:rPr lang="cs-CZ" sz="2400" u="sng" dirty="0" smtClean="0"/>
              <a:t>zásnuby</a:t>
            </a:r>
            <a:r>
              <a:rPr lang="cs-CZ" sz="2400" dirty="0" smtClean="0"/>
              <a:t>: samec vezme do zobáku </a:t>
            </a:r>
          </a:p>
          <a:p>
            <a:pPr>
              <a:buNone/>
            </a:pPr>
            <a:r>
              <a:rPr lang="cs-CZ" sz="2400" dirty="0" smtClean="0"/>
              <a:t>	kamínek, položí ho před jiného jedince, </a:t>
            </a:r>
          </a:p>
          <a:p>
            <a:pPr>
              <a:buNone/>
            </a:pPr>
            <a:r>
              <a:rPr lang="cs-CZ" sz="2400" dirty="0" smtClean="0"/>
              <a:t>	od samce dostane klofanec, </a:t>
            </a:r>
          </a:p>
          <a:p>
            <a:pPr>
              <a:buNone/>
            </a:pPr>
            <a:r>
              <a:rPr lang="cs-CZ" sz="2400" dirty="0" smtClean="0"/>
              <a:t>	zadaná samice nereaguje, </a:t>
            </a:r>
          </a:p>
          <a:p>
            <a:pPr>
              <a:buNone/>
            </a:pPr>
            <a:r>
              <a:rPr lang="cs-CZ" sz="2400" dirty="0" smtClean="0"/>
              <a:t>	pokud jedinec s úklonou přijme </a:t>
            </a:r>
          </a:p>
          <a:p>
            <a:pPr>
              <a:buNone/>
            </a:pPr>
            <a:r>
              <a:rPr lang="cs-CZ" sz="2400" dirty="0" smtClean="0"/>
              <a:t>	kamínek, jedná se o nezadanou</a:t>
            </a:r>
          </a:p>
          <a:p>
            <a:pPr>
              <a:buNone/>
            </a:pPr>
            <a:r>
              <a:rPr lang="cs-CZ" sz="2400" dirty="0" smtClean="0"/>
              <a:t>	samici a začne </a:t>
            </a:r>
            <a:r>
              <a:rPr lang="cs-CZ" sz="2400" b="1" dirty="0" smtClean="0"/>
              <a:t>zásnubní duet</a:t>
            </a:r>
            <a:endParaRPr lang="cs-CZ" sz="2400" b="1" dirty="0"/>
          </a:p>
        </p:txBody>
      </p:sp>
      <p:pic>
        <p:nvPicPr>
          <p:cNvPr id="7" name="Picture 4" descr="File:Manchot royal - King Pengu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7806"/>
          <a:stretch>
            <a:fillRect/>
          </a:stretch>
        </p:blipFill>
        <p:spPr bwMode="auto">
          <a:xfrm>
            <a:off x="5940152" y="3573016"/>
            <a:ext cx="2338502" cy="2474640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Který pták klade vejce do hnízd jiných ptáků? </a:t>
            </a:r>
          </a:p>
          <a:p>
            <a:r>
              <a:rPr lang="cs-CZ" sz="2400" dirty="0" smtClean="0"/>
              <a:t>Kteří </a:t>
            </a:r>
            <a:r>
              <a:rPr lang="cs-CZ" sz="2400" dirty="0" smtClean="0"/>
              <a:t>ptáci“mluví“? </a:t>
            </a:r>
            <a:endParaRPr lang="cs-CZ" sz="2400" b="1" dirty="0" smtClean="0"/>
          </a:p>
          <a:p>
            <a:r>
              <a:rPr lang="cs-CZ" sz="2400" dirty="0" smtClean="0"/>
              <a:t>Jak se nazývá ústrojí, </a:t>
            </a:r>
            <a:r>
              <a:rPr lang="cs-CZ" sz="2400" dirty="0" smtClean="0"/>
              <a:t>které </a:t>
            </a:r>
            <a:r>
              <a:rPr lang="cs-CZ" sz="2400" dirty="0" smtClean="0"/>
              <a:t>umožňuje pěvcům zpívat? </a:t>
            </a:r>
            <a:endParaRPr lang="cs-CZ" sz="2400" b="1" dirty="0" smtClean="0"/>
          </a:p>
          <a:p>
            <a:r>
              <a:rPr lang="cs-CZ" sz="2400" dirty="0" smtClean="0"/>
              <a:t>Podle potravy dělíme pěvce na tři skupiny: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b="1" dirty="0" smtClean="0"/>
          </a:p>
          <a:p>
            <a:r>
              <a:rPr lang="cs-CZ" sz="2400" dirty="0" smtClean="0"/>
              <a:t>Kolikrát do roka vyvede sýkora koňadra mladé? </a:t>
            </a:r>
            <a:endParaRPr lang="cs-CZ" sz="2400" b="1" dirty="0" smtClean="0"/>
          </a:p>
          <a:p>
            <a:r>
              <a:rPr lang="cs-CZ" sz="2400" dirty="0" smtClean="0"/>
              <a:t>Který pěvec je nejvytrvalejší letec?</a:t>
            </a:r>
            <a:r>
              <a:rPr lang="cs-CZ" sz="2400" b="1" dirty="0" smtClean="0"/>
              <a:t> </a:t>
            </a:r>
          </a:p>
          <a:p>
            <a:r>
              <a:rPr lang="cs-CZ" sz="2400" dirty="0" smtClean="0"/>
              <a:t>Jaká hnízda staví jiřička obecná? </a:t>
            </a:r>
            <a:endParaRPr lang="cs-CZ" sz="2400" b="1" dirty="0" smtClean="0"/>
          </a:p>
          <a:p>
            <a:r>
              <a:rPr lang="cs-CZ" sz="2400" dirty="0" smtClean="0"/>
              <a:t>Druhové jméno skřivana</a:t>
            </a:r>
            <a:r>
              <a:rPr lang="cs-CZ" sz="2400" dirty="0" smtClean="0"/>
              <a:t>:</a:t>
            </a:r>
            <a:endParaRPr lang="cs-CZ" sz="2400" b="1" dirty="0" smtClean="0"/>
          </a:p>
          <a:p>
            <a:r>
              <a:rPr lang="cs-CZ" sz="2400" dirty="0" smtClean="0"/>
              <a:t>Kterému pěvci se říká třasořitka? </a:t>
            </a:r>
            <a:endParaRPr lang="cs-CZ" sz="2400" b="1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Šipka doleva 3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516216" y="1628800"/>
            <a:ext cx="22139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kukačka obecná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491880" y="1988840"/>
            <a:ext cx="13244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papoušci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492896"/>
            <a:ext cx="11635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hlasové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27584" y="3356992"/>
            <a:ext cx="45272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semenožraví, hmyzožraví, všežraví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732240" y="3717032"/>
            <a:ext cx="11499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dvakrát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292080" y="4221088"/>
            <a:ext cx="23888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vlaštovka obecná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932040" y="4653136"/>
            <a:ext cx="17815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polokulovitá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283968" y="5085184"/>
            <a:ext cx="8306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polní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5517232"/>
            <a:ext cx="22903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konipasu bílému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8965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Který pěvec je ve zpěvu nejdokonalejší?</a:t>
            </a:r>
            <a:r>
              <a:rPr lang="cs-CZ" sz="2400" b="1" dirty="0" smtClean="0"/>
              <a:t> </a:t>
            </a:r>
          </a:p>
          <a:p>
            <a:r>
              <a:rPr lang="cs-CZ" sz="2400" dirty="0" smtClean="0"/>
              <a:t>Který pěvec staví miskovité hnízdo vymazané blátem smíchaným se slinami? </a:t>
            </a:r>
            <a:endParaRPr lang="cs-CZ" sz="2400" b="1" dirty="0" smtClean="0"/>
          </a:p>
          <a:p>
            <a:r>
              <a:rPr lang="cs-CZ" sz="2400" dirty="0" smtClean="0"/>
              <a:t>Čím škodí špaček obecný? </a:t>
            </a:r>
            <a:endParaRPr lang="cs-CZ" sz="2400" b="1" dirty="0" smtClean="0"/>
          </a:p>
          <a:p>
            <a:r>
              <a:rPr lang="cs-CZ" sz="2400" dirty="0" smtClean="0"/>
              <a:t>Jak se nazývá zpěv kosa černého? </a:t>
            </a:r>
            <a:endParaRPr lang="cs-CZ" sz="2400" b="1" dirty="0" smtClean="0"/>
          </a:p>
          <a:p>
            <a:r>
              <a:rPr lang="cs-CZ" sz="2400" dirty="0" smtClean="0"/>
              <a:t>Který pěvec staví neupravené hnízdo z větviček kryté stříškou? </a:t>
            </a:r>
            <a:endParaRPr lang="cs-CZ" sz="2400" dirty="0" smtClean="0"/>
          </a:p>
          <a:p>
            <a:endParaRPr lang="cs-CZ" sz="2400" b="1" dirty="0" smtClean="0"/>
          </a:p>
          <a:p>
            <a:r>
              <a:rPr lang="cs-CZ" sz="2400" dirty="0" smtClean="0"/>
              <a:t>Který </a:t>
            </a:r>
            <a:r>
              <a:rPr lang="cs-CZ" sz="2400" dirty="0" smtClean="0"/>
              <a:t>pěvec křikem varuje obyvatele lesa? </a:t>
            </a:r>
            <a:endParaRPr lang="cs-CZ" sz="2400" b="1" dirty="0" smtClean="0"/>
          </a:p>
          <a:p>
            <a:r>
              <a:rPr lang="cs-CZ" sz="2400" dirty="0" smtClean="0"/>
              <a:t>Kteří nelétaví ptáci patří mezi běžce?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b="1" dirty="0" smtClean="0"/>
          </a:p>
          <a:p>
            <a:r>
              <a:rPr lang="cs-CZ" sz="2400" dirty="0" smtClean="0"/>
              <a:t>Který nelétavý pták je řazen mezi plavce?</a:t>
            </a:r>
            <a:r>
              <a:rPr lang="cs-CZ" sz="2400" b="1" dirty="0" smtClean="0"/>
              <a:t> 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508104" y="1556792"/>
            <a:ext cx="18883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slavík obecný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907704" y="2204864"/>
            <a:ext cx="18593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drozd</a:t>
            </a:r>
            <a:r>
              <a:rPr lang="cs-CZ" sz="2400" dirty="0" smtClean="0"/>
              <a:t> </a:t>
            </a:r>
            <a:r>
              <a:rPr lang="cs-CZ" sz="2400" b="1" dirty="0" smtClean="0"/>
              <a:t>zpěvný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51920" y="2636912"/>
            <a:ext cx="501194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zobe dužnaté plody – třešně a vinnou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révu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716016" y="3212976"/>
            <a:ext cx="14223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flétnovitý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4149080"/>
            <a:ext cx="28083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straka obecná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796136" y="4581128"/>
            <a:ext cx="18480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sojka obecná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39552" y="5445224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pštros dvouprstý, nandu pampový, emu australský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5796136" y="5877272"/>
            <a:ext cx="25802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tučňák patagonský</a:t>
            </a:r>
            <a:endParaRPr lang="cs-CZ" sz="2400" dirty="0"/>
          </a:p>
        </p:txBody>
      </p:sp>
      <p:sp>
        <p:nvSpPr>
          <p:cNvPr id="14" name="Šipka doleva 13"/>
          <p:cNvSpPr/>
          <p:nvPr/>
        </p:nvSpPr>
        <p:spPr>
          <a:xfrm>
            <a:off x="8172400" y="6309320"/>
            <a:ext cx="576064" cy="33265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800" dirty="0" smtClean="0">
                <a:hlinkClick r:id="rId2"/>
              </a:rPr>
              <a:t>http://commons.wikimedia.org/wiki/File:Kuckuck_(Cuculus_canorus)_by_Tim_Peukert.jpg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http://commons.wikimedia.org/wiki/File:Melopsittacus_undulatus.jpg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http://commons.wikimedia.org/wiki/File:Cockatielmale.jpg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http://commons.wikimedia.org/wiki/File:House_sparrow_I_IMG_4529.jpg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http://commons.wikimedia.org/wiki/File:House_Sparrow_(M)_I_IMG_7881.jpg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http://commons.wikimedia.org/wiki/File:Male.svg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http://commons.wikimedia.org/wiki/File:Female.svg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http://commons.wikimedia.org/wiki/File:FringillaCoelebsFemale.jpg?uselang=cs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http://commons.wikimedia.org/wiki/File:Chaffinch_dtab.jpg?uselang=cs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http://commons.wikimedia.org/wiki/File:Carduelis_carduelis_(Lukasz_Lukasik).jpg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http://commons.wikimedia.org/wiki/File:Emberiza_citrinella_-New_Zealand_-North_Island-8.jpg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http://commons.wikimedia.org/wiki/File:Pyrrhula_Pyrrhula_Kittila_20120305.JPG?uselang=cs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http://commons.wikimedia.org/wiki/File:Carduelis_chloris_3_(Marek_Szczepanek).jpg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 smtClean="0">
                <a:hlinkClick r:id="rId2"/>
              </a:rPr>
              <a:t>http://commons.wikimedia.org/wiki/File:Parus_major_m.jpg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http://commons.wikimedia.org/wiki/File:Parus_caeruleus1.jpg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http://commons.wikimedia.org/wiki/File:Lophophanes_cristatus_Luc_Viatour_2.jpg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http://upload.wikimedia.org/wikipedia/commons/f/fe/Poecile_palustris_5_Luc_Viatour.jpg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http://commons.wikimedia.org/wiki/File:Coal_tit_UK09.JPG?uselang=cs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http://commons.wikimedia.org/wiki/File:Hirundo_rustica_1_(Martin_Mecnarowski).jpg?uselang=cs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http://commons.wikimedia.org/wiki/File:Nest_Huiszwaluw.JPG?uselang=cs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http://commons.wikimedia.org/wiki/File:Barn_swallow_(Hirundo_rustica)_nest_eggs,_total_clutch.JPG?uselang=cs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http://commons.wikimedia.org/wiki/File:Delichon_urbicum_-Iceland_-flying-8.jpg?uselang=cs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http://commons.wikimedia.org/wiki/File:House_Martins_2.jpg?uselang=cs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http://commons.wikimedia.org/wiki/File:Delichon_urbicum_MHNT.jpg?uselang=cs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http://commons.wikimedia.org/wiki/File:Ji%C5%99i%C4%8Dka_obecn%C3%A1_na_dr%C3%A1tech_(003).JPG?uselang=cs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 fontScale="85000" lnSpcReduction="10000"/>
          </a:bodyPr>
          <a:lstStyle/>
          <a:p>
            <a:r>
              <a:rPr lang="cs-CZ" sz="1800" dirty="0" smtClean="0">
                <a:hlinkClick r:id="rId2"/>
              </a:rPr>
              <a:t>http://commons.wikimedia.org/wiki/File:Alauda_arvensis_2.jpg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http://commons.wikimedia.org/wiki/File:Pied_Wagtail_(Motacilla_alba)_(10).jpg?uselang=cs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http://commons.wikimedia.org/wiki/File:Nachtigall_(Luscinia_megarhynchos)-2.jpg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http://commons.wikimedia.org/wiki/File:Song_thrush.jpg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http://commons.wikimedia.org/wiki/File:Toulouse_-_Sturnus_vulgaris_-_2012-02-26_-_2.jpg?uselang=cs</a:t>
            </a:r>
          </a:p>
          <a:p>
            <a:r>
              <a:rPr lang="cs-CZ" sz="1800" dirty="0" smtClean="0">
                <a:hlinkClick r:id="rId7"/>
              </a:rPr>
              <a:t>http://commons.wikimedia.org/wiki/File:Female_Blackbird.jpg?uselang=cs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http://commons.wikimedia.org/wiki/File:Kos_Turdus_merulaRB.jpg?uselang=cs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http://commons.wikimedia.org/wiki/File:Amselnest_lokilech.jpg?uselang=cs</a:t>
            </a:r>
            <a:r>
              <a:rPr lang="cs-CZ" sz="1800" dirty="0" smtClean="0"/>
              <a:t>)</a:t>
            </a:r>
          </a:p>
          <a:p>
            <a:r>
              <a:rPr lang="cs-CZ" sz="1800" dirty="0" smtClean="0">
                <a:hlinkClick r:id="rId10"/>
              </a:rPr>
              <a:t>http://commons.wikimedia.org/wiki/File:Garrulus_glandarius_B_Luc_Viatour.jpg?uselang=cs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http://commons.wikimedia.org/wiki/File:Elster_wikipedia2.jpg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http://commons.wikimedia.org/wiki/File:Magpie,_Belfast_-_geograph.org.uk_-_748706.jpg?uselang=cs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http://commons.wikimedia.org/wiki/File:Kr%C3%A4he_65(loz).JPG?uselang=cs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http://commons.wikimedia.org/wiki/File:Corvus_frugilegus_2.jpg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http://commons.wikimedia.org/wiki/File:Ostriches_cape_point_cropped.jpg</a:t>
            </a:r>
            <a:endParaRPr lang="cs-CZ" sz="1800" dirty="0" smtClean="0"/>
          </a:p>
          <a:p>
            <a:r>
              <a:rPr lang="cs-CZ" sz="1800" dirty="0" smtClean="0">
                <a:hlinkClick r:id="rId16"/>
              </a:rPr>
              <a:t>http://commons.wikimedia.org/wiki/File:Manchot_royal_-_King_Penguin.jpg</a:t>
            </a:r>
            <a:endParaRPr lang="cs-CZ" sz="1800" dirty="0" smtClean="0"/>
          </a:p>
          <a:p>
            <a:r>
              <a:rPr lang="cs-CZ" sz="1800" dirty="0" smtClean="0">
                <a:hlinkClick r:id="rId17"/>
              </a:rPr>
              <a:t>http://commons.wikimedia.org/wiki/File:Falkland_Islands_Penguins_36.jpg?uselang=cs</a:t>
            </a:r>
            <a:endParaRPr lang="cs-CZ" sz="1800" dirty="0" smtClean="0"/>
          </a:p>
          <a:p>
            <a:r>
              <a:rPr lang="cs-CZ" sz="1800" dirty="0" smtClean="0">
                <a:hlinkClick r:id="rId18"/>
              </a:rPr>
              <a:t>http://commons.wikimedia.org/wiki/File:Detail_shot_of_budgerigars_head.jpg?uselang=cs</a:t>
            </a:r>
            <a:endParaRPr lang="cs-CZ" sz="1800" dirty="0" smtClean="0"/>
          </a:p>
          <a:p>
            <a:r>
              <a:rPr lang="cs-CZ" sz="1800" dirty="0" smtClean="0">
                <a:hlinkClick r:id="rId19"/>
              </a:rPr>
              <a:t>http://commons.wikimedia.org/wiki/File:Greater_Rhea_%28Rhea_americana%29_-Argentina-8.jpg</a:t>
            </a:r>
            <a:endParaRPr lang="cs-CZ" sz="1800" dirty="0" smtClean="0"/>
          </a:p>
          <a:p>
            <a:r>
              <a:rPr lang="cs-CZ" sz="1800" dirty="0" smtClean="0">
                <a:hlinkClick r:id="rId20"/>
              </a:rPr>
              <a:t>http://commons.wikimedia.org/wiki/File:Emoe.jpg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1086</Words>
  <Application>Microsoft Office PowerPoint</Application>
  <PresentationFormat>Předvádění na obrazovce (4:3)</PresentationFormat>
  <Paragraphs>293</Paragraphs>
  <Slides>28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Snímek 1</vt:lpstr>
      <vt:lpstr>Snímek 2</vt:lpstr>
      <vt:lpstr>PTÁCI</vt:lpstr>
      <vt:lpstr>Řády</vt:lpstr>
      <vt:lpstr>Kukačky – kukačka obecná</vt:lpstr>
      <vt:lpstr>Papoušci</vt:lpstr>
      <vt:lpstr>Papoušci - zástupci </vt:lpstr>
      <vt:lpstr>Pěvci</vt:lpstr>
      <vt:lpstr>Vrabec domácí</vt:lpstr>
      <vt:lpstr>Snímek 10</vt:lpstr>
      <vt:lpstr>Pěvci - zástupci</vt:lpstr>
      <vt:lpstr>Sýkory</vt:lpstr>
      <vt:lpstr>Vlaštovka obecná</vt:lpstr>
      <vt:lpstr>Jiřička obecná</vt:lpstr>
      <vt:lpstr>Pěvci - zástupci</vt:lpstr>
      <vt:lpstr>Pěvci</vt:lpstr>
      <vt:lpstr>Pěvci</vt:lpstr>
      <vt:lpstr>Kos černý</vt:lpstr>
      <vt:lpstr>Kos černý</vt:lpstr>
      <vt:lpstr>Pěvci - zástupci</vt:lpstr>
      <vt:lpstr>Pěvci – sojka obecná</vt:lpstr>
      <vt:lpstr>Nelétaví ptáci – pštros dvouprstý</vt:lpstr>
      <vt:lpstr>Nelétaví ptáci - tučňák patagonský</vt:lpstr>
      <vt:lpstr>Otázky 1</vt:lpstr>
      <vt:lpstr>Otázky 2</vt:lpstr>
      <vt:lpstr>Zdroje 1:</vt:lpstr>
      <vt:lpstr>Zdroje 2:</vt:lpstr>
      <vt:lpstr>Zdroje 3: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Kateřina</dc:creator>
  <cp:lastModifiedBy>Kateřina</cp:lastModifiedBy>
  <cp:revision>52</cp:revision>
  <dcterms:created xsi:type="dcterms:W3CDTF">2012-09-25T17:29:32Z</dcterms:created>
  <dcterms:modified xsi:type="dcterms:W3CDTF">2012-09-26T21:39:53Z</dcterms:modified>
</cp:coreProperties>
</file>