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8" r:id="rId3"/>
    <p:sldId id="259" r:id="rId4"/>
    <p:sldId id="260" r:id="rId5"/>
    <p:sldId id="261" r:id="rId6"/>
    <p:sldId id="262" r:id="rId7"/>
    <p:sldId id="25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452" autoAdjust="0"/>
    <p:restoredTop sz="94660"/>
  </p:normalViewPr>
  <p:slideViewPr>
    <p:cSldViewPr>
      <p:cViewPr varScale="1">
        <p:scale>
          <a:sx n="100" d="100"/>
          <a:sy n="100" d="100"/>
        </p:scale>
        <p:origin x="-5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Podpora výuky v technických oborech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 ŠKOLY:SOŠ Net Office, spol. s r.o. Orlová Lutyně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AUTOR: Mgr. Jana Kijonková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TEMA: Relační databáze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CZ.1.5.00/34.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-83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-105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LinFactNeighborX="-1440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 custLinFactNeighborX="-225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 custLinFactNeighborX="-521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B58F409-A00E-4277-9D36-1DE4E32F32FC}" type="presOf" srcId="{D1B46980-6531-4606-95E6-44980827E919}" destId="{6140AFEC-043D-4C43-A2F9-D0F5331DF3A3}" srcOrd="0" destOrd="0" presId="urn:microsoft.com/office/officeart/2005/8/layout/target3"/>
    <dgm:cxn modelId="{A720C240-C3F8-445C-AB48-AFC28F499F10}" type="presOf" srcId="{D1D4F407-5343-4D3F-B5B9-D407B03CAEB4}" destId="{AED2198E-93D5-4001-81B4-73124B309672}" srcOrd="1" destOrd="0" presId="urn:microsoft.com/office/officeart/2005/8/layout/target3"/>
    <dgm:cxn modelId="{7BA285EA-19C1-4B7A-B683-28AEDC386D17}" type="presOf" srcId="{D1D4F407-5343-4D3F-B5B9-D407B03CAEB4}" destId="{D005CE8C-CC26-4C3E-AC11-E15060ECD759}" srcOrd="0" destOrd="0" presId="urn:microsoft.com/office/officeart/2005/8/layout/target3"/>
    <dgm:cxn modelId="{4A5BC527-7A88-46A8-A670-CBD0E0821D5A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60EB1E4-69C5-485B-966D-28AB704C2778}" type="presOf" srcId="{4C35D32F-0EAB-4CD7-82EE-45574DC2A586}" destId="{8BEBB6EC-1DAA-4CAC-8A25-BC0FCBD5DBD5}" srcOrd="0" destOrd="0" presId="urn:microsoft.com/office/officeart/2005/8/layout/target3"/>
    <dgm:cxn modelId="{8543F2E8-68BC-4249-9BCA-78ECEF5F9DFC}" type="presOf" srcId="{D8197B8C-B260-4A16-BDF4-0947B075E274}" destId="{5A5FFA88-C948-4069-8E93-59FA12366E83}" srcOrd="1" destOrd="0" presId="urn:microsoft.com/office/officeart/2005/8/layout/target3"/>
    <dgm:cxn modelId="{1D080FAC-DC5A-47AC-AB92-6A2211931F10}" type="presOf" srcId="{4C35D32F-0EAB-4CD7-82EE-45574DC2A586}" destId="{890E4F0B-2866-4A3F-A3C7-2A14B1797930}" srcOrd="1" destOrd="0" presId="urn:microsoft.com/office/officeart/2005/8/layout/target3"/>
    <dgm:cxn modelId="{59E8961A-1797-4540-9266-43D93E656A3E}" type="presOf" srcId="{D1B46980-6531-4606-95E6-44980827E919}" destId="{2BE915AB-18AA-4053-B92C-3BFC9ED204BB}" srcOrd="1" destOrd="0" presId="urn:microsoft.com/office/officeart/2005/8/layout/target3"/>
    <dgm:cxn modelId="{74B786C0-901B-44F4-B29F-798A882A25DB}" type="presOf" srcId="{D8197B8C-B260-4A16-BDF4-0947B075E274}" destId="{25B08C86-7E15-44DC-BE7F-FFB55DD49D12}" srcOrd="0" destOrd="0" presId="urn:microsoft.com/office/officeart/2005/8/layout/target3"/>
    <dgm:cxn modelId="{224C3CFE-E518-4116-96E3-2C2E940A9392}" type="presOf" srcId="{B651F6E3-6281-48DB-9319-2AEAFDAE7572}" destId="{619D679B-A015-4ECF-8348-D1034C574F40}" srcOrd="0" destOrd="0" presId="urn:microsoft.com/office/officeart/2005/8/layout/target3"/>
    <dgm:cxn modelId="{962B814C-10E3-4C56-A684-C60BCC445D3E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56C5577-EA97-4A7B-991D-9952BC1F4C70}" type="presParOf" srcId="{333A1088-737F-45CB-B68E-254E46348037}" destId="{F5ABB229-8D3B-4694-996A-96F23CF14429}" srcOrd="0" destOrd="0" presId="urn:microsoft.com/office/officeart/2005/8/layout/target3"/>
    <dgm:cxn modelId="{B5E654B4-2E23-4ECB-B0D7-0503CEF434D7}" type="presParOf" srcId="{333A1088-737F-45CB-B68E-254E46348037}" destId="{F41139FD-01EE-4571-8B17-4FB00FC51163}" srcOrd="1" destOrd="0" presId="urn:microsoft.com/office/officeart/2005/8/layout/target3"/>
    <dgm:cxn modelId="{C56682D5-DEB6-4145-8D58-9A1462D70AA1}" type="presParOf" srcId="{333A1088-737F-45CB-B68E-254E46348037}" destId="{D005CE8C-CC26-4C3E-AC11-E15060ECD759}" srcOrd="2" destOrd="0" presId="urn:microsoft.com/office/officeart/2005/8/layout/target3"/>
    <dgm:cxn modelId="{0E4549AB-600B-4920-A033-0205B4ABE80C}" type="presParOf" srcId="{333A1088-737F-45CB-B68E-254E46348037}" destId="{2C702D82-9B77-49B7-9568-BB8EB47C3372}" srcOrd="3" destOrd="0" presId="urn:microsoft.com/office/officeart/2005/8/layout/target3"/>
    <dgm:cxn modelId="{50F0255F-D7C9-4844-B0DC-80F25D9077FC}" type="presParOf" srcId="{333A1088-737F-45CB-B68E-254E46348037}" destId="{A52A0455-90FF-4808-ABD0-F02540D31D5A}" srcOrd="4" destOrd="0" presId="urn:microsoft.com/office/officeart/2005/8/layout/target3"/>
    <dgm:cxn modelId="{5AC20AE1-649A-43FE-9F89-E7972A8D47B7}" type="presParOf" srcId="{333A1088-737F-45CB-B68E-254E46348037}" destId="{6140AFEC-043D-4C43-A2F9-D0F5331DF3A3}" srcOrd="5" destOrd="0" presId="urn:microsoft.com/office/officeart/2005/8/layout/target3"/>
    <dgm:cxn modelId="{DAF4754A-81E1-4D50-AC9D-BBE10F50C48B}" type="presParOf" srcId="{333A1088-737F-45CB-B68E-254E46348037}" destId="{9358AC05-5D7D-4327-9F80-1AD486AEA664}" srcOrd="6" destOrd="0" presId="urn:microsoft.com/office/officeart/2005/8/layout/target3"/>
    <dgm:cxn modelId="{0A85782C-DC86-41DD-ABC7-F936092D1C8C}" type="presParOf" srcId="{333A1088-737F-45CB-B68E-254E46348037}" destId="{313FC574-E1CD-4FB4-B054-0B805CE0447D}" srcOrd="7" destOrd="0" presId="urn:microsoft.com/office/officeart/2005/8/layout/target3"/>
    <dgm:cxn modelId="{C99238E2-5E38-4D0B-A3DE-7E6A1DCF4F6B}" type="presParOf" srcId="{333A1088-737F-45CB-B68E-254E46348037}" destId="{619D679B-A015-4ECF-8348-D1034C574F40}" srcOrd="8" destOrd="0" presId="urn:microsoft.com/office/officeart/2005/8/layout/target3"/>
    <dgm:cxn modelId="{F7E4C797-D016-4BA6-9B7F-D3128D7818A5}" type="presParOf" srcId="{333A1088-737F-45CB-B68E-254E46348037}" destId="{322283A8-4A27-4CDA-BAE3-F381106A9174}" srcOrd="9" destOrd="0" presId="urn:microsoft.com/office/officeart/2005/8/layout/target3"/>
    <dgm:cxn modelId="{1546EF3E-C51E-4CF2-BDA6-F99228637AC2}" type="presParOf" srcId="{333A1088-737F-45CB-B68E-254E46348037}" destId="{FFC9F71D-1B4F-4AD9-A4A6-86ADEFC8AF5C}" srcOrd="10" destOrd="0" presId="urn:microsoft.com/office/officeart/2005/8/layout/target3"/>
    <dgm:cxn modelId="{2DE8ADB3-2532-4F77-AA26-31AFD0B37140}" type="presParOf" srcId="{333A1088-737F-45CB-B68E-254E46348037}" destId="{25B08C86-7E15-44DC-BE7F-FFB55DD49D12}" srcOrd="11" destOrd="0" presId="urn:microsoft.com/office/officeart/2005/8/layout/target3"/>
    <dgm:cxn modelId="{BD93A1C6-545E-4D45-87D0-37ACA37F7C8C}" type="presParOf" srcId="{333A1088-737F-45CB-B68E-254E46348037}" destId="{76644BE8-9D7C-4C09-B250-3D10AF48CBB7}" srcOrd="12" destOrd="0" presId="urn:microsoft.com/office/officeart/2005/8/layout/target3"/>
    <dgm:cxn modelId="{701A6000-5A9C-4E40-AE2D-7658E8A1F31F}" type="presParOf" srcId="{333A1088-737F-45CB-B68E-254E46348037}" destId="{EE85B701-7295-41C0-BA7A-34D3756A2AE6}" srcOrd="13" destOrd="0" presId="urn:microsoft.com/office/officeart/2005/8/layout/target3"/>
    <dgm:cxn modelId="{6E2F0DFA-8829-4EED-9630-07CE5FA3907E}" type="presParOf" srcId="{333A1088-737F-45CB-B68E-254E46348037}" destId="{8BEBB6EC-1DAA-4CAC-8A25-BC0FCBD5DBD5}" srcOrd="14" destOrd="0" presId="urn:microsoft.com/office/officeart/2005/8/layout/target3"/>
    <dgm:cxn modelId="{15C832D9-7E79-4011-B935-F6FE978E4D32}" type="presParOf" srcId="{333A1088-737F-45CB-B68E-254E46348037}" destId="{AED2198E-93D5-4001-81B4-73124B309672}" srcOrd="15" destOrd="0" presId="urn:microsoft.com/office/officeart/2005/8/layout/target3"/>
    <dgm:cxn modelId="{0E006D35-D1B7-4215-A79C-F24AB9369920}" type="presParOf" srcId="{333A1088-737F-45CB-B68E-254E46348037}" destId="{2BE915AB-18AA-4053-B92C-3BFC9ED204BB}" srcOrd="16" destOrd="0" presId="urn:microsoft.com/office/officeart/2005/8/layout/target3"/>
    <dgm:cxn modelId="{42FECE59-D8FE-4310-B384-D033304620C4}" type="presParOf" srcId="{333A1088-737F-45CB-B68E-254E46348037}" destId="{6BB5E863-4638-4E1D-BFDE-399D028AC4ED}" srcOrd="17" destOrd="0" presId="urn:microsoft.com/office/officeart/2005/8/layout/target3"/>
    <dgm:cxn modelId="{09CFF7B3-6759-4922-8BFA-353AC4AD2BBA}" type="presParOf" srcId="{333A1088-737F-45CB-B68E-254E46348037}" destId="{5A5FFA88-C948-4069-8E93-59FA12366E83}" srcOrd="18" destOrd="0" presId="urn:microsoft.com/office/officeart/2005/8/layout/target3"/>
    <dgm:cxn modelId="{1A176D6A-0C99-4F33-8132-739568EA267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21247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ŠKOLY:SOŠ Net Office, spol. s r.o. Orlová Lutyně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46255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Kijonková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13741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Podpora výuky v technických oborech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781263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Relační databáze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48773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CZ.1.5.00/34.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://www.manualy.net/article.php?articleID=13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58566178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99270" y="179348"/>
            <a:ext cx="53701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Relační databáze – normální forma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" name="Obdélník 1">
            <a:hlinkClick r:id="rId2"/>
          </p:cNvPr>
          <p:cNvSpPr/>
          <p:nvPr/>
        </p:nvSpPr>
        <p:spPr>
          <a:xfrm>
            <a:off x="399270" y="1619508"/>
            <a:ext cx="16800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normální forma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39553" y="980728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 následujícího článku zjistěte, zda tabulka, kterou jsme vytvořili v minulé hodině, je v první normální formě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2348880"/>
            <a:ext cx="8028384" cy="1733941"/>
          </a:xfrm>
          <a:prstGeom prst="rect">
            <a:avLst/>
          </a:prstGeom>
        </p:spPr>
      </p:pic>
      <p:cxnSp>
        <p:nvCxnSpPr>
          <p:cNvPr id="7" name="Přímá spojnice se šipkou 6"/>
          <p:cNvCxnSpPr/>
          <p:nvPr/>
        </p:nvCxnSpPr>
        <p:spPr>
          <a:xfrm flipV="1">
            <a:off x="4553745" y="4005064"/>
            <a:ext cx="1026367" cy="8640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 flipV="1">
            <a:off x="1835696" y="3933056"/>
            <a:ext cx="2736304" cy="93610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3354764" y="4797152"/>
            <a:ext cx="26346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Nejsou atomické hodnoty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39552" y="5590981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Ze stejného článku zjistěte, zda tabulka, kterou jsme vytvořili v minulé hodině,</a:t>
            </a:r>
          </a:p>
          <a:p>
            <a:r>
              <a:rPr lang="cs-CZ" dirty="0" smtClean="0"/>
              <a:t>je v druhé nebo třetí normální formě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195736" y="5157192"/>
            <a:ext cx="4743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Pro naší potřebu není nutné tato pole rozdělovat</a:t>
            </a:r>
            <a:endParaRPr lang="cs-CZ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41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 build="p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2348880"/>
            <a:ext cx="8028384" cy="1733941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539553" y="2972756"/>
            <a:ext cx="432047" cy="8162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971600" y="2972756"/>
            <a:ext cx="1152128" cy="816284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302465" y="2972756"/>
            <a:ext cx="432047" cy="797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771800" y="2969332"/>
            <a:ext cx="1152128" cy="800472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960504" y="2969332"/>
            <a:ext cx="936104" cy="8004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868144" y="2969332"/>
            <a:ext cx="792088" cy="8004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932040" y="2972756"/>
            <a:ext cx="864096" cy="797048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se šipkou 10"/>
          <p:cNvCxnSpPr>
            <a:endCxn id="3" idx="0"/>
          </p:cNvCxnSpPr>
          <p:nvPr/>
        </p:nvCxnSpPr>
        <p:spPr>
          <a:xfrm flipH="1">
            <a:off x="755577" y="908720"/>
            <a:ext cx="936103" cy="206403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1691680" y="908720"/>
            <a:ext cx="0" cy="206403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endCxn id="5" idx="0"/>
          </p:cNvCxnSpPr>
          <p:nvPr/>
        </p:nvCxnSpPr>
        <p:spPr>
          <a:xfrm>
            <a:off x="1691680" y="908720"/>
            <a:ext cx="826809" cy="206403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>
            <a:endCxn id="6" idx="0"/>
          </p:cNvCxnSpPr>
          <p:nvPr/>
        </p:nvCxnSpPr>
        <p:spPr>
          <a:xfrm>
            <a:off x="1691680" y="908720"/>
            <a:ext cx="1656184" cy="206061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1691680" y="908720"/>
            <a:ext cx="2592288" cy="206403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>
            <a:endCxn id="9" idx="0"/>
          </p:cNvCxnSpPr>
          <p:nvPr/>
        </p:nvCxnSpPr>
        <p:spPr>
          <a:xfrm>
            <a:off x="1691680" y="908720"/>
            <a:ext cx="3672408" cy="206403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>
            <a:off x="1691680" y="908720"/>
            <a:ext cx="4392488" cy="206403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1115616" y="620688"/>
            <a:ext cx="6051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Redudantní</a:t>
            </a:r>
            <a:r>
              <a:rPr lang="cs-CZ" dirty="0" smtClean="0"/>
              <a:t> data vhodné je tabulku rozdělit na dvě samostatné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5454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1813466"/>
            <a:ext cx="8028384" cy="1733941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3" y="620688"/>
            <a:ext cx="58712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Prohlédněte si tabulku ještě jednou a navrhněte její rozdělení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39553" y="1813466"/>
            <a:ext cx="6048671" cy="18002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259632" y="1340768"/>
            <a:ext cx="1344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TabZákazník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588224" y="1813466"/>
            <a:ext cx="1979713" cy="1800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732240" y="3829690"/>
            <a:ext cx="16579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>TabObjednávky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9553" y="4693786"/>
            <a:ext cx="65527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Tabulky se po rozdělení propojí pomoci jednoho pole (klíčové pole),</a:t>
            </a:r>
          </a:p>
          <a:p>
            <a:r>
              <a:rPr lang="cs-CZ" dirty="0" smtClean="0"/>
              <a:t>které pole to bude v našem případě?</a:t>
            </a:r>
            <a:endParaRPr lang="cs-CZ" dirty="0"/>
          </a:p>
        </p:txBody>
      </p:sp>
      <p:cxnSp>
        <p:nvCxnSpPr>
          <p:cNvPr id="10" name="Přímá spojnice se šipkou 9"/>
          <p:cNvCxnSpPr/>
          <p:nvPr/>
        </p:nvCxnSpPr>
        <p:spPr>
          <a:xfrm flipH="1" flipV="1">
            <a:off x="683568" y="3547407"/>
            <a:ext cx="72008" cy="114637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539553" y="5373216"/>
            <a:ext cx="46921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Toto pole je nutno přidat do tabulky objednávek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39553" y="1813466"/>
            <a:ext cx="432047" cy="1800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4035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 build="p"/>
      <p:bldP spid="11" grpId="0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3" y="620688"/>
            <a:ext cx="28044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Postup při rozdělení tabulek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43" y="1196752"/>
            <a:ext cx="8248650" cy="120015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648" y="2924944"/>
            <a:ext cx="7943800" cy="3492833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7043767" y="836712"/>
            <a:ext cx="1621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Vytvářecí dotaz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049456" y="2627620"/>
            <a:ext cx="17715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Výsledná tabulka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844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836712"/>
            <a:ext cx="6076950" cy="113347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656" y="2276872"/>
            <a:ext cx="4000500" cy="38481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7043767" y="548680"/>
            <a:ext cx="1621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Vytvářecí dotaz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049456" y="2339588"/>
            <a:ext cx="17715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Výsledná tabulka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1143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Prezentace slouží jako materiál k výkladu nového učiva, jako učebnice a při opakování</a:t>
            </a:r>
          </a:p>
          <a:p>
            <a:r>
              <a:rPr lang="cs-CZ" dirty="0" smtClean="0"/>
              <a:t>Předpokládaná doba 30 min</a:t>
            </a:r>
          </a:p>
          <a:p>
            <a:pPr marL="0" indent="0" algn="ctr">
              <a:buNone/>
            </a:pPr>
            <a:r>
              <a:rPr lang="cs-CZ" sz="4400" dirty="0" smtClean="0"/>
              <a:t>CITACE</a:t>
            </a:r>
            <a:endParaRPr lang="cs-CZ" sz="4400" dirty="0"/>
          </a:p>
          <a:p>
            <a:r>
              <a:rPr lang="cs-CZ" dirty="0" smtClean="0"/>
              <a:t>Nápověda k aplikaci MS Access</a:t>
            </a:r>
          </a:p>
          <a:p>
            <a:r>
              <a:rPr lang="cs-CZ" dirty="0"/>
              <a:t>http://www.dbsvet.cz/view.php?cisloclanku=2008052202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183</Words>
  <Application>Microsoft Office PowerPoint</Application>
  <PresentationFormat>Předvádění na obrazovce (4:3)</PresentationFormat>
  <Paragraphs>31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ANOTACE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aaa</cp:lastModifiedBy>
  <cp:revision>33</cp:revision>
  <dcterms:created xsi:type="dcterms:W3CDTF">2011-06-20T10:40:08Z</dcterms:created>
  <dcterms:modified xsi:type="dcterms:W3CDTF">2012-09-26T06:05:10Z</dcterms:modified>
</cp:coreProperties>
</file>