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3"/>
  </p:notesMasterIdLst>
  <p:sldIdLst>
    <p:sldId id="273" r:id="rId2"/>
    <p:sldId id="256" r:id="rId3"/>
    <p:sldId id="257" r:id="rId4"/>
    <p:sldId id="268" r:id="rId5"/>
    <p:sldId id="258" r:id="rId6"/>
    <p:sldId id="269" r:id="rId7"/>
    <p:sldId id="270" r:id="rId8"/>
    <p:sldId id="272" r:id="rId9"/>
    <p:sldId id="271" r:id="rId10"/>
    <p:sldId id="275" r:id="rId11"/>
    <p:sldId id="27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BEE871-65F0-46DE-B0B0-C8EA5C998840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045584-B938-4D94-A404-82FA7C8DDF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356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47022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8331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E7321EB-5D69-4AC5-9EB5-FCBB784C829C}" type="datetimeFigureOut">
              <a:rPr lang="cs-CZ" smtClean="0"/>
              <a:t>16.9.2012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80728"/>
            <a:ext cx="5501251" cy="11981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539552" y="2492896"/>
            <a:ext cx="8208912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1600" b="1" dirty="0" smtClean="0"/>
          </a:p>
          <a:p>
            <a:pPr algn="ctr"/>
            <a:r>
              <a:rPr lang="cs-CZ" sz="1600" b="1" dirty="0" smtClean="0"/>
              <a:t>Název </a:t>
            </a:r>
            <a:r>
              <a:rPr lang="cs-CZ" sz="1600" b="1" dirty="0"/>
              <a:t>projektu: Podpora výuky v technických oborech</a:t>
            </a:r>
            <a:endParaRPr lang="en-US" sz="1600" dirty="0"/>
          </a:p>
          <a:p>
            <a:pPr algn="ctr"/>
            <a:r>
              <a:rPr lang="cs-CZ" sz="1600" b="1" dirty="0"/>
              <a:t>Registrační číslo projektu</a:t>
            </a:r>
            <a:r>
              <a:rPr lang="cs-CZ" sz="1600" dirty="0"/>
              <a:t>: CZ.1.07/1.5.00/34.0458</a:t>
            </a:r>
            <a:endParaRPr lang="en-US" sz="1600" dirty="0"/>
          </a:p>
          <a:p>
            <a:pPr algn="ctr"/>
            <a:r>
              <a:rPr lang="cs-CZ" sz="1600" b="1" dirty="0"/>
              <a:t>Název šablony</a:t>
            </a:r>
            <a:r>
              <a:rPr lang="cs-CZ" sz="1600" dirty="0"/>
              <a:t>: III/2 – Inovace a zkvalitnění výuky prostřednictvím ICT</a:t>
            </a:r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endParaRPr lang="cs-CZ" sz="1600" dirty="0"/>
          </a:p>
          <a:p>
            <a:pPr algn="ctr"/>
            <a:r>
              <a:rPr lang="cs-CZ" sz="1600" b="1" dirty="0"/>
              <a:t>Název školy: SOŠ NET OFFICE Orlová, spol. s r.o.</a:t>
            </a:r>
            <a:endParaRPr lang="en-US" sz="1600" dirty="0"/>
          </a:p>
          <a:p>
            <a:pPr algn="ctr"/>
            <a:r>
              <a:rPr lang="cs-CZ" sz="1600" b="1" dirty="0"/>
              <a:t>Vypracoval/a: </a:t>
            </a:r>
            <a:r>
              <a:rPr lang="cs-CZ" sz="1600" b="1" dirty="0" smtClean="0"/>
              <a:t>Ing. Joanna </a:t>
            </a:r>
            <a:r>
              <a:rPr lang="cs-CZ" sz="1600" b="1" dirty="0" err="1"/>
              <a:t>P</a:t>
            </a:r>
            <a:r>
              <a:rPr lang="cs-CZ" sz="1600" b="1" dirty="0" err="1" smtClean="0"/>
              <a:t>aździorová</a:t>
            </a:r>
            <a:endParaRPr lang="en-US" sz="1600" dirty="0"/>
          </a:p>
          <a:p>
            <a:pPr algn="ctr"/>
            <a:r>
              <a:rPr lang="cs-CZ" sz="1600" b="1" dirty="0"/>
              <a:t> </a:t>
            </a:r>
            <a:endParaRPr lang="en-US" sz="1600" dirty="0"/>
          </a:p>
          <a:p>
            <a:pPr algn="ctr"/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86167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Intervaly – </a:t>
            </a:r>
            <a:r>
              <a:rPr lang="cs-CZ" sz="4000" cap="none" dirty="0" smtClean="0"/>
              <a:t>základní pojmy</a:t>
            </a:r>
            <a:endParaRPr lang="cs-CZ" sz="4000" cap="none" dirty="0"/>
          </a:p>
        </p:txBody>
      </p:sp>
    </p:spTree>
    <p:extLst>
      <p:ext uri="{BB962C8B-B14F-4D97-AF65-F5344CB8AC3E}">
        <p14:creationId xmlns:p14="http://schemas.microsoft.com/office/powerpoint/2010/main" val="297324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pojmy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14675" y="4309782"/>
            <a:ext cx="129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Představa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504695" y="1700808"/>
            <a:ext cx="81369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Č</a:t>
            </a:r>
            <a:r>
              <a:rPr lang="cs-CZ" sz="2400" b="1" dirty="0" smtClean="0"/>
              <a:t>íselná osa </a:t>
            </a:r>
            <a:r>
              <a:rPr lang="cs-CZ" sz="2400" dirty="0" smtClean="0"/>
              <a:t>– přímka, která slouží k zobrazení reálných čísel. </a:t>
            </a:r>
          </a:p>
          <a:p>
            <a:r>
              <a:rPr lang="cs-CZ" sz="2400" dirty="0" smtClean="0"/>
              <a:t>Na ose zvolíme </a:t>
            </a:r>
            <a:r>
              <a:rPr lang="cs-CZ" sz="2400" b="1" dirty="0" smtClean="0"/>
              <a:t>bod 0 – počátek </a:t>
            </a:r>
            <a:r>
              <a:rPr lang="cs-CZ" sz="2400" dirty="0" smtClean="0"/>
              <a:t>číselné osy, představuje reálné číslo 0</a:t>
            </a:r>
          </a:p>
          <a:p>
            <a:r>
              <a:rPr lang="cs-CZ" sz="2400" dirty="0" smtClean="0"/>
              <a:t>Vpravo znázorňujeme kladné čísla – </a:t>
            </a:r>
            <a:r>
              <a:rPr lang="cs-CZ" sz="2400" b="1" dirty="0" smtClean="0"/>
              <a:t>kladná poloosa</a:t>
            </a:r>
          </a:p>
          <a:p>
            <a:r>
              <a:rPr lang="cs-CZ" sz="2400" dirty="0" smtClean="0"/>
              <a:t>Vlevo znázorňujeme záporné čísla </a:t>
            </a:r>
            <a:r>
              <a:rPr lang="cs-CZ" sz="2400" dirty="0"/>
              <a:t>– </a:t>
            </a:r>
            <a:r>
              <a:rPr lang="cs-CZ" sz="2400" b="1" dirty="0" smtClean="0"/>
              <a:t>záporná poloosa</a:t>
            </a:r>
          </a:p>
          <a:p>
            <a:endParaRPr lang="cs-CZ" sz="2400" dirty="0" smtClean="0"/>
          </a:p>
        </p:txBody>
      </p:sp>
      <p:cxnSp>
        <p:nvCxnSpPr>
          <p:cNvPr id="13" name="Přímá spojnice 12"/>
          <p:cNvCxnSpPr/>
          <p:nvPr/>
        </p:nvCxnSpPr>
        <p:spPr>
          <a:xfrm>
            <a:off x="939128" y="5568464"/>
            <a:ext cx="6768752" cy="388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4323504" y="5492561"/>
            <a:ext cx="0" cy="144016"/>
          </a:xfrm>
          <a:prstGeom prst="line">
            <a:avLst/>
          </a:prstGeom>
          <a:ln w="28575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6483504" y="5492561"/>
            <a:ext cx="0" cy="147423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5043504" y="5492561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7203504" y="5492561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5763504" y="5492561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2847312" y="5492561"/>
            <a:ext cx="0" cy="147423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1407312" y="5492561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3567312" y="5492561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2127312" y="5492561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4139952" y="504453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0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887051" y="510106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627653" y="510106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327051" y="510106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047051" y="510106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212387" y="5123229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-4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952989" y="5123229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-3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652387" y="5123229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-2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3372387" y="5123229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-1</a:t>
            </a:r>
            <a:endParaRPr lang="cs-CZ" dirty="0"/>
          </a:p>
        </p:txBody>
      </p:sp>
      <p:cxnSp>
        <p:nvCxnSpPr>
          <p:cNvPr id="7" name="Pravoúhlá spojnice 6"/>
          <p:cNvCxnSpPr/>
          <p:nvPr/>
        </p:nvCxnSpPr>
        <p:spPr>
          <a:xfrm>
            <a:off x="4340073" y="5572350"/>
            <a:ext cx="3036453" cy="457199"/>
          </a:xfrm>
          <a:prstGeom prst="bentConnector3">
            <a:avLst>
              <a:gd name="adj1" fmla="val -514"/>
            </a:avLst>
          </a:prstGeom>
          <a:ln w="19050"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ravoúhlá spojnice 34"/>
          <p:cNvCxnSpPr/>
          <p:nvPr/>
        </p:nvCxnSpPr>
        <p:spPr>
          <a:xfrm flipH="1">
            <a:off x="1271622" y="5571185"/>
            <a:ext cx="3036453" cy="457199"/>
          </a:xfrm>
          <a:prstGeom prst="bentConnector3">
            <a:avLst>
              <a:gd name="adj1" fmla="val -514"/>
            </a:avLst>
          </a:prstGeom>
          <a:ln w="1905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1116011" y="6106928"/>
            <a:ext cx="20226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Záporná poloosa</a:t>
            </a:r>
            <a:endParaRPr lang="cs-CZ" sz="14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6010119" y="6147392"/>
            <a:ext cx="17316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Kladná poloosa</a:t>
            </a:r>
            <a:endParaRPr lang="cs-CZ" sz="14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3648880" y="4675202"/>
            <a:ext cx="12950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dirty="0" smtClean="0"/>
              <a:t>počátek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05547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3" grpId="0"/>
      <p:bldP spid="17" grpId="0"/>
      <p:bldP spid="18" grpId="0"/>
      <p:bldP spid="19" grpId="0"/>
      <p:bldP spid="21" grpId="0"/>
      <p:bldP spid="22" grpId="0"/>
      <p:bldP spid="23" grpId="0"/>
      <p:bldP spid="24" grpId="0"/>
      <p:bldP spid="26" grpId="0"/>
      <p:bldP spid="36" grpId="0"/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pojmy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0636" y="1844824"/>
            <a:ext cx="813690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sz="2400" b="1" dirty="0" smtClean="0"/>
              <a:t>Interval </a:t>
            </a:r>
            <a:r>
              <a:rPr lang="cs-CZ" sz="2400" dirty="0" smtClean="0"/>
              <a:t>– úsečka, polopřímka nebo přímka na číselné ose, která znázorňuje nějakou podmnožinu z </a:t>
            </a:r>
            <a:r>
              <a:rPr lang="cs-CZ" sz="2400" b="1" dirty="0" smtClean="0"/>
              <a:t>R</a:t>
            </a:r>
            <a:r>
              <a:rPr lang="cs-CZ" sz="2400" dirty="0" smtClean="0"/>
              <a:t>.</a:t>
            </a:r>
          </a:p>
          <a:p>
            <a:pPr>
              <a:spcBef>
                <a:spcPts val="600"/>
              </a:spcBef>
            </a:pPr>
            <a:r>
              <a:rPr lang="cs-CZ" sz="2400" dirty="0" smtClean="0"/>
              <a:t>Krajní body této úsečky, nebo počáteční bod polopřímky k ní mohou, ale nemusí patřit.</a:t>
            </a:r>
          </a:p>
          <a:p>
            <a:pPr>
              <a:spcBef>
                <a:spcPts val="600"/>
              </a:spcBef>
            </a:pPr>
            <a:r>
              <a:rPr lang="cs-CZ" sz="2400" dirty="0" smtClean="0"/>
              <a:t>Intervaly znázorňujeme na číselné ose, označujeme </a:t>
            </a:r>
            <a:r>
              <a:rPr lang="cs-CZ" sz="2400" b="1" dirty="0" smtClean="0"/>
              <a:t>I</a:t>
            </a:r>
            <a:r>
              <a:rPr lang="cs-CZ" sz="2400" b="1" baseline="-25000" dirty="0" smtClean="0"/>
              <a:t>1</a:t>
            </a:r>
            <a:r>
              <a:rPr lang="cs-CZ" sz="2400" b="1" dirty="0"/>
              <a:t>, </a:t>
            </a:r>
            <a:r>
              <a:rPr lang="cs-CZ" sz="2400" b="1" dirty="0" smtClean="0"/>
              <a:t>I</a:t>
            </a:r>
            <a:r>
              <a:rPr lang="cs-CZ" sz="2400" b="1" baseline="-25000" dirty="0" smtClean="0"/>
              <a:t>2, </a:t>
            </a:r>
            <a:r>
              <a:rPr lang="cs-CZ" sz="2400" b="1" dirty="0" smtClean="0"/>
              <a:t>I</a:t>
            </a:r>
            <a:r>
              <a:rPr lang="cs-CZ" sz="2400" b="1" baseline="-25000" dirty="0" smtClean="0"/>
              <a:t>3, </a:t>
            </a:r>
            <a:r>
              <a:rPr lang="cs-CZ" sz="2400" dirty="0" smtClean="0"/>
              <a:t>atd.</a:t>
            </a:r>
            <a:endParaRPr lang="cs-CZ" sz="24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939128" y="5307895"/>
            <a:ext cx="6768752" cy="388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4323504" y="5231992"/>
            <a:ext cx="0" cy="144016"/>
          </a:xfrm>
          <a:prstGeom prst="line">
            <a:avLst/>
          </a:prstGeom>
          <a:ln w="28575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6483504" y="5231992"/>
            <a:ext cx="0" cy="147423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043504" y="5231992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7203504" y="5231992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763504" y="5231992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2847312" y="5231992"/>
            <a:ext cx="0" cy="147423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1407312" y="5231992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3567312" y="5231992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2127312" y="5231992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4139952" y="4783965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0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887051" y="484049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627653" y="484049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327051" y="484049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047051" y="484049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212387" y="4862660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-4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952989" y="4862660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-3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652387" y="4862660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-2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372387" y="4862660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-1</a:t>
            </a:r>
            <a:endParaRPr lang="cs-CZ" dirty="0"/>
          </a:p>
        </p:txBody>
      </p:sp>
      <p:cxnSp>
        <p:nvCxnSpPr>
          <p:cNvPr id="28" name="Přímá spojnice 27"/>
          <p:cNvCxnSpPr/>
          <p:nvPr/>
        </p:nvCxnSpPr>
        <p:spPr>
          <a:xfrm>
            <a:off x="1407312" y="5304000"/>
            <a:ext cx="0" cy="529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1407312" y="5833208"/>
            <a:ext cx="2160000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3567312" y="5311781"/>
            <a:ext cx="0" cy="5214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ál 35"/>
          <p:cNvSpPr/>
          <p:nvPr/>
        </p:nvSpPr>
        <p:spPr>
          <a:xfrm>
            <a:off x="1337141" y="5760719"/>
            <a:ext cx="138515" cy="144016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/>
          <p:cNvSpPr/>
          <p:nvPr/>
        </p:nvSpPr>
        <p:spPr>
          <a:xfrm>
            <a:off x="3498054" y="5760719"/>
            <a:ext cx="138515" cy="144016"/>
          </a:xfrm>
          <a:prstGeom prst="ellipse">
            <a:avLst/>
          </a:prstGeom>
          <a:solidFill>
            <a:schemeClr val="bg2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9" name="Přímá spojnice 38"/>
          <p:cNvCxnSpPr/>
          <p:nvPr/>
        </p:nvCxnSpPr>
        <p:spPr>
          <a:xfrm>
            <a:off x="5043504" y="5301777"/>
            <a:ext cx="0" cy="529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5043504" y="5830985"/>
            <a:ext cx="2160000" cy="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Ovál 41"/>
          <p:cNvSpPr/>
          <p:nvPr/>
        </p:nvSpPr>
        <p:spPr>
          <a:xfrm>
            <a:off x="4973333" y="5758496"/>
            <a:ext cx="138515" cy="144016"/>
          </a:xfrm>
          <a:prstGeom prst="ellipse">
            <a:avLst/>
          </a:prstGeom>
          <a:solidFill>
            <a:schemeClr val="bg2"/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4" name="Přímá spojnice 43"/>
          <p:cNvCxnSpPr/>
          <p:nvPr/>
        </p:nvCxnSpPr>
        <p:spPr>
          <a:xfrm>
            <a:off x="2847312" y="5314004"/>
            <a:ext cx="0" cy="8809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>
            <a:endCxn id="48" idx="2"/>
          </p:cNvCxnSpPr>
          <p:nvPr/>
        </p:nvCxnSpPr>
        <p:spPr>
          <a:xfrm flipV="1">
            <a:off x="2847312" y="6194509"/>
            <a:ext cx="2846935" cy="481"/>
          </a:xfrm>
          <a:prstGeom prst="line">
            <a:avLst/>
          </a:prstGeom>
          <a:ln w="38100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5763504" y="5304000"/>
            <a:ext cx="1" cy="8909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Ovál 46"/>
          <p:cNvSpPr/>
          <p:nvPr/>
        </p:nvSpPr>
        <p:spPr>
          <a:xfrm>
            <a:off x="2777141" y="6122501"/>
            <a:ext cx="138515" cy="144016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/>
          <p:cNvSpPr/>
          <p:nvPr/>
        </p:nvSpPr>
        <p:spPr>
          <a:xfrm>
            <a:off x="5694247" y="6122501"/>
            <a:ext cx="138515" cy="144016"/>
          </a:xfrm>
          <a:prstGeom prst="ellipse">
            <a:avLst/>
          </a:prstGeom>
          <a:solidFill>
            <a:schemeClr val="bg2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9" name="TextovéPole 58"/>
          <p:cNvSpPr txBox="1"/>
          <p:nvPr/>
        </p:nvSpPr>
        <p:spPr>
          <a:xfrm>
            <a:off x="514675" y="4309782"/>
            <a:ext cx="1295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Představa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2127312" y="5858453"/>
            <a:ext cx="332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</a:t>
            </a:r>
            <a:r>
              <a:rPr lang="cs-CZ" b="1" baseline="-25000" dirty="0"/>
              <a:t>1</a:t>
            </a:r>
            <a:endParaRPr lang="cs-CZ" dirty="0"/>
          </a:p>
        </p:txBody>
      </p:sp>
      <p:sp>
        <p:nvSpPr>
          <p:cNvPr id="61" name="TextovéPole 60"/>
          <p:cNvSpPr txBox="1"/>
          <p:nvPr/>
        </p:nvSpPr>
        <p:spPr>
          <a:xfrm>
            <a:off x="4104588" y="6194990"/>
            <a:ext cx="332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I</a:t>
            </a:r>
            <a:r>
              <a:rPr lang="cs-CZ" b="1" baseline="-25000" dirty="0" smtClean="0"/>
              <a:t>2</a:t>
            </a:r>
            <a:endParaRPr lang="cs-CZ" dirty="0"/>
          </a:p>
        </p:txBody>
      </p:sp>
      <p:sp>
        <p:nvSpPr>
          <p:cNvPr id="62" name="TextovéPole 61"/>
          <p:cNvSpPr txBox="1"/>
          <p:nvPr/>
        </p:nvSpPr>
        <p:spPr>
          <a:xfrm>
            <a:off x="6174366" y="5800749"/>
            <a:ext cx="332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I</a:t>
            </a:r>
            <a:r>
              <a:rPr lang="cs-CZ" b="1" baseline="-25000" dirty="0" smtClean="0"/>
              <a:t>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9813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36" grpId="0" animBg="1"/>
      <p:bldP spid="38" grpId="0" animBg="1"/>
      <p:bldP spid="42" grpId="0" animBg="1"/>
      <p:bldP spid="47" grpId="0" animBg="1"/>
      <p:bldP spid="48" grpId="0" animBg="1"/>
      <p:bldP spid="59" grpId="0"/>
      <p:bldP spid="60" grpId="0"/>
      <p:bldP spid="61" grpId="0"/>
      <p:bldP spid="6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intervalů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639658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Omezené intervaly – na číselné ose znázorňujeme úsečkou</a:t>
            </a:r>
          </a:p>
          <a:p>
            <a:pPr marL="0" indent="0">
              <a:buNone/>
            </a:pPr>
            <a:endParaRPr lang="cs-CZ" dirty="0" smtClean="0"/>
          </a:p>
          <a:p>
            <a:pPr marL="450850" indent="-182563"/>
            <a:r>
              <a:rPr lang="cs-CZ" dirty="0" smtClean="0"/>
              <a:t>uzavřené</a:t>
            </a:r>
          </a:p>
          <a:p>
            <a:pPr marL="268287" indent="0">
              <a:buNone/>
            </a:pPr>
            <a:endParaRPr lang="cs-CZ" dirty="0" smtClean="0"/>
          </a:p>
          <a:p>
            <a:pPr marL="450850" indent="-182563"/>
            <a:endParaRPr lang="cs-CZ" dirty="0" smtClean="0"/>
          </a:p>
          <a:p>
            <a:pPr marL="268287" indent="0">
              <a:buNone/>
            </a:pP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1800329" y="3911541"/>
            <a:ext cx="3128816" cy="388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2268513" y="3835638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4428513" y="3835638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2073588" y="346630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4233588" y="346630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cxnSp>
        <p:nvCxnSpPr>
          <p:cNvPr id="22" name="Přímá spojnice 21"/>
          <p:cNvCxnSpPr/>
          <p:nvPr/>
        </p:nvCxnSpPr>
        <p:spPr>
          <a:xfrm>
            <a:off x="2268513" y="3907646"/>
            <a:ext cx="0" cy="529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2268513" y="4436854"/>
            <a:ext cx="2160000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4428513" y="3915427"/>
            <a:ext cx="0" cy="5214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ál 24"/>
          <p:cNvSpPr/>
          <p:nvPr/>
        </p:nvSpPr>
        <p:spPr>
          <a:xfrm>
            <a:off x="2198342" y="4364365"/>
            <a:ext cx="138515" cy="144016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4359255" y="4364365"/>
            <a:ext cx="138515" cy="144016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2988513" y="4462099"/>
            <a:ext cx="332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</a:t>
            </a:r>
            <a:r>
              <a:rPr lang="cs-CZ" b="1" baseline="-25000" dirty="0"/>
              <a:t>1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940152" y="3466306"/>
            <a:ext cx="1236236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Označení:</a:t>
            </a:r>
          </a:p>
          <a:p>
            <a:pPr algn="ctr"/>
            <a:r>
              <a:rPr lang="cs-CZ" sz="2800" b="1" dirty="0" smtClean="0">
                <a:sym typeface="Symbol"/>
              </a:rPr>
              <a:t></a:t>
            </a:r>
            <a:r>
              <a:rPr lang="en-US" sz="2800" b="1" dirty="0" smtClean="0">
                <a:sym typeface="Symbol"/>
              </a:rPr>
              <a:t>a</a:t>
            </a:r>
            <a:r>
              <a:rPr lang="cs-CZ" sz="2800" b="1" dirty="0" smtClean="0">
                <a:sym typeface="Symbol"/>
              </a:rPr>
              <a:t>;b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2751" y="5468504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Čteme:</a:t>
            </a:r>
          </a:p>
          <a:p>
            <a:r>
              <a:rPr lang="cs-CZ" dirty="0" smtClean="0"/>
              <a:t>Interval </a:t>
            </a:r>
            <a:r>
              <a:rPr lang="cs-CZ" b="1" dirty="0" smtClean="0"/>
              <a:t>I</a:t>
            </a:r>
            <a:r>
              <a:rPr lang="cs-CZ" b="1" baseline="-25000" dirty="0" smtClean="0"/>
              <a:t>1 </a:t>
            </a:r>
            <a:r>
              <a:rPr lang="cs-CZ" dirty="0" smtClean="0"/>
              <a:t>zleva i zprava uzavřený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7669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21" grpId="0"/>
      <p:bldP spid="25" grpId="0" animBg="1"/>
      <p:bldP spid="26" grpId="0" animBg="1"/>
      <p:bldP spid="35" grpId="0"/>
      <p:bldP spid="16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intervalů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639658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Omezené intervaly – na číselné ose znázorňujeme úsečkou</a:t>
            </a:r>
          </a:p>
          <a:p>
            <a:pPr marL="0" indent="0">
              <a:buNone/>
            </a:pPr>
            <a:endParaRPr lang="cs-CZ" dirty="0" smtClean="0"/>
          </a:p>
          <a:p>
            <a:pPr marL="449263" indent="-182563"/>
            <a:r>
              <a:rPr lang="cs-CZ" dirty="0" err="1"/>
              <a:t>p</a:t>
            </a:r>
            <a:r>
              <a:rPr lang="cs-CZ" dirty="0" err="1" smtClean="0"/>
              <a:t>olouzavřené</a:t>
            </a:r>
            <a:r>
              <a:rPr lang="cs-CZ" dirty="0"/>
              <a:t>, zleva či zprava otevřené </a:t>
            </a:r>
          </a:p>
          <a:p>
            <a:pPr marL="0" indent="0">
              <a:buNone/>
            </a:pPr>
            <a:endParaRPr lang="cs-CZ" dirty="0" smtClean="0"/>
          </a:p>
          <a:p>
            <a:pPr marL="268287" indent="0">
              <a:buNone/>
            </a:pPr>
            <a:endParaRPr lang="cs-CZ" dirty="0" smtClean="0"/>
          </a:p>
          <a:p>
            <a:pPr marL="450850" indent="-182563"/>
            <a:endParaRPr lang="cs-CZ" dirty="0" smtClean="0"/>
          </a:p>
          <a:p>
            <a:pPr marL="268287" indent="0">
              <a:buNone/>
            </a:pP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1800329" y="3911541"/>
            <a:ext cx="3128816" cy="388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2268513" y="3835638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4428513" y="3835638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2073588" y="346630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4233588" y="346630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cxnSp>
        <p:nvCxnSpPr>
          <p:cNvPr id="22" name="Přímá spojnice 21"/>
          <p:cNvCxnSpPr/>
          <p:nvPr/>
        </p:nvCxnSpPr>
        <p:spPr>
          <a:xfrm>
            <a:off x="2268513" y="3907646"/>
            <a:ext cx="0" cy="529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>
            <a:endCxn id="26" idx="2"/>
          </p:cNvCxnSpPr>
          <p:nvPr/>
        </p:nvCxnSpPr>
        <p:spPr>
          <a:xfrm flipV="1">
            <a:off x="2268513" y="4436373"/>
            <a:ext cx="2090742" cy="481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4428513" y="3915427"/>
            <a:ext cx="0" cy="5214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ál 24"/>
          <p:cNvSpPr/>
          <p:nvPr/>
        </p:nvSpPr>
        <p:spPr>
          <a:xfrm>
            <a:off x="2198342" y="4364365"/>
            <a:ext cx="138515" cy="144016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4359255" y="4364365"/>
            <a:ext cx="138515" cy="144016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3147693" y="4462099"/>
            <a:ext cx="332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</a:t>
            </a:r>
            <a:r>
              <a:rPr lang="cs-CZ" b="1" baseline="-25000" dirty="0"/>
              <a:t>1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940152" y="3466306"/>
            <a:ext cx="1236236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Označení:</a:t>
            </a:r>
          </a:p>
          <a:p>
            <a:pPr algn="ctr"/>
            <a:r>
              <a:rPr lang="cs-CZ" sz="2800" b="1" dirty="0" smtClean="0">
                <a:sym typeface="Symbol"/>
              </a:rPr>
              <a:t></a:t>
            </a:r>
            <a:r>
              <a:rPr lang="en-US" sz="2800" b="1" dirty="0" smtClean="0">
                <a:sym typeface="Symbol"/>
              </a:rPr>
              <a:t>a</a:t>
            </a:r>
            <a:r>
              <a:rPr lang="cs-CZ" sz="2800" b="1" dirty="0" smtClean="0">
                <a:sym typeface="Symbol"/>
              </a:rPr>
              <a:t>;b)</a:t>
            </a:r>
            <a:endParaRPr lang="cs-CZ" sz="2800" b="1" dirty="0"/>
          </a:p>
        </p:txBody>
      </p:sp>
      <p:cxnSp>
        <p:nvCxnSpPr>
          <p:cNvPr id="19" name="Přímá spojnice 18"/>
          <p:cNvCxnSpPr/>
          <p:nvPr/>
        </p:nvCxnSpPr>
        <p:spPr>
          <a:xfrm>
            <a:off x="1800329" y="5056463"/>
            <a:ext cx="3128816" cy="388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268513" y="4980560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4428513" y="4980560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2073588" y="461122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4233588" y="461122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cxnSp>
        <p:nvCxnSpPr>
          <p:cNvPr id="30" name="Přímá spojnice 29"/>
          <p:cNvCxnSpPr/>
          <p:nvPr/>
        </p:nvCxnSpPr>
        <p:spPr>
          <a:xfrm>
            <a:off x="2268513" y="5052568"/>
            <a:ext cx="0" cy="529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>
            <a:stCxn id="33" idx="6"/>
            <a:endCxn id="34" idx="2"/>
          </p:cNvCxnSpPr>
          <p:nvPr/>
        </p:nvCxnSpPr>
        <p:spPr>
          <a:xfrm>
            <a:off x="2336857" y="5581295"/>
            <a:ext cx="2022398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4428513" y="5060349"/>
            <a:ext cx="0" cy="5214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vál 32"/>
          <p:cNvSpPr/>
          <p:nvPr/>
        </p:nvSpPr>
        <p:spPr>
          <a:xfrm>
            <a:off x="2198342" y="5509287"/>
            <a:ext cx="138515" cy="144016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4359255" y="5509287"/>
            <a:ext cx="138515" cy="144016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3147693" y="5607021"/>
            <a:ext cx="332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I</a:t>
            </a:r>
            <a:r>
              <a:rPr lang="cs-CZ" b="1" baseline="-25000" dirty="0" smtClean="0"/>
              <a:t>2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5940152" y="4611228"/>
            <a:ext cx="1236236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Označení:</a:t>
            </a:r>
          </a:p>
          <a:p>
            <a:pPr algn="ctr"/>
            <a:r>
              <a:rPr lang="cs-CZ" sz="2800" b="1" dirty="0">
                <a:sym typeface="Symbol"/>
              </a:rPr>
              <a:t>(</a:t>
            </a:r>
            <a:r>
              <a:rPr lang="en-US" sz="2800" b="1" dirty="0" smtClean="0">
                <a:sym typeface="Symbol"/>
              </a:rPr>
              <a:t>a</a:t>
            </a:r>
            <a:r>
              <a:rPr lang="cs-CZ" sz="2800" b="1" dirty="0" smtClean="0">
                <a:sym typeface="Symbol"/>
              </a:rPr>
              <a:t>;b</a:t>
            </a:r>
            <a:endParaRPr lang="cs-CZ" sz="28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1043608" y="5791687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Čteme:</a:t>
            </a:r>
          </a:p>
          <a:p>
            <a:r>
              <a:rPr lang="cs-CZ" dirty="0" smtClean="0"/>
              <a:t>Interval </a:t>
            </a:r>
            <a:r>
              <a:rPr lang="cs-CZ" b="1" dirty="0" smtClean="0"/>
              <a:t>I</a:t>
            </a:r>
            <a:r>
              <a:rPr lang="cs-CZ" b="1" baseline="-25000" dirty="0" smtClean="0"/>
              <a:t>1 </a:t>
            </a:r>
            <a:r>
              <a:rPr lang="cs-CZ" dirty="0" smtClean="0"/>
              <a:t>zleva uzavřený, zprava otevřený.</a:t>
            </a:r>
          </a:p>
          <a:p>
            <a:r>
              <a:rPr lang="cs-CZ" dirty="0"/>
              <a:t>Interval </a:t>
            </a:r>
            <a:r>
              <a:rPr lang="cs-CZ" b="1" dirty="0" smtClean="0"/>
              <a:t>I</a:t>
            </a:r>
            <a:r>
              <a:rPr lang="cs-CZ" b="1" baseline="-25000" dirty="0" smtClean="0"/>
              <a:t>2 </a:t>
            </a:r>
            <a:r>
              <a:rPr lang="cs-CZ" dirty="0"/>
              <a:t>zleva </a:t>
            </a:r>
            <a:r>
              <a:rPr lang="cs-CZ" dirty="0" smtClean="0"/>
              <a:t>otevřený, </a:t>
            </a:r>
            <a:r>
              <a:rPr lang="cs-CZ" dirty="0"/>
              <a:t>zprava </a:t>
            </a:r>
            <a:r>
              <a:rPr lang="cs-CZ" dirty="0" smtClean="0"/>
              <a:t>uzavřený.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2134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21" grpId="0"/>
      <p:bldP spid="25" grpId="0" animBg="1"/>
      <p:bldP spid="26" grpId="0" animBg="1"/>
      <p:bldP spid="35" grpId="0"/>
      <p:bldP spid="16" grpId="0"/>
      <p:bldP spid="28" grpId="0"/>
      <p:bldP spid="29" grpId="0"/>
      <p:bldP spid="33" grpId="0" animBg="1"/>
      <p:bldP spid="34" grpId="0" animBg="1"/>
      <p:bldP spid="36" grpId="0"/>
      <p:bldP spid="38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intervalů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639658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Omezené intervaly – na číselné ose znázorňujeme úsečkou,</a:t>
            </a:r>
          </a:p>
          <a:p>
            <a:pPr marL="0" indent="0">
              <a:buNone/>
            </a:pPr>
            <a:endParaRPr lang="cs-CZ" dirty="0" smtClean="0"/>
          </a:p>
          <a:p>
            <a:pPr marL="449263" indent="-182563"/>
            <a:r>
              <a:rPr lang="cs-CZ" dirty="0"/>
              <a:t>otevřené</a:t>
            </a:r>
            <a:endParaRPr lang="cs-CZ" b="1" dirty="0"/>
          </a:p>
          <a:p>
            <a:pPr marL="0" indent="0">
              <a:buNone/>
            </a:pPr>
            <a:endParaRPr lang="cs-CZ" dirty="0" smtClean="0"/>
          </a:p>
          <a:p>
            <a:pPr marL="268287" indent="0">
              <a:buNone/>
            </a:pPr>
            <a:endParaRPr lang="cs-CZ" dirty="0" smtClean="0"/>
          </a:p>
          <a:p>
            <a:pPr marL="450850" indent="-182563"/>
            <a:endParaRPr lang="cs-CZ" dirty="0" smtClean="0"/>
          </a:p>
          <a:p>
            <a:pPr marL="268287" indent="0">
              <a:buNone/>
            </a:pP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1800329" y="3911541"/>
            <a:ext cx="3128816" cy="388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2268513" y="3835638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4428513" y="3835638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2073588" y="346630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4233588" y="346630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cxnSp>
        <p:nvCxnSpPr>
          <p:cNvPr id="22" name="Přímá spojnice 21"/>
          <p:cNvCxnSpPr/>
          <p:nvPr/>
        </p:nvCxnSpPr>
        <p:spPr>
          <a:xfrm>
            <a:off x="2268513" y="3907646"/>
            <a:ext cx="0" cy="5292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>
            <a:stCxn id="25" idx="6"/>
            <a:endCxn id="26" idx="2"/>
          </p:cNvCxnSpPr>
          <p:nvPr/>
        </p:nvCxnSpPr>
        <p:spPr>
          <a:xfrm>
            <a:off x="2336857" y="4436373"/>
            <a:ext cx="2022398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4428513" y="3915427"/>
            <a:ext cx="0" cy="5214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ál 24"/>
          <p:cNvSpPr/>
          <p:nvPr/>
        </p:nvSpPr>
        <p:spPr>
          <a:xfrm>
            <a:off x="2198342" y="4364365"/>
            <a:ext cx="138515" cy="144016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4359255" y="4364365"/>
            <a:ext cx="138515" cy="144016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3147693" y="4462099"/>
            <a:ext cx="332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</a:t>
            </a:r>
            <a:r>
              <a:rPr lang="cs-CZ" b="1" baseline="-25000" dirty="0"/>
              <a:t>1</a:t>
            </a:r>
            <a:endParaRPr lang="cs-CZ" dirty="0"/>
          </a:p>
        </p:txBody>
      </p:sp>
      <p:sp>
        <p:nvSpPr>
          <p:cNvPr id="37" name="Zástupný symbol pro obsah 2"/>
          <p:cNvSpPr txBox="1">
            <a:spLocks/>
          </p:cNvSpPr>
          <p:nvPr/>
        </p:nvSpPr>
        <p:spPr>
          <a:xfrm>
            <a:off x="431694" y="6238226"/>
            <a:ext cx="8229600" cy="6197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8287" indent="0">
              <a:buFont typeface="Arial" pitchFamily="34" charset="0"/>
              <a:buNone/>
            </a:pPr>
            <a:endParaRPr lang="cs-CZ" dirty="0" smtClean="0"/>
          </a:p>
          <a:p>
            <a:pPr marL="450850" indent="-182563"/>
            <a:endParaRPr lang="cs-CZ" dirty="0" smtClean="0"/>
          </a:p>
          <a:p>
            <a:pPr marL="450850" indent="-182563"/>
            <a:endParaRPr lang="cs-CZ" dirty="0" smtClean="0"/>
          </a:p>
          <a:p>
            <a:pPr marL="450850" indent="-182563"/>
            <a:endParaRPr lang="cs-CZ" dirty="0" smtClean="0"/>
          </a:p>
        </p:txBody>
      </p:sp>
      <p:sp>
        <p:nvSpPr>
          <p:cNvPr id="16" name="TextovéPole 15"/>
          <p:cNvSpPr txBox="1"/>
          <p:nvPr/>
        </p:nvSpPr>
        <p:spPr>
          <a:xfrm>
            <a:off x="5940152" y="3466306"/>
            <a:ext cx="1236236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Označení:</a:t>
            </a:r>
          </a:p>
          <a:p>
            <a:pPr algn="ctr"/>
            <a:r>
              <a:rPr lang="cs-CZ" sz="2800" b="1" dirty="0">
                <a:sym typeface="Symbol"/>
              </a:rPr>
              <a:t>(</a:t>
            </a:r>
            <a:r>
              <a:rPr lang="en-US" sz="2800" b="1" dirty="0" smtClean="0">
                <a:sym typeface="Symbol"/>
              </a:rPr>
              <a:t>a</a:t>
            </a:r>
            <a:r>
              <a:rPr lang="cs-CZ" sz="2800" b="1" dirty="0" smtClean="0">
                <a:sym typeface="Symbol"/>
              </a:rPr>
              <a:t>;b)</a:t>
            </a:r>
            <a:endParaRPr lang="cs-CZ" sz="28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1043608" y="5517232"/>
            <a:ext cx="62646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Čteme:</a:t>
            </a:r>
          </a:p>
          <a:p>
            <a:r>
              <a:rPr lang="cs-CZ" dirty="0" smtClean="0"/>
              <a:t>Interval </a:t>
            </a:r>
            <a:r>
              <a:rPr lang="cs-CZ" b="1" dirty="0" smtClean="0"/>
              <a:t>I</a:t>
            </a:r>
            <a:r>
              <a:rPr lang="cs-CZ" b="1" baseline="-25000" dirty="0" smtClean="0"/>
              <a:t>1 </a:t>
            </a:r>
            <a:r>
              <a:rPr lang="cs-CZ" dirty="0" smtClean="0"/>
              <a:t>zleva i zprava otevřený.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980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21" grpId="0"/>
      <p:bldP spid="25" grpId="0" animBg="1"/>
      <p:bldP spid="26" grpId="0" animBg="1"/>
      <p:bldP spid="35" grpId="0"/>
      <p:bldP spid="16" grpId="0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intervalů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820688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 startAt="2"/>
            </a:pPr>
            <a:r>
              <a:rPr lang="cs-CZ" dirty="0" smtClean="0"/>
              <a:t>Neomezené intervaly – na číselné ose znázorňujeme polopřímkou</a:t>
            </a:r>
          </a:p>
          <a:p>
            <a:pPr marL="268287" indent="0">
              <a:buNone/>
            </a:pPr>
            <a:endParaRPr lang="cs-CZ" dirty="0" smtClean="0"/>
          </a:p>
          <a:p>
            <a:pPr marL="450850" indent="-182563"/>
            <a:endParaRPr lang="cs-CZ" dirty="0" smtClean="0"/>
          </a:p>
          <a:p>
            <a:pPr marL="268287" indent="0">
              <a:buNone/>
            </a:pP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1417678" y="3070613"/>
            <a:ext cx="3128816" cy="388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885862" y="2994710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1690937" y="262537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</a:t>
            </a:r>
          </a:p>
        </p:txBody>
      </p:sp>
      <p:cxnSp>
        <p:nvCxnSpPr>
          <p:cNvPr id="22" name="Přímá spojnice 21"/>
          <p:cNvCxnSpPr>
            <a:endCxn id="25" idx="0"/>
          </p:cNvCxnSpPr>
          <p:nvPr/>
        </p:nvCxnSpPr>
        <p:spPr>
          <a:xfrm flipH="1">
            <a:off x="1884949" y="3066718"/>
            <a:ext cx="913" cy="2138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1954206" y="3352614"/>
            <a:ext cx="2022398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ál 24"/>
          <p:cNvSpPr/>
          <p:nvPr/>
        </p:nvSpPr>
        <p:spPr>
          <a:xfrm>
            <a:off x="1815691" y="3280606"/>
            <a:ext cx="138515" cy="144016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2765042" y="3424622"/>
            <a:ext cx="332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</a:t>
            </a:r>
            <a:r>
              <a:rPr lang="cs-CZ" b="1" baseline="-25000" dirty="0"/>
              <a:t>1</a:t>
            </a:r>
            <a:endParaRPr lang="cs-CZ" dirty="0"/>
          </a:p>
        </p:txBody>
      </p:sp>
      <p:sp>
        <p:nvSpPr>
          <p:cNvPr id="37" name="Zástupný symbol pro obsah 2"/>
          <p:cNvSpPr txBox="1">
            <a:spLocks/>
          </p:cNvSpPr>
          <p:nvPr/>
        </p:nvSpPr>
        <p:spPr>
          <a:xfrm>
            <a:off x="431694" y="6238226"/>
            <a:ext cx="8229600" cy="6197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8287" indent="0">
              <a:buFont typeface="Arial" pitchFamily="34" charset="0"/>
              <a:buNone/>
            </a:pPr>
            <a:endParaRPr lang="cs-CZ" dirty="0" smtClean="0"/>
          </a:p>
          <a:p>
            <a:pPr marL="450850" indent="-182563"/>
            <a:endParaRPr lang="cs-CZ" dirty="0" smtClean="0"/>
          </a:p>
          <a:p>
            <a:pPr marL="450850" indent="-182563"/>
            <a:endParaRPr lang="cs-CZ" dirty="0" smtClean="0"/>
          </a:p>
          <a:p>
            <a:pPr marL="450850" indent="-182563"/>
            <a:endParaRPr lang="cs-CZ" dirty="0" smtClean="0"/>
          </a:p>
        </p:txBody>
      </p:sp>
      <p:sp>
        <p:nvSpPr>
          <p:cNvPr id="16" name="TextovéPole 15"/>
          <p:cNvSpPr txBox="1"/>
          <p:nvPr/>
        </p:nvSpPr>
        <p:spPr>
          <a:xfrm>
            <a:off x="4785182" y="2663334"/>
            <a:ext cx="1236236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Označení:</a:t>
            </a:r>
          </a:p>
          <a:p>
            <a:pPr algn="ctr"/>
            <a:r>
              <a:rPr lang="cs-CZ" sz="2800" b="1" dirty="0" smtClean="0">
                <a:sym typeface="Symbol"/>
              </a:rPr>
              <a:t></a:t>
            </a:r>
            <a:r>
              <a:rPr lang="en-US" sz="2800" b="1" dirty="0" smtClean="0">
                <a:sym typeface="Symbol"/>
              </a:rPr>
              <a:t>a</a:t>
            </a:r>
            <a:r>
              <a:rPr lang="cs-CZ" sz="2800" b="1" dirty="0" smtClean="0">
                <a:sym typeface="Symbol"/>
              </a:rPr>
              <a:t>;)</a:t>
            </a:r>
            <a:endParaRPr lang="cs-CZ" sz="28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1043608" y="5517232"/>
            <a:ext cx="62646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Čteme:</a:t>
            </a:r>
          </a:p>
          <a:p>
            <a:r>
              <a:rPr lang="cs-CZ" dirty="0" smtClean="0"/>
              <a:t>Interval </a:t>
            </a:r>
            <a:r>
              <a:rPr lang="cs-CZ" b="1" dirty="0" smtClean="0"/>
              <a:t>I</a:t>
            </a:r>
            <a:r>
              <a:rPr lang="cs-CZ" b="1" baseline="-25000" dirty="0" smtClean="0"/>
              <a:t>1 </a:t>
            </a:r>
            <a:r>
              <a:rPr lang="cs-CZ" dirty="0" smtClean="0"/>
              <a:t>zleva otevřený od a do nekonečna.</a:t>
            </a:r>
          </a:p>
          <a:p>
            <a:r>
              <a:rPr lang="cs-CZ" dirty="0"/>
              <a:t>Interval </a:t>
            </a:r>
            <a:r>
              <a:rPr lang="cs-CZ" b="1" dirty="0" smtClean="0"/>
              <a:t>I</a:t>
            </a:r>
            <a:r>
              <a:rPr lang="cs-CZ" b="1" baseline="-25000" dirty="0" smtClean="0"/>
              <a:t>2 </a:t>
            </a:r>
            <a:r>
              <a:rPr lang="cs-CZ" dirty="0" smtClean="0"/>
              <a:t>zleva uzavřený od </a:t>
            </a:r>
            <a:r>
              <a:rPr lang="cs-CZ" dirty="0"/>
              <a:t>a do nekonečna.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014332" y="3173662"/>
            <a:ext cx="623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ym typeface="Symbol"/>
              </a:rPr>
              <a:t>+</a:t>
            </a:r>
            <a:endParaRPr lang="cs-CZ" dirty="0"/>
          </a:p>
        </p:txBody>
      </p:sp>
      <p:cxnSp>
        <p:nvCxnSpPr>
          <p:cNvPr id="27" name="Přímá spojnice 26"/>
          <p:cNvCxnSpPr/>
          <p:nvPr/>
        </p:nvCxnSpPr>
        <p:spPr>
          <a:xfrm>
            <a:off x="1465360" y="4429331"/>
            <a:ext cx="3128816" cy="388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1933544" y="4353428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1738619" y="398409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</a:t>
            </a:r>
          </a:p>
        </p:txBody>
      </p:sp>
      <p:cxnSp>
        <p:nvCxnSpPr>
          <p:cNvPr id="30" name="Přímá spojnice 29"/>
          <p:cNvCxnSpPr>
            <a:endCxn id="32" idx="0"/>
          </p:cNvCxnSpPr>
          <p:nvPr/>
        </p:nvCxnSpPr>
        <p:spPr>
          <a:xfrm flipH="1">
            <a:off x="1932631" y="4425436"/>
            <a:ext cx="913" cy="2138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2001888" y="4711332"/>
            <a:ext cx="2022398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vál 31"/>
          <p:cNvSpPr/>
          <p:nvPr/>
        </p:nvSpPr>
        <p:spPr>
          <a:xfrm>
            <a:off x="1863373" y="4639324"/>
            <a:ext cx="138515" cy="144016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TextovéPole 32"/>
          <p:cNvSpPr txBox="1"/>
          <p:nvPr/>
        </p:nvSpPr>
        <p:spPr>
          <a:xfrm>
            <a:off x="2812724" y="4783340"/>
            <a:ext cx="332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I</a:t>
            </a:r>
            <a:r>
              <a:rPr lang="cs-CZ" b="1" baseline="-25000" dirty="0" smtClean="0"/>
              <a:t>2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832864" y="4022052"/>
            <a:ext cx="1236236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Označení:</a:t>
            </a:r>
          </a:p>
          <a:p>
            <a:pPr algn="ctr"/>
            <a:r>
              <a:rPr lang="cs-CZ" sz="2800" b="1" dirty="0">
                <a:sym typeface="Symbol"/>
              </a:rPr>
              <a:t>(</a:t>
            </a:r>
            <a:r>
              <a:rPr lang="en-US" sz="2800" b="1" dirty="0" smtClean="0">
                <a:sym typeface="Symbol"/>
              </a:rPr>
              <a:t>a</a:t>
            </a:r>
            <a:r>
              <a:rPr lang="cs-CZ" sz="2800" b="1" dirty="0" smtClean="0">
                <a:sym typeface="Symbol"/>
              </a:rPr>
              <a:t>;)</a:t>
            </a:r>
            <a:endParaRPr lang="cs-CZ" sz="28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4062014" y="4532380"/>
            <a:ext cx="623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ym typeface="Symbol"/>
              </a:rPr>
              <a:t>+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9999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25" grpId="0" animBg="1"/>
      <p:bldP spid="35" grpId="0"/>
      <p:bldP spid="16" grpId="0"/>
      <p:bldP spid="39" grpId="0"/>
      <p:bldP spid="20" grpId="0"/>
      <p:bldP spid="29" grpId="0"/>
      <p:bldP spid="32" grpId="0" animBg="1"/>
      <p:bldP spid="33" grpId="0"/>
      <p:bldP spid="34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intervalů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820688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 startAt="2"/>
            </a:pPr>
            <a:r>
              <a:rPr lang="cs-CZ" dirty="0" smtClean="0"/>
              <a:t>Neomezené intervaly – na číselné ose znázorňujeme polopřímkou</a:t>
            </a:r>
          </a:p>
          <a:p>
            <a:pPr marL="268287" indent="0">
              <a:buNone/>
            </a:pPr>
            <a:endParaRPr lang="cs-CZ" dirty="0" smtClean="0"/>
          </a:p>
          <a:p>
            <a:pPr marL="450850" indent="-182563"/>
            <a:endParaRPr lang="cs-CZ" dirty="0" smtClean="0"/>
          </a:p>
          <a:p>
            <a:pPr marL="268287" indent="0">
              <a:buNone/>
            </a:pPr>
            <a:endParaRPr lang="cs-CZ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1417678" y="3070613"/>
            <a:ext cx="3128816" cy="388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3783506" y="2994710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3626139" y="262537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</a:t>
            </a:r>
          </a:p>
        </p:txBody>
      </p:sp>
      <p:cxnSp>
        <p:nvCxnSpPr>
          <p:cNvPr id="22" name="Přímá spojnice 21"/>
          <p:cNvCxnSpPr>
            <a:endCxn id="25" idx="0"/>
          </p:cNvCxnSpPr>
          <p:nvPr/>
        </p:nvCxnSpPr>
        <p:spPr>
          <a:xfrm flipH="1">
            <a:off x="3782593" y="3066718"/>
            <a:ext cx="913" cy="2138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1690937" y="3352614"/>
            <a:ext cx="2022398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ál 24"/>
          <p:cNvSpPr/>
          <p:nvPr/>
        </p:nvSpPr>
        <p:spPr>
          <a:xfrm>
            <a:off x="3713335" y="3280606"/>
            <a:ext cx="138515" cy="144016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2765042" y="3424622"/>
            <a:ext cx="332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</a:t>
            </a:r>
            <a:r>
              <a:rPr lang="cs-CZ" b="1" baseline="-25000" dirty="0"/>
              <a:t>1</a:t>
            </a:r>
            <a:endParaRPr lang="cs-CZ" dirty="0"/>
          </a:p>
        </p:txBody>
      </p:sp>
      <p:sp>
        <p:nvSpPr>
          <p:cNvPr id="37" name="Zástupný symbol pro obsah 2"/>
          <p:cNvSpPr txBox="1">
            <a:spLocks/>
          </p:cNvSpPr>
          <p:nvPr/>
        </p:nvSpPr>
        <p:spPr>
          <a:xfrm>
            <a:off x="431694" y="6238226"/>
            <a:ext cx="8229600" cy="6197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8287" indent="0">
              <a:buFont typeface="Arial" pitchFamily="34" charset="0"/>
              <a:buNone/>
            </a:pPr>
            <a:endParaRPr lang="cs-CZ" dirty="0" smtClean="0"/>
          </a:p>
          <a:p>
            <a:pPr marL="450850" indent="-182563"/>
            <a:endParaRPr lang="cs-CZ" dirty="0" smtClean="0"/>
          </a:p>
          <a:p>
            <a:pPr marL="450850" indent="-182563"/>
            <a:endParaRPr lang="cs-CZ" dirty="0" smtClean="0"/>
          </a:p>
          <a:p>
            <a:pPr marL="450850" indent="-182563"/>
            <a:endParaRPr lang="cs-CZ" dirty="0" smtClean="0"/>
          </a:p>
        </p:txBody>
      </p:sp>
      <p:sp>
        <p:nvSpPr>
          <p:cNvPr id="16" name="TextovéPole 15"/>
          <p:cNvSpPr txBox="1"/>
          <p:nvPr/>
        </p:nvSpPr>
        <p:spPr>
          <a:xfrm>
            <a:off x="4785182" y="2663334"/>
            <a:ext cx="1236236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Označení:</a:t>
            </a:r>
          </a:p>
          <a:p>
            <a:pPr algn="ctr"/>
            <a:r>
              <a:rPr lang="cs-CZ" sz="2800" b="1" dirty="0">
                <a:sym typeface="Symbol"/>
              </a:rPr>
              <a:t>(</a:t>
            </a:r>
            <a:r>
              <a:rPr lang="cs-CZ" sz="2800" b="1" dirty="0" smtClean="0">
                <a:sym typeface="Symbol"/>
              </a:rPr>
              <a:t>-;a</a:t>
            </a:r>
            <a:endParaRPr lang="cs-CZ" sz="2800" b="1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1043608" y="5533316"/>
            <a:ext cx="62646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Čteme:</a:t>
            </a:r>
          </a:p>
          <a:p>
            <a:r>
              <a:rPr lang="cs-CZ" dirty="0" smtClean="0"/>
              <a:t>Interval </a:t>
            </a:r>
            <a:r>
              <a:rPr lang="cs-CZ" b="1" dirty="0" smtClean="0"/>
              <a:t>I</a:t>
            </a:r>
            <a:r>
              <a:rPr lang="cs-CZ" b="1" baseline="-25000" dirty="0" smtClean="0"/>
              <a:t>1 </a:t>
            </a:r>
            <a:r>
              <a:rPr lang="cs-CZ" dirty="0" smtClean="0"/>
              <a:t>zprava uzavřený od minus nekonečna do a.</a:t>
            </a:r>
          </a:p>
          <a:p>
            <a:r>
              <a:rPr lang="cs-CZ" dirty="0"/>
              <a:t>Interval </a:t>
            </a:r>
            <a:r>
              <a:rPr lang="cs-CZ" b="1" dirty="0" smtClean="0"/>
              <a:t>I</a:t>
            </a:r>
            <a:r>
              <a:rPr lang="cs-CZ" b="1" baseline="-25000" dirty="0" smtClean="0"/>
              <a:t>2 </a:t>
            </a:r>
            <a:r>
              <a:rPr lang="cs-CZ" dirty="0" smtClean="0"/>
              <a:t>zprava otevřený od minus nekonečna do a.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153487" y="3167948"/>
            <a:ext cx="623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ym typeface="Symbol"/>
              </a:rPr>
              <a:t>-</a:t>
            </a:r>
            <a:r>
              <a:rPr lang="cs-CZ" dirty="0" smtClean="0">
                <a:sym typeface="Symbol"/>
              </a:rPr>
              <a:t></a:t>
            </a:r>
            <a:endParaRPr lang="cs-CZ" dirty="0"/>
          </a:p>
        </p:txBody>
      </p:sp>
      <p:cxnSp>
        <p:nvCxnSpPr>
          <p:cNvPr id="38" name="Přímá spojnice 37"/>
          <p:cNvCxnSpPr/>
          <p:nvPr/>
        </p:nvCxnSpPr>
        <p:spPr>
          <a:xfrm>
            <a:off x="1435608" y="4238242"/>
            <a:ext cx="3128816" cy="388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3801436" y="4162339"/>
            <a:ext cx="0" cy="144016"/>
          </a:xfrm>
          <a:prstGeom prst="line">
            <a:avLst/>
          </a:prstGeom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ovéPole 40"/>
          <p:cNvSpPr txBox="1"/>
          <p:nvPr/>
        </p:nvSpPr>
        <p:spPr>
          <a:xfrm>
            <a:off x="3644069" y="3793007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a</a:t>
            </a:r>
          </a:p>
        </p:txBody>
      </p:sp>
      <p:cxnSp>
        <p:nvCxnSpPr>
          <p:cNvPr id="42" name="Přímá spojnice 41"/>
          <p:cNvCxnSpPr>
            <a:endCxn id="44" idx="0"/>
          </p:cNvCxnSpPr>
          <p:nvPr/>
        </p:nvCxnSpPr>
        <p:spPr>
          <a:xfrm flipH="1">
            <a:off x="3800523" y="4234347"/>
            <a:ext cx="913" cy="2138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 flipH="1">
            <a:off x="1708867" y="4520243"/>
            <a:ext cx="2022398" cy="0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vál 43"/>
          <p:cNvSpPr/>
          <p:nvPr/>
        </p:nvSpPr>
        <p:spPr>
          <a:xfrm>
            <a:off x="3731265" y="4448235"/>
            <a:ext cx="138515" cy="144016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TextovéPole 44"/>
          <p:cNvSpPr txBox="1"/>
          <p:nvPr/>
        </p:nvSpPr>
        <p:spPr>
          <a:xfrm>
            <a:off x="2782972" y="4592251"/>
            <a:ext cx="332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I</a:t>
            </a:r>
            <a:r>
              <a:rPr lang="cs-CZ" b="1" baseline="-25000" dirty="0" smtClean="0"/>
              <a:t>2</a:t>
            </a:r>
            <a:endParaRPr lang="cs-CZ" dirty="0"/>
          </a:p>
        </p:txBody>
      </p:sp>
      <p:sp>
        <p:nvSpPr>
          <p:cNvPr id="46" name="TextovéPole 45"/>
          <p:cNvSpPr txBox="1"/>
          <p:nvPr/>
        </p:nvSpPr>
        <p:spPr>
          <a:xfrm>
            <a:off x="4803112" y="3830963"/>
            <a:ext cx="1236236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Označení:</a:t>
            </a:r>
          </a:p>
          <a:p>
            <a:pPr algn="ctr"/>
            <a:r>
              <a:rPr lang="cs-CZ" sz="2800" b="1" dirty="0">
                <a:sym typeface="Symbol"/>
              </a:rPr>
              <a:t>(</a:t>
            </a:r>
            <a:r>
              <a:rPr lang="cs-CZ" sz="2800" b="1" dirty="0" smtClean="0">
                <a:sym typeface="Symbol"/>
              </a:rPr>
              <a:t>-;a)</a:t>
            </a:r>
            <a:endParaRPr lang="cs-CZ" sz="2800" b="1" dirty="0"/>
          </a:p>
        </p:txBody>
      </p:sp>
      <p:sp>
        <p:nvSpPr>
          <p:cNvPr id="47" name="TextovéPole 46"/>
          <p:cNvSpPr txBox="1"/>
          <p:nvPr/>
        </p:nvSpPr>
        <p:spPr>
          <a:xfrm>
            <a:off x="1171417" y="4335577"/>
            <a:ext cx="623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ym typeface="Symbol"/>
              </a:rPr>
              <a:t>-</a:t>
            </a:r>
            <a:r>
              <a:rPr lang="cs-CZ" dirty="0" smtClean="0">
                <a:sym typeface="Symbol"/>
              </a:rPr>
              <a:t>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1814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25" grpId="0" animBg="1"/>
      <p:bldP spid="35" grpId="0"/>
      <p:bldP spid="16" grpId="0"/>
      <p:bldP spid="39" grpId="0"/>
      <p:bldP spid="20" grpId="0"/>
      <p:bldP spid="41" grpId="0"/>
      <p:bldP spid="44" grpId="0" animBg="1"/>
      <p:bldP spid="45" grpId="0"/>
      <p:bldP spid="46" grpId="0"/>
      <p:bldP spid="4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k opakování a rozšíření učiva matematiky ZŠ</a:t>
            </a:r>
          </a:p>
          <a:p>
            <a:r>
              <a:rPr lang="cs-CZ" dirty="0" smtClean="0"/>
              <a:t>Probírané pojmy: </a:t>
            </a:r>
            <a:r>
              <a:rPr lang="cs-CZ" dirty="0" smtClean="0"/>
              <a:t>číselná osa, uzavřené, otevřené intervaly, krajní body</a:t>
            </a:r>
            <a:endParaRPr lang="cs-CZ" dirty="0" smtClean="0"/>
          </a:p>
          <a:p>
            <a:r>
              <a:rPr lang="cs-CZ" dirty="0" smtClean="0"/>
              <a:t>Obsahuje řešené vzorové příklady i příklady k procvičení učiva</a:t>
            </a:r>
          </a:p>
          <a:p>
            <a:r>
              <a:rPr lang="cs-CZ" dirty="0" smtClean="0"/>
              <a:t>Předpokládaná doba: 35 min.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12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Calda E. – Petránek O. – Řepová J.: </a:t>
            </a:r>
            <a:r>
              <a:rPr lang="cs-CZ" i="1" dirty="0" smtClean="0"/>
              <a:t>Matematika </a:t>
            </a:r>
          </a:p>
          <a:p>
            <a:pPr marL="180975" indent="0" algn="just">
              <a:buNone/>
            </a:pPr>
            <a:r>
              <a:rPr lang="cs-CZ" i="1" dirty="0" smtClean="0"/>
              <a:t>pro střední odborné školy a studijní obory středních odborných učilišť – 1.část</a:t>
            </a:r>
            <a:r>
              <a:rPr lang="cs-CZ" dirty="0" smtClean="0"/>
              <a:t>. Prometheus Praha 1999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Petáková J.: </a:t>
            </a:r>
            <a:r>
              <a:rPr lang="cs-CZ" i="1" dirty="0" smtClean="0"/>
              <a:t>Matematika – příprava k maturitě </a:t>
            </a:r>
          </a:p>
          <a:p>
            <a:pPr marL="180975" indent="0" algn="just">
              <a:buNone/>
            </a:pPr>
            <a:r>
              <a:rPr lang="cs-CZ" i="1" dirty="0" smtClean="0"/>
              <a:t>a k přijímacím zkouškám na vysoké školy</a:t>
            </a:r>
            <a:r>
              <a:rPr lang="cs-CZ" dirty="0" smtClean="0"/>
              <a:t>. Prometheus Praha 2004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502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303</TotalTime>
  <Words>447</Words>
  <Application>Microsoft Office PowerPoint</Application>
  <PresentationFormat>Předvádění na obrazovce (4:3)</PresentationFormat>
  <Paragraphs>142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Přehlednost</vt:lpstr>
      <vt:lpstr>Prezentace aplikace PowerPoint</vt:lpstr>
      <vt:lpstr>Intervaly – základní pojmy</vt:lpstr>
      <vt:lpstr>Základní pojmy</vt:lpstr>
      <vt:lpstr>Základní pojmy</vt:lpstr>
      <vt:lpstr>Druhy intervalů</vt:lpstr>
      <vt:lpstr>Druhy intervalů</vt:lpstr>
      <vt:lpstr>Druhy intervalů</vt:lpstr>
      <vt:lpstr>Druhy intervalů</vt:lpstr>
      <vt:lpstr>Druhy intervalů</vt:lpstr>
      <vt:lpstr>Anotace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Asia</dc:creator>
  <cp:lastModifiedBy>Asia</cp:lastModifiedBy>
  <cp:revision>40</cp:revision>
  <dcterms:created xsi:type="dcterms:W3CDTF">2012-08-22T14:31:09Z</dcterms:created>
  <dcterms:modified xsi:type="dcterms:W3CDTF">2012-09-16T14:45:02Z</dcterms:modified>
</cp:coreProperties>
</file>