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63" r:id="rId2"/>
  </p:sldMasterIdLst>
  <p:notesMasterIdLst>
    <p:notesMasterId r:id="rId14"/>
  </p:notesMasterIdLst>
  <p:sldIdLst>
    <p:sldId id="276" r:id="rId3"/>
    <p:sldId id="260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2742" autoAdjust="0"/>
  </p:normalViewPr>
  <p:slideViewPr>
    <p:cSldViewPr>
      <p:cViewPr varScale="1">
        <p:scale>
          <a:sx n="48" d="100"/>
          <a:sy n="48" d="100"/>
        </p:scale>
        <p:origin x="-10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080A88C1-54C5-4469-A89F-784FDB7DA1DE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DA905CE7-9B53-4447-BE11-188381643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5935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[cit. 2011/01/04]. Dostupn</a:t>
            </a:r>
            <a:r>
              <a:rPr lang="cs-CZ" smtClean="0">
                <a:latin typeface="Arial" charset="0"/>
              </a:rPr>
              <a:t>ý pod licencí Creative Commons na WWW: 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http://cs.wikipedia.org/wiki/Soubor:Mouths_of_amazon_geocover_1990.png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</a:t>
            </a:r>
            <a:r>
              <a:rPr lang="cs-CZ" smtClean="0">
                <a:latin typeface="Arial" charset="0"/>
              </a:rPr>
              <a:t>cit. 2011-01-04</a:t>
            </a:r>
            <a:r>
              <a:rPr lang="en-US" smtClean="0">
                <a:latin typeface="Arial" charset="0"/>
              </a:rPr>
              <a:t>]</a:t>
            </a:r>
            <a:r>
              <a:rPr lang="cs-CZ" smtClean="0">
                <a:latin typeface="Arial" charset="0"/>
              </a:rPr>
              <a:t>. Dostupný pod licencí Creative Commons na www: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http://cs.wikipedia.org/wiki/Soubor:Manaus-Amazon-NASA.jpg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</a:t>
            </a:r>
            <a:r>
              <a:rPr lang="cs-CZ" smtClean="0">
                <a:latin typeface="Arial" charset="0"/>
              </a:rPr>
              <a:t>cit. 2011-01-04</a:t>
            </a:r>
            <a:r>
              <a:rPr lang="en-US" smtClean="0">
                <a:latin typeface="Arial" charset="0"/>
              </a:rPr>
              <a:t>]</a:t>
            </a:r>
            <a:r>
              <a:rPr lang="cs-CZ" smtClean="0">
                <a:latin typeface="Arial" charset="0"/>
              </a:rPr>
              <a:t>. Dostupný pod licencí Creative Commons na www: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http://cs.wikipedia.org/wiki/Amazonsk%C3%A9_de%C5%A1tn%C3%A9_pralesy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</a:t>
            </a:r>
            <a:r>
              <a:rPr lang="cs-CZ" smtClean="0">
                <a:latin typeface="Arial" charset="0"/>
              </a:rPr>
              <a:t>cit. 2011-01-04</a:t>
            </a:r>
            <a:r>
              <a:rPr lang="en-US" smtClean="0">
                <a:latin typeface="Arial" charset="0"/>
              </a:rPr>
              <a:t>]</a:t>
            </a:r>
            <a:r>
              <a:rPr lang="cs-CZ" smtClean="0">
                <a:latin typeface="Arial" charset="0"/>
              </a:rPr>
              <a:t>. Dostupný pod licencí Creative Commons na www: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http://cs.wikipedia.org/wiki/Soubor:River_in_the_Amazon_rainforest.jpg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</a:t>
            </a:r>
            <a:r>
              <a:rPr lang="cs-CZ" smtClean="0">
                <a:latin typeface="Arial" charset="0"/>
              </a:rPr>
              <a:t>cit. 2011-01-04</a:t>
            </a:r>
            <a:r>
              <a:rPr lang="en-US" smtClean="0">
                <a:latin typeface="Arial" charset="0"/>
              </a:rPr>
              <a:t>]</a:t>
            </a:r>
            <a:r>
              <a:rPr lang="cs-CZ" smtClean="0">
                <a:latin typeface="Arial" charset="0"/>
              </a:rPr>
              <a:t>. Dostupný pod licencí Creative Commons na www: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http://cs.wikipedia.org/wiki/Soubor:Deroptyus_accipitrinus-20090208.jpg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</a:t>
            </a:r>
            <a:r>
              <a:rPr lang="cs-CZ" smtClean="0">
                <a:latin typeface="Arial" charset="0"/>
              </a:rPr>
              <a:t>cit. 2011-01-04</a:t>
            </a:r>
            <a:r>
              <a:rPr lang="en-US" smtClean="0">
                <a:latin typeface="Arial" charset="0"/>
              </a:rPr>
              <a:t>]</a:t>
            </a:r>
            <a:r>
              <a:rPr lang="cs-CZ" smtClean="0">
                <a:latin typeface="Arial" charset="0"/>
              </a:rPr>
              <a:t>. Dostupný pod licencí Creative Commons na www: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http://cs.wikipedia.org/wiki/Soubor:Standing_jaguar.jpg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</a:t>
            </a:r>
            <a:r>
              <a:rPr lang="cs-CZ" smtClean="0">
                <a:latin typeface="Arial" charset="0"/>
              </a:rPr>
              <a:t>cit. 2011-01-04</a:t>
            </a:r>
            <a:r>
              <a:rPr lang="en-US" smtClean="0">
                <a:latin typeface="Arial" charset="0"/>
              </a:rPr>
              <a:t>]</a:t>
            </a:r>
            <a:r>
              <a:rPr lang="cs-CZ" smtClean="0">
                <a:latin typeface="Arial" charset="0"/>
              </a:rPr>
              <a:t>. Dostupný pod licencí Creative Commons na www: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http://cs.wikipedia.org/wiki/Soubor:Starr_011025-0024_Clusia_rosea.jpg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A247D5-BD5B-4451-8EB3-637E2EF04F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523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B0E039-DB0D-4630-B52E-02ABF410E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05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BD63E2-48F6-498C-9A61-3FD2E4F1A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003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5237E3-D09E-4A08-8D7F-061CE9A4E6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709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18CCB6-30A7-4348-8548-9BA62C6E98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154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C234AC-7656-4528-AE74-52B033291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404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84609E-2855-44A9-A07C-A56F87983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998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1CE5FC-2D25-4B4A-94BC-DF979B275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64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B9666A-8A42-47B4-9D06-9902C6B9AB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982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646BF-A45D-4A1B-9A14-D97D285B19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323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28600"/>
            <a:ext cx="82296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FBA789-8B3F-49DC-8A48-575BD07FCA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437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0C8E24-7594-4AAA-B4FC-4F9CCA6DCBB4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ABC6F-D341-43B3-B70D-1BDF3BC0FE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6510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73B408-760B-4FAC-8292-ECDB17DF97AE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A059BF-12EA-42A7-8BAF-63EA9D4EB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124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6916B-5987-4963-920F-A37BDBC44A9C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631837-33F5-498F-B958-DDE113F9F0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927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7F2BA-258B-44D0-8066-9873BEE3000C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19D648-14BE-415A-B284-AF8C49628B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1590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ED0415-A18C-4F1B-9E57-88A003468F19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9A84E5-CBB2-4164-A9FD-5B61205A1B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7341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99A333-03EA-45AE-9009-6E3747A05ECB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B38ADC-74B0-460B-BC95-CD79AFC53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9198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31549-229D-40FD-8D19-A2CB9C28C18C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98C70E-0BF0-4836-942F-9D3843E8E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0172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837D8A-4245-4AFA-B46D-7BB35CDDCA4C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5EDB6D-BC3A-4734-8E0A-AA8C35F9D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1330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C823C5-1C84-48F6-91F4-AA25E1536348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7E147D-7B06-40D6-B121-AE39B49029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7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52B6B3-14B9-4186-BAF3-3DD5D220B099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F72B39-BDD1-4FC3-96C4-5EB2B5ABD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1083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C5B3A3-755F-400A-903F-B73AC0EEE5C0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FA7EED-EADB-4B11-A891-46CD0D94E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902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505 w 6027"/>
                <a:gd name="T1" fmla="*/ 678 h 2296"/>
                <a:gd name="T2" fmla="*/ 0 w 6027"/>
                <a:gd name="T3" fmla="*/ 678 h 2296"/>
                <a:gd name="T4" fmla="*/ 0 w 6027"/>
                <a:gd name="T5" fmla="*/ 0 h 2296"/>
                <a:gd name="T6" fmla="*/ 5505 w 6027"/>
                <a:gd name="T7" fmla="*/ 0 h 2296"/>
                <a:gd name="T8" fmla="*/ 5505 w 6027"/>
                <a:gd name="T9" fmla="*/ 678 h 2296"/>
                <a:gd name="T10" fmla="*/ 5505 w 6027"/>
                <a:gd name="T11" fmla="*/ 67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1458681169 w 5748"/>
              <a:gd name="T1" fmla="*/ 1510618537 h 246"/>
              <a:gd name="T2" fmla="*/ 0 w 5748"/>
              <a:gd name="T3" fmla="*/ 1510618537 h 246"/>
              <a:gd name="T4" fmla="*/ 0 w 5748"/>
              <a:gd name="T5" fmla="*/ 0 h 246"/>
              <a:gd name="T6" fmla="*/ 1458681169 w 5748"/>
              <a:gd name="T7" fmla="*/ 0 h 246"/>
              <a:gd name="T8" fmla="*/ 1458681169 w 5748"/>
              <a:gd name="T9" fmla="*/ 1510618537 h 246"/>
              <a:gd name="T10" fmla="*/ 1458681169 w 5748"/>
              <a:gd name="T11" fmla="*/ 151061853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10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2 h 353"/>
                  <a:gd name="T4" fmla="*/ 24 w 186"/>
                  <a:gd name="T5" fmla="*/ 38 h 353"/>
                  <a:gd name="T6" fmla="*/ 18 w 186"/>
                  <a:gd name="T7" fmla="*/ 83 h 353"/>
                  <a:gd name="T8" fmla="*/ 42 w 186"/>
                  <a:gd name="T9" fmla="*/ 143 h 353"/>
                  <a:gd name="T10" fmla="*/ 48 w 186"/>
                  <a:gd name="T11" fmla="*/ 203 h 353"/>
                  <a:gd name="T12" fmla="*/ 0 w 186"/>
                  <a:gd name="T13" fmla="*/ 442 h 353"/>
                  <a:gd name="T14" fmla="*/ 54 w 186"/>
                  <a:gd name="T15" fmla="*/ 292 h 353"/>
                  <a:gd name="T16" fmla="*/ 84 w 186"/>
                  <a:gd name="T17" fmla="*/ 271 h 353"/>
                  <a:gd name="T18" fmla="*/ 126 w 186"/>
                  <a:gd name="T19" fmla="*/ 158 h 353"/>
                  <a:gd name="T20" fmla="*/ 144 w 186"/>
                  <a:gd name="T21" fmla="*/ 150 h 353"/>
                  <a:gd name="T22" fmla="*/ 144 w 186"/>
                  <a:gd name="T23" fmla="*/ 113 h 353"/>
                  <a:gd name="T24" fmla="*/ 186 w 186"/>
                  <a:gd name="T25" fmla="*/ 83 h 353"/>
                  <a:gd name="T26" fmla="*/ 162 w 186"/>
                  <a:gd name="T27" fmla="*/ 75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8 h 66"/>
                  <a:gd name="T8" fmla="*/ 6 w 155"/>
                  <a:gd name="T9" fmla="*/ 22 h 66"/>
                  <a:gd name="T10" fmla="*/ 0 w 155"/>
                  <a:gd name="T11" fmla="*/ 30 h 66"/>
                  <a:gd name="T12" fmla="*/ 78 w 155"/>
                  <a:gd name="T13" fmla="*/ 75 h 66"/>
                  <a:gd name="T14" fmla="*/ 96 w 155"/>
                  <a:gd name="T15" fmla="*/ 53 h 66"/>
                  <a:gd name="T16" fmla="*/ 155 w 155"/>
                  <a:gd name="T17" fmla="*/ 83 h 66"/>
                  <a:gd name="T18" fmla="*/ 126 w 155"/>
                  <a:gd name="T19" fmla="*/ 30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6 h 72"/>
                  <a:gd name="T2" fmla="*/ 0 w 42"/>
                  <a:gd name="T3" fmla="*/ 23 h 72"/>
                  <a:gd name="T4" fmla="*/ 12 w 42"/>
                  <a:gd name="T5" fmla="*/ 8 h 72"/>
                  <a:gd name="T6" fmla="*/ 0 w 42"/>
                  <a:gd name="T7" fmla="*/ 8 h 72"/>
                  <a:gd name="T8" fmla="*/ 12 w 42"/>
                  <a:gd name="T9" fmla="*/ 8 h 72"/>
                  <a:gd name="T10" fmla="*/ 24 w 42"/>
                  <a:gd name="T11" fmla="*/ 8 h 72"/>
                  <a:gd name="T12" fmla="*/ 36 w 42"/>
                  <a:gd name="T13" fmla="*/ 8 h 72"/>
                  <a:gd name="T14" fmla="*/ 42 w 42"/>
                  <a:gd name="T15" fmla="*/ 0 h 72"/>
                  <a:gd name="T16" fmla="*/ 30 w 42"/>
                  <a:gd name="T17" fmla="*/ 23 h 72"/>
                  <a:gd name="T18" fmla="*/ 42 w 42"/>
                  <a:gd name="T19" fmla="*/ 61 h 72"/>
                  <a:gd name="T20" fmla="*/ 12 w 42"/>
                  <a:gd name="T21" fmla="*/ 91 h 72"/>
                  <a:gd name="T22" fmla="*/ 6 w 42"/>
                  <a:gd name="T23" fmla="*/ 46 h 72"/>
                  <a:gd name="T24" fmla="*/ 6 w 42"/>
                  <a:gd name="T25" fmla="*/ 4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2 h 287"/>
                <a:gd name="T4" fmla="*/ 66 w 365"/>
                <a:gd name="T5" fmla="*/ 112 h 287"/>
                <a:gd name="T6" fmla="*/ 143 w 365"/>
                <a:gd name="T7" fmla="*/ 186 h 287"/>
                <a:gd name="T8" fmla="*/ 191 w 365"/>
                <a:gd name="T9" fmla="*/ 172 h 287"/>
                <a:gd name="T10" fmla="*/ 341 w 365"/>
                <a:gd name="T11" fmla="*/ 295 h 287"/>
                <a:gd name="T12" fmla="*/ 305 w 365"/>
                <a:gd name="T13" fmla="*/ 178 h 287"/>
                <a:gd name="T14" fmla="*/ 365 w 365"/>
                <a:gd name="T15" fmla="*/ 136 h 287"/>
                <a:gd name="T16" fmla="*/ 359 w 365"/>
                <a:gd name="T17" fmla="*/ 130 h 287"/>
                <a:gd name="T18" fmla="*/ 335 w 365"/>
                <a:gd name="T19" fmla="*/ 118 h 287"/>
                <a:gd name="T20" fmla="*/ 299 w 365"/>
                <a:gd name="T21" fmla="*/ 92 h 287"/>
                <a:gd name="T22" fmla="*/ 257 w 365"/>
                <a:gd name="T23" fmla="*/ 74 h 287"/>
                <a:gd name="T24" fmla="*/ 215 w 365"/>
                <a:gd name="T25" fmla="*/ 56 h 287"/>
                <a:gd name="T26" fmla="*/ 173 w 365"/>
                <a:gd name="T27" fmla="*/ 38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2 h 60"/>
                <a:gd name="T16" fmla="*/ 65 w 71"/>
                <a:gd name="T17" fmla="*/ 44 h 60"/>
                <a:gd name="T18" fmla="*/ 71 w 71"/>
                <a:gd name="T19" fmla="*/ 56 h 60"/>
                <a:gd name="T20" fmla="*/ 71 w 71"/>
                <a:gd name="T21" fmla="*/ 62 h 60"/>
                <a:gd name="T22" fmla="*/ 59 w 71"/>
                <a:gd name="T23" fmla="*/ 56 h 60"/>
                <a:gd name="T24" fmla="*/ 47 w 71"/>
                <a:gd name="T25" fmla="*/ 44 h 60"/>
                <a:gd name="T26" fmla="*/ 23 w 71"/>
                <a:gd name="T27" fmla="*/ 32 h 60"/>
                <a:gd name="T28" fmla="*/ 23 w 71"/>
                <a:gd name="T29" fmla="*/ 38 h 60"/>
                <a:gd name="T30" fmla="*/ 18 w 71"/>
                <a:gd name="T31" fmla="*/ 44 h 60"/>
                <a:gd name="T32" fmla="*/ 12 w 71"/>
                <a:gd name="T33" fmla="*/ 50 h 60"/>
                <a:gd name="T34" fmla="*/ 6 w 71"/>
                <a:gd name="T35" fmla="*/ 50 h 60"/>
                <a:gd name="T36" fmla="*/ 6 w 71"/>
                <a:gd name="T37" fmla="*/ 50 h 60"/>
                <a:gd name="T38" fmla="*/ 6 w 71"/>
                <a:gd name="T39" fmla="*/ 38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6 h 162"/>
                <a:gd name="T10" fmla="*/ 96 w 161"/>
                <a:gd name="T11" fmla="*/ 62 h 162"/>
                <a:gd name="T12" fmla="*/ 102 w 161"/>
                <a:gd name="T13" fmla="*/ 74 h 162"/>
                <a:gd name="T14" fmla="*/ 108 w 161"/>
                <a:gd name="T15" fmla="*/ 86 h 162"/>
                <a:gd name="T16" fmla="*/ 120 w 161"/>
                <a:gd name="T17" fmla="*/ 98 h 162"/>
                <a:gd name="T18" fmla="*/ 143 w 161"/>
                <a:gd name="T19" fmla="*/ 116 h 162"/>
                <a:gd name="T20" fmla="*/ 155 w 161"/>
                <a:gd name="T21" fmla="*/ 142 h 162"/>
                <a:gd name="T22" fmla="*/ 161 w 161"/>
                <a:gd name="T23" fmla="*/ 160 h 162"/>
                <a:gd name="T24" fmla="*/ 161 w 161"/>
                <a:gd name="T25" fmla="*/ 166 h 162"/>
                <a:gd name="T26" fmla="*/ 96 w 161"/>
                <a:gd name="T27" fmla="*/ 104 h 162"/>
                <a:gd name="T28" fmla="*/ 30 w 161"/>
                <a:gd name="T29" fmla="*/ 56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2 h 60"/>
                <a:gd name="T4" fmla="*/ 41 w 59"/>
                <a:gd name="T5" fmla="*/ 38 h 60"/>
                <a:gd name="T6" fmla="*/ 47 w 59"/>
                <a:gd name="T7" fmla="*/ 44 h 60"/>
                <a:gd name="T8" fmla="*/ 53 w 59"/>
                <a:gd name="T9" fmla="*/ 56 h 60"/>
                <a:gd name="T10" fmla="*/ 53 w 59"/>
                <a:gd name="T11" fmla="*/ 62 h 60"/>
                <a:gd name="T12" fmla="*/ 47 w 59"/>
                <a:gd name="T13" fmla="*/ 56 h 60"/>
                <a:gd name="T14" fmla="*/ 35 w 59"/>
                <a:gd name="T15" fmla="*/ 50 h 60"/>
                <a:gd name="T16" fmla="*/ 23 w 59"/>
                <a:gd name="T17" fmla="*/ 38 h 60"/>
                <a:gd name="T18" fmla="*/ 17 w 59"/>
                <a:gd name="T19" fmla="*/ 32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8 h 204"/>
                <a:gd name="T2" fmla="*/ 245 w 245"/>
                <a:gd name="T3" fmla="*/ 44 h 204"/>
                <a:gd name="T4" fmla="*/ 209 w 245"/>
                <a:gd name="T5" fmla="*/ 86 h 204"/>
                <a:gd name="T6" fmla="*/ 143 w 245"/>
                <a:gd name="T7" fmla="*/ 136 h 204"/>
                <a:gd name="T8" fmla="*/ 167 w 245"/>
                <a:gd name="T9" fmla="*/ 160 h 204"/>
                <a:gd name="T10" fmla="*/ 179 w 245"/>
                <a:gd name="T11" fmla="*/ 210 h 204"/>
                <a:gd name="T12" fmla="*/ 77 w 245"/>
                <a:gd name="T13" fmla="*/ 136 h 204"/>
                <a:gd name="T14" fmla="*/ 47 w 245"/>
                <a:gd name="T15" fmla="*/ 86 h 204"/>
                <a:gd name="T16" fmla="*/ 89 w 245"/>
                <a:gd name="T17" fmla="*/ 68 h 204"/>
                <a:gd name="T18" fmla="*/ 59 w 245"/>
                <a:gd name="T19" fmla="*/ 38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8 h 204"/>
                <a:gd name="T50" fmla="*/ 233 w 245"/>
                <a:gd name="T51" fmla="*/ 38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20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FF8A5DF9-DB86-4313-9F7F-F0BF30167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fld id="{4F9A92A0-6AA8-4219-B6B0-1146B4BD360E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C910B621-065A-45FE-8851-0D6172917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f/Mouths_of_amazon_geocover_1990.p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4/Manaus-Amazon-NASA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mazon_rainforest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iver_in_the_Amazon_rainforest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a/Deroptyus_accipitrinus-20090208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anding_jaguar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d/Starr_011025-0024_Clusia_rosea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VY_32_INOVACE_41B_Brazílie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Podnebí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Většina území je pod vlivem tropického, vlhkého a teplého podnebí, které se vyznačuje vysokými teplotami a značnými srážkami, ty jsou z poloviny přinášeny od Atlantského oceánu a z poloviny se tvoří výparem. 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marL="0" indent="0" eaLnBrk="1" hangingPunct="1">
              <a:buFontTx/>
              <a:buNone/>
              <a:defRPr/>
            </a:pPr>
            <a:endParaRPr lang="cs-CZ" sz="140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1400" dirty="0" smtClean="0"/>
              <a:t>Jaromír </a:t>
            </a:r>
            <a:r>
              <a:rPr lang="cs-CZ" sz="1400" dirty="0" err="1" smtClean="0"/>
              <a:t>Demek</a:t>
            </a:r>
            <a:r>
              <a:rPr lang="cs-CZ" sz="1400" dirty="0" smtClean="0"/>
              <a:t>, Ivan Mališ: Zeměpis – Zeměpis světadílů, pro 6. a 7. ročník základní školy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Průmysl a zemědělství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Průmysl:</a:t>
            </a:r>
          </a:p>
          <a:p>
            <a:pPr lvl="1" eaLnBrk="1" hangingPunct="1">
              <a:defRPr/>
            </a:pPr>
            <a:r>
              <a:rPr lang="cs-CZ" dirty="0" smtClean="0"/>
              <a:t> především těžba surovin, hutnictví, těžký průmysl</a:t>
            </a:r>
          </a:p>
          <a:p>
            <a:pPr eaLnBrk="1" hangingPunct="1">
              <a:defRPr/>
            </a:pPr>
            <a:r>
              <a:rPr lang="cs-CZ" dirty="0" smtClean="0"/>
              <a:t>Zemědělství:</a:t>
            </a:r>
          </a:p>
          <a:p>
            <a:pPr lvl="1" eaLnBrk="1" hangingPunct="1">
              <a:defRPr/>
            </a:pPr>
            <a:r>
              <a:rPr lang="cs-CZ" dirty="0" smtClean="0"/>
              <a:t> především pěstování kávy, tropického ovoce</a:t>
            </a:r>
          </a:p>
          <a:p>
            <a:pPr lvl="1" eaLnBrk="1" hangingPunct="1">
              <a:defRPr/>
            </a:pPr>
            <a:r>
              <a:rPr lang="cs-CZ" dirty="0" smtClean="0"/>
              <a:t>chov skotu a prasat</a:t>
            </a:r>
          </a:p>
          <a:p>
            <a:pPr lvl="1" eaLnBrk="1" hangingPunct="1">
              <a:defRPr/>
            </a:pPr>
            <a:r>
              <a:rPr lang="cs-CZ" dirty="0" smtClean="0"/>
              <a:t>Rybolov</a:t>
            </a:r>
          </a:p>
          <a:p>
            <a:pPr marL="457200" lvl="1" indent="0" eaLnBrk="1" hangingPunct="1">
              <a:buFontTx/>
              <a:buNone/>
              <a:defRPr/>
            </a:pPr>
            <a:endParaRPr lang="cs-CZ" dirty="0" smtClean="0"/>
          </a:p>
          <a:p>
            <a:pPr marL="457200" lvl="1" indent="0" eaLnBrk="1" hangingPunct="1">
              <a:buFontTx/>
              <a:buNone/>
              <a:defRPr/>
            </a:pPr>
            <a:endParaRPr lang="cs-CZ" sz="1400" dirty="0"/>
          </a:p>
          <a:p>
            <a:pPr marL="457200" lvl="1" indent="0" eaLnBrk="1" hangingPunct="1">
              <a:buFontTx/>
              <a:buNone/>
              <a:defRPr/>
            </a:pPr>
            <a:r>
              <a:rPr lang="cs-CZ" sz="1400" dirty="0" smtClean="0"/>
              <a:t>Jaromír </a:t>
            </a:r>
            <a:r>
              <a:rPr lang="cs-CZ" sz="1400" dirty="0" err="1" smtClean="0"/>
              <a:t>Demek</a:t>
            </a:r>
            <a:r>
              <a:rPr lang="cs-CZ" sz="1400" dirty="0" smtClean="0"/>
              <a:t>, Ivan Mališ: Zeměpis – Zeměpis světadílů, pro 6. a 7. ročník základní školy</a:t>
            </a:r>
          </a:p>
          <a:p>
            <a:pPr lvl="1"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4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Amazonka</a:t>
            </a:r>
          </a:p>
        </p:txBody>
      </p:sp>
      <p:pic>
        <p:nvPicPr>
          <p:cNvPr id="6147" name="Picture 17" descr="Soubor:Mouths of amazon geocover 1990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125538"/>
            <a:ext cx="7620000" cy="410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Obdélník 1"/>
          <p:cNvSpPr>
            <a:spLocks noChangeArrowheads="1"/>
          </p:cNvSpPr>
          <p:nvPr/>
        </p:nvSpPr>
        <p:spPr bwMode="auto">
          <a:xfrm>
            <a:off x="179388" y="5878513"/>
            <a:ext cx="87852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[cit. 2011/01/04]. Dostupný pod licencí Creative Commons na WWW: </a:t>
            </a:r>
          </a:p>
          <a:p>
            <a:r>
              <a:rPr lang="cs-CZ"/>
              <a:t>http://cs.wikipedia.org/wiki/Soubor:Mouths_of_amazon_geocover_1990.png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Soutok Amazonky a Rio Negro </a:t>
            </a:r>
          </a:p>
        </p:txBody>
      </p:sp>
      <p:pic>
        <p:nvPicPr>
          <p:cNvPr id="7171" name="Picture 5" descr="Soubor:Manaus-Amazon-NAS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628775"/>
            <a:ext cx="7775575" cy="388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Obdélník 1"/>
          <p:cNvSpPr>
            <a:spLocks noChangeArrowheads="1"/>
          </p:cNvSpPr>
          <p:nvPr/>
        </p:nvSpPr>
        <p:spPr bwMode="auto">
          <a:xfrm>
            <a:off x="107950" y="6010275"/>
            <a:ext cx="89281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[cit. 2011-01-04]. Dostupný pod licencí Creative Commons na www:</a:t>
            </a:r>
          </a:p>
          <a:p>
            <a:r>
              <a:rPr lang="cs-CZ"/>
              <a:t>http://cs.wikipedia.org/wiki/Soubor:Manaus-Amazon-NASA.jpg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Vymezení pralesa Amazonie</a:t>
            </a:r>
          </a:p>
        </p:txBody>
      </p:sp>
      <p:pic>
        <p:nvPicPr>
          <p:cNvPr id="8195" name="Picture 5" descr="300px-Amazon_rainforest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1125538"/>
            <a:ext cx="4729162" cy="417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Obdélník 1"/>
          <p:cNvSpPr>
            <a:spLocks noChangeArrowheads="1"/>
          </p:cNvSpPr>
          <p:nvPr/>
        </p:nvSpPr>
        <p:spPr bwMode="auto">
          <a:xfrm>
            <a:off x="0" y="5978525"/>
            <a:ext cx="91440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[cit. 2011-01-04]. Dostupný pod licencí Creative Commons na www:</a:t>
            </a:r>
          </a:p>
          <a:p>
            <a:r>
              <a:rPr lang="cs-CZ"/>
              <a:t>http://cs.wikipedia.org/wiki/Amazonsk%C3%A9_de%C5%A1tn%C3%A9_pralesy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Tropický prales</a:t>
            </a:r>
          </a:p>
        </p:txBody>
      </p:sp>
      <p:pic>
        <p:nvPicPr>
          <p:cNvPr id="9219" name="Picture 5" descr="220px-River_in_the_Amazon_rainforest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125538"/>
            <a:ext cx="4897438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Obdélník 1"/>
          <p:cNvSpPr>
            <a:spLocks noChangeArrowheads="1"/>
          </p:cNvSpPr>
          <p:nvPr/>
        </p:nvSpPr>
        <p:spPr bwMode="auto">
          <a:xfrm>
            <a:off x="0" y="5807075"/>
            <a:ext cx="90360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[cit. 2011-01-04]. Dostupný pod licencí Creative Commons na www:</a:t>
            </a:r>
          </a:p>
          <a:p>
            <a:r>
              <a:rPr lang="cs-CZ"/>
              <a:t>http://cs.wikipedia.org/wiki/Soubor:River_in_the_Amazon_rainforest.jpg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Papoušek vějířový</a:t>
            </a:r>
          </a:p>
        </p:txBody>
      </p:sp>
      <p:pic>
        <p:nvPicPr>
          <p:cNvPr id="10243" name="Picture 5" descr="Soubor:Deroptyus accipitrinus-20090208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125538"/>
            <a:ext cx="4248150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Obdélník 1"/>
          <p:cNvSpPr>
            <a:spLocks noChangeArrowheads="1"/>
          </p:cNvSpPr>
          <p:nvPr/>
        </p:nvSpPr>
        <p:spPr bwMode="auto">
          <a:xfrm>
            <a:off x="107950" y="6021388"/>
            <a:ext cx="89281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[cit. 2011-01-04]. Dostupný pod licencí Creative Commons na www:</a:t>
            </a:r>
          </a:p>
          <a:p>
            <a:r>
              <a:rPr lang="cs-CZ"/>
              <a:t>http://cs.wikipedia.org/wiki/Soubor:Deroptyus_accipitrinus-20090208.jpg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Jaguar</a:t>
            </a:r>
            <a:endParaRPr lang="cs-CZ" dirty="0"/>
          </a:p>
        </p:txBody>
      </p:sp>
      <p:pic>
        <p:nvPicPr>
          <p:cNvPr id="11267" name="Picture 5" descr="220px-Standing_jaguar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1268413"/>
            <a:ext cx="5040312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Obdélník 2"/>
          <p:cNvSpPr>
            <a:spLocks noChangeArrowheads="1"/>
          </p:cNvSpPr>
          <p:nvPr/>
        </p:nvSpPr>
        <p:spPr bwMode="auto">
          <a:xfrm>
            <a:off x="180975" y="5910263"/>
            <a:ext cx="89281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[cit. 2011-01-04]. Dostupný pod licencí Creative Commons na www:</a:t>
            </a:r>
          </a:p>
          <a:p>
            <a:r>
              <a:rPr lang="cs-CZ"/>
              <a:t>http://cs.wikipedia.org/wiki/Soubor:Standing_jaguar.jpg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Rostliny Amazonie</a:t>
            </a:r>
          </a:p>
        </p:txBody>
      </p:sp>
      <p:pic>
        <p:nvPicPr>
          <p:cNvPr id="12291" name="Picture 8" descr="Soubor:Starr 011025-0024 Clusia rose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125538"/>
            <a:ext cx="7980362" cy="453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Obdélník 1"/>
          <p:cNvSpPr>
            <a:spLocks noChangeArrowheads="1"/>
          </p:cNvSpPr>
          <p:nvPr/>
        </p:nvSpPr>
        <p:spPr bwMode="auto">
          <a:xfrm>
            <a:off x="117475" y="5949950"/>
            <a:ext cx="90360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[cit. 2011-01-04]. Dostupný pod licencí Creative Commons na www:</a:t>
            </a:r>
          </a:p>
          <a:p>
            <a:r>
              <a:rPr lang="cs-CZ"/>
              <a:t>http://cs.wikipedia.org/wiki/Soubor:Starr_011025-0024_Clusia_rosea.jpg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Otázky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se jmenuje míšenec černocha a  bělošky nebo bělocha a černošky</a:t>
            </a:r>
          </a:p>
          <a:p>
            <a:pPr eaLnBrk="1" hangingPunct="1"/>
            <a:r>
              <a:rPr lang="cs-CZ" smtClean="0"/>
              <a:t>Jak se jmenuje míšenec indiána a bělošky nebo bělocha a indiánky</a:t>
            </a:r>
          </a:p>
          <a:p>
            <a:pPr eaLnBrk="1" hangingPunct="1"/>
            <a:r>
              <a:rPr lang="cs-CZ" smtClean="0"/>
              <a:t>Jak se jmenuje míšenec indiána a černošky nebo černoch a indiánky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340</TotalTime>
  <Words>436</Words>
  <Application>Microsoft Office PowerPoint</Application>
  <PresentationFormat>Předvádění na obrazovce (4:3)</PresentationFormat>
  <Paragraphs>59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Vrcholky hor</vt:lpstr>
      <vt:lpstr>Výchozí návrh</vt:lpstr>
      <vt:lpstr>VY_32_INOVACE_41B_Brazílie</vt:lpstr>
      <vt:lpstr>Podnebí</vt:lpstr>
      <vt:lpstr>Průmysl a zemědělství</vt:lpstr>
      <vt:lpstr>Amazonka</vt:lpstr>
      <vt:lpstr>Soutok Amazonky a Rio Negro </vt:lpstr>
      <vt:lpstr>Vymezení pralesa Amazonie</vt:lpstr>
      <vt:lpstr>Tropický prales</vt:lpstr>
      <vt:lpstr>Papoušek vějířový</vt:lpstr>
      <vt:lpstr>Jaguar</vt:lpstr>
      <vt:lpstr>Rostliny Amazonie</vt:lpstr>
      <vt:lpstr>Otázky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11</cp:revision>
  <dcterms:created xsi:type="dcterms:W3CDTF">2011-01-03T17:28:47Z</dcterms:created>
  <dcterms:modified xsi:type="dcterms:W3CDTF">2011-05-04T07:45:12Z</dcterms:modified>
</cp:coreProperties>
</file>