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9"/>
  </p:notesMasterIdLst>
  <p:sldIdLst>
    <p:sldId id="262" r:id="rId3"/>
    <p:sldId id="260" r:id="rId4"/>
    <p:sldId id="256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78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 Základní škola a Mateřská škola Studená, okres Jindřichův Hradec 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Vladimíra Dvořáková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/>
            <a:t>Název </a:t>
          </a:r>
          <a:r>
            <a:rPr lang="cs-CZ" smtClean="0"/>
            <a:t>: VY_32_INOVACE_2B29Čj5_Slovní druhy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Slovní druhy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 custLinFactNeighborX="0" custLinFactNeighborY="-1288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0" custLinFactNeighborY="90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0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4E33B8F-5556-4939-A645-719B93F81D82}" type="presOf" srcId="{EBC41103-E2E5-4D48-9B4B-425520D3D098}" destId="{3BA01B75-849B-4716-8BCD-084A86FF328F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B383B648-4FFC-490F-8457-300F40E73890}" type="presOf" srcId="{445C7998-7549-48B0-BD68-D4F0167F02E5}" destId="{4D19AB04-24FA-40C2-B203-52AE3D15E171}" srcOrd="1" destOrd="0" presId="urn:microsoft.com/office/officeart/2005/8/layout/target3"/>
    <dgm:cxn modelId="{6136B445-8A69-4D6A-84CB-6E0C3CCF1EE9}" type="presOf" srcId="{C73C7642-F245-4585-8F88-243F9FAEF6CA}" destId="{9A9B6F4F-B6FF-4F2D-B640-A8473E589523}" srcOrd="0" destOrd="0" presId="urn:microsoft.com/office/officeart/2005/8/layout/target3"/>
    <dgm:cxn modelId="{D673C46B-F87D-414C-8082-F7A3B516FD50}" type="presOf" srcId="{EBC41103-E2E5-4D48-9B4B-425520D3D098}" destId="{A27B6496-BF1B-4384-9217-9659064D5D6A}" srcOrd="1" destOrd="0" presId="urn:microsoft.com/office/officeart/2005/8/layout/target3"/>
    <dgm:cxn modelId="{309EC8AA-8535-47B5-B9B2-C7DA60CDCA4F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8ECD3C2-0B65-4F48-BED6-FA671750A1C1}" type="presOf" srcId="{019433A1-1324-4DE1-9E6F-32B851095F74}" destId="{E7297F21-D4FD-4A41-AE58-814D01A6B5E7}" srcOrd="1" destOrd="0" presId="urn:microsoft.com/office/officeart/2005/8/layout/target3"/>
    <dgm:cxn modelId="{D6CAA50F-9406-4A7D-A141-CA99DA023AD0}" type="presOf" srcId="{019433A1-1324-4DE1-9E6F-32B851095F74}" destId="{A3817367-F2BC-482F-8832-FA00B51DCCF3}" srcOrd="0" destOrd="0" presId="urn:microsoft.com/office/officeart/2005/8/layout/target3"/>
    <dgm:cxn modelId="{0BAE9F82-257C-415E-903E-74113F726A23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8F4C8112-328E-421E-811C-D7D3D7D4C5AB}" type="presOf" srcId="{FBBFC3EA-9D9D-4F3A-BEA6-9C2C0E46BF20}" destId="{832BF48F-0145-4429-9E02-8FCA946CCE9E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29D96605-11C9-489E-83ED-A5EDFF9EFC26}" type="presOf" srcId="{C73C7642-F245-4585-8F88-243F9FAEF6CA}" destId="{59F530CB-4999-43B3-A00D-6AB53886BD77}" srcOrd="1" destOrd="0" presId="urn:microsoft.com/office/officeart/2005/8/layout/target3"/>
    <dgm:cxn modelId="{6C88D60F-11CA-48B4-96A2-E9A072D6CA5D}" type="presOf" srcId="{39F8B381-5807-488E-AC22-73DD4140ED4A}" destId="{71045F8C-00FA-488E-A7BD-E2E6753D979D}" srcOrd="0" destOrd="0" presId="urn:microsoft.com/office/officeart/2005/8/layout/target3"/>
    <dgm:cxn modelId="{B47F7585-16CB-4B0A-9789-D0822310398B}" type="presParOf" srcId="{71045F8C-00FA-488E-A7BD-E2E6753D979D}" destId="{3577EC6B-C980-4F34-8C69-4365E7B8FC8C}" srcOrd="0" destOrd="0" presId="urn:microsoft.com/office/officeart/2005/8/layout/target3"/>
    <dgm:cxn modelId="{20A8B282-47A3-41B1-8C70-4E373BE15354}" type="presParOf" srcId="{71045F8C-00FA-488E-A7BD-E2E6753D979D}" destId="{6940EB87-DC1D-4BC3-9408-9AC2E1FFC039}" srcOrd="1" destOrd="0" presId="urn:microsoft.com/office/officeart/2005/8/layout/target3"/>
    <dgm:cxn modelId="{14748252-B876-43D2-93AC-74FF1F5DFB09}" type="presParOf" srcId="{71045F8C-00FA-488E-A7BD-E2E6753D979D}" destId="{BC35EE03-4121-4EF9-923D-7CB6D30D358D}" srcOrd="2" destOrd="0" presId="urn:microsoft.com/office/officeart/2005/8/layout/target3"/>
    <dgm:cxn modelId="{61A33CD8-C7DE-43CA-BD3E-02A1F149BCE0}" type="presParOf" srcId="{71045F8C-00FA-488E-A7BD-E2E6753D979D}" destId="{C95EEA27-3CBF-4645-A92D-9D8AF5C1CBFC}" srcOrd="3" destOrd="0" presId="urn:microsoft.com/office/officeart/2005/8/layout/target3"/>
    <dgm:cxn modelId="{C1ADC90C-6E8C-4AFA-8CF6-25ABCE3FF521}" type="presParOf" srcId="{71045F8C-00FA-488E-A7BD-E2E6753D979D}" destId="{851BB866-B6AE-4566-893F-4C635BA974FC}" srcOrd="4" destOrd="0" presId="urn:microsoft.com/office/officeart/2005/8/layout/target3"/>
    <dgm:cxn modelId="{AFE3CB76-49AA-4B54-A8FA-7CE04D677A4A}" type="presParOf" srcId="{71045F8C-00FA-488E-A7BD-E2E6753D979D}" destId="{643EA938-EDE0-4533-ACCC-D2BD6F3A527C}" srcOrd="5" destOrd="0" presId="urn:microsoft.com/office/officeart/2005/8/layout/target3"/>
    <dgm:cxn modelId="{11D4F06B-9589-4FDE-A0DF-5718C9964AD4}" type="presParOf" srcId="{71045F8C-00FA-488E-A7BD-E2E6753D979D}" destId="{92F31B18-D66D-4CC7-89B9-378928DE877D}" srcOrd="6" destOrd="0" presId="urn:microsoft.com/office/officeart/2005/8/layout/target3"/>
    <dgm:cxn modelId="{74A13C83-606D-405D-9313-2ACEEC16B374}" type="presParOf" srcId="{71045F8C-00FA-488E-A7BD-E2E6753D979D}" destId="{902074E1-B931-4618-97F1-FADBE82E9C3C}" srcOrd="7" destOrd="0" presId="urn:microsoft.com/office/officeart/2005/8/layout/target3"/>
    <dgm:cxn modelId="{05383E8A-9098-4A16-B67B-5C2C34769259}" type="presParOf" srcId="{71045F8C-00FA-488E-A7BD-E2E6753D979D}" destId="{A3817367-F2BC-482F-8832-FA00B51DCCF3}" srcOrd="8" destOrd="0" presId="urn:microsoft.com/office/officeart/2005/8/layout/target3"/>
    <dgm:cxn modelId="{C40E17D0-0F01-4608-938C-7CA9E013FA86}" type="presParOf" srcId="{71045F8C-00FA-488E-A7BD-E2E6753D979D}" destId="{2DD79E57-A63E-47D4-A1AB-6DF333476AD4}" srcOrd="9" destOrd="0" presId="urn:microsoft.com/office/officeart/2005/8/layout/target3"/>
    <dgm:cxn modelId="{76B39168-EE14-4F46-B973-3E6D32092F97}" type="presParOf" srcId="{71045F8C-00FA-488E-A7BD-E2E6753D979D}" destId="{648967D3-ED80-4214-8D87-4E7012561E4A}" srcOrd="10" destOrd="0" presId="urn:microsoft.com/office/officeart/2005/8/layout/target3"/>
    <dgm:cxn modelId="{EFE9500E-E534-447E-9AB6-ACC599278C94}" type="presParOf" srcId="{71045F8C-00FA-488E-A7BD-E2E6753D979D}" destId="{9A9B6F4F-B6FF-4F2D-B640-A8473E589523}" srcOrd="11" destOrd="0" presId="urn:microsoft.com/office/officeart/2005/8/layout/target3"/>
    <dgm:cxn modelId="{10C2CF2F-6198-42DB-A394-1480C409F5FD}" type="presParOf" srcId="{71045F8C-00FA-488E-A7BD-E2E6753D979D}" destId="{13BD0FAF-9F2C-4708-9E63-A8E8E5252943}" srcOrd="12" destOrd="0" presId="urn:microsoft.com/office/officeart/2005/8/layout/target3"/>
    <dgm:cxn modelId="{5071B024-7DBA-434C-9359-795DFC949D3E}" type="presParOf" srcId="{71045F8C-00FA-488E-A7BD-E2E6753D979D}" destId="{6821E7C9-5E4B-45FA-8F82-01E6F26FAA25}" srcOrd="13" destOrd="0" presId="urn:microsoft.com/office/officeart/2005/8/layout/target3"/>
    <dgm:cxn modelId="{8CB72512-5E0C-455B-B096-81E394A46094}" type="presParOf" srcId="{71045F8C-00FA-488E-A7BD-E2E6753D979D}" destId="{3BA01B75-849B-4716-8BCD-084A86FF328F}" srcOrd="14" destOrd="0" presId="urn:microsoft.com/office/officeart/2005/8/layout/target3"/>
    <dgm:cxn modelId="{453659BF-B24A-4AD3-AA6F-D73DEE2C37BE}" type="presParOf" srcId="{71045F8C-00FA-488E-A7BD-E2E6753D979D}" destId="{4D19AB04-24FA-40C2-B203-52AE3D15E171}" srcOrd="15" destOrd="0" presId="urn:microsoft.com/office/officeart/2005/8/layout/target3"/>
    <dgm:cxn modelId="{7B6280B6-E15C-47EB-97B5-22A083588A87}" type="presParOf" srcId="{71045F8C-00FA-488E-A7BD-E2E6753D979D}" destId="{832BF48F-0145-4429-9E02-8FCA946CCE9E}" srcOrd="16" destOrd="0" presId="urn:microsoft.com/office/officeart/2005/8/layout/target3"/>
    <dgm:cxn modelId="{6F0C06DB-2CF7-455F-B69C-7876CE7DC938}" type="presParOf" srcId="{71045F8C-00FA-488E-A7BD-E2E6753D979D}" destId="{E7297F21-D4FD-4A41-AE58-814D01A6B5E7}" srcOrd="17" destOrd="0" presId="urn:microsoft.com/office/officeart/2005/8/layout/target3"/>
    <dgm:cxn modelId="{0A6D27AC-4BA8-421F-A14B-42C76B1994F2}" type="presParOf" srcId="{71045F8C-00FA-488E-A7BD-E2E6753D979D}" destId="{59F530CB-4999-43B3-A00D-6AB53886BD77}" srcOrd="18" destOrd="0" presId="urn:microsoft.com/office/officeart/2005/8/layout/target3"/>
    <dgm:cxn modelId="{F344D4FC-B1E6-4A34-A069-873E9880BDD4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 Základní škola a Mateřská škola Studená, okres Jindřichův Hradec 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8058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Vladimíra Dvořáková </a:t>
          </a:r>
          <a:endParaRPr lang="cs-CZ" sz="1800" kern="1200" dirty="0"/>
        </a:p>
      </dsp:txBody>
      <dsp:txXfrm>
        <a:off x="2016223" y="648058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Název </a:t>
          </a:r>
          <a:r>
            <a:rPr lang="cs-CZ" sz="1800" kern="1200" smtClean="0"/>
            <a:t>: VY_32_INOVACE_2B29Čj5_Slovní druhy</a:t>
          </a:r>
          <a:endParaRPr lang="cs-CZ" sz="18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Slovní druhy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C1CF9-BD3C-4E89-B64C-61820991D865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0EC0AD-09E0-4E22-8FF9-E88A60BB98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297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635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871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4115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80251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3696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63659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5933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9747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404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3158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505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16397-AAE1-45CB-B841-CB5E57B0F141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49651-A631-47C5-956E-D74DA02EBA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54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554924691"/>
              </p:ext>
            </p:extLst>
          </p:nvPr>
        </p:nvGraphicFramePr>
        <p:xfrm>
          <a:off x="1475656" y="1752734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69070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659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učivo je určeno žákům </a:t>
            </a:r>
            <a:r>
              <a:rPr lang="cs-CZ" dirty="0" smtClean="0"/>
              <a:t>5. </a:t>
            </a:r>
            <a:r>
              <a:rPr lang="cs-CZ" dirty="0"/>
              <a:t>ročníku</a:t>
            </a:r>
          </a:p>
          <a:p>
            <a:r>
              <a:rPr lang="cs-CZ" dirty="0"/>
              <a:t>prezentace </a:t>
            </a:r>
            <a:r>
              <a:rPr lang="cs-CZ" dirty="0" smtClean="0"/>
              <a:t>určena pro promítání na IT</a:t>
            </a:r>
          </a:p>
          <a:p>
            <a:r>
              <a:rPr lang="cs-CZ" dirty="0" smtClean="0"/>
              <a:t>podporuje </a:t>
            </a:r>
            <a:r>
              <a:rPr lang="cs-CZ" dirty="0"/>
              <a:t>aktivitu žáků při </a:t>
            </a:r>
            <a:r>
              <a:rPr lang="cs-CZ" dirty="0" smtClean="0"/>
              <a:t>opakování slovních druhů</a:t>
            </a:r>
          </a:p>
          <a:p>
            <a:r>
              <a:rPr lang="cs-CZ" dirty="0" smtClean="0"/>
              <a:t>pomůcky: učebnice, nástěnné tabule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374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druhy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456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si slovní druhy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7165689"/>
              </p:ext>
            </p:extLst>
          </p:nvPr>
        </p:nvGraphicFramePr>
        <p:xfrm>
          <a:off x="457200" y="1935163"/>
          <a:ext cx="8229600" cy="455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88923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Podstatná</a:t>
                      </a:r>
                      <a:r>
                        <a:rPr lang="cs-CZ" sz="2800" baseline="0" dirty="0" smtClean="0"/>
                        <a:t>  jména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Slovesa</a:t>
                      </a:r>
                      <a:endParaRPr lang="cs-CZ" sz="2800" dirty="0"/>
                    </a:p>
                  </a:txBody>
                  <a:tcPr/>
                </a:tc>
              </a:tr>
              <a:tr h="88923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Přídavná jména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Předložky</a:t>
                      </a:r>
                    </a:p>
                    <a:p>
                      <a:endParaRPr lang="cs-CZ" sz="2800" dirty="0"/>
                    </a:p>
                  </a:txBody>
                  <a:tcPr/>
                </a:tc>
              </a:tr>
              <a:tr h="88923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Zájmena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Spojky</a:t>
                      </a:r>
                      <a:endParaRPr lang="cs-CZ" sz="2800" dirty="0"/>
                    </a:p>
                  </a:txBody>
                  <a:tcPr/>
                </a:tc>
              </a:tr>
              <a:tr h="88923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Číslovky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Částice</a:t>
                      </a:r>
                      <a:endParaRPr lang="cs-CZ" sz="2800" dirty="0"/>
                    </a:p>
                  </a:txBody>
                  <a:tcPr/>
                </a:tc>
              </a:tr>
              <a:tr h="88923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Příslovce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Citoslovce</a:t>
                      </a:r>
                    </a:p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237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Vyhledejte stejně znějící slova a přiřaďte </a:t>
            </a:r>
            <a:r>
              <a:rPr lang="cs-CZ" sz="2800" dirty="0"/>
              <a:t>s</a:t>
            </a:r>
            <a:r>
              <a:rPr lang="cs-CZ" sz="2800" dirty="0" smtClean="0"/>
              <a:t>lovní druh. </a:t>
            </a:r>
            <a:br>
              <a:rPr lang="cs-CZ" sz="2800" dirty="0" smtClean="0"/>
            </a:br>
            <a:r>
              <a:rPr lang="cs-CZ" sz="2800" dirty="0" smtClean="0"/>
              <a:t>Při určování slovního druhu musíme vždy vycházet z významu slov ve větě.</a:t>
            </a:r>
            <a:endParaRPr lang="cs-CZ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0188462"/>
              </p:ext>
            </p:extLst>
          </p:nvPr>
        </p:nvGraphicFramePr>
        <p:xfrm>
          <a:off x="457200" y="1935163"/>
          <a:ext cx="8229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Má babička je nemocná.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sloveso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Jirka už </a:t>
                      </a:r>
                      <a:r>
                        <a:rPr lang="cs-CZ" b="0" dirty="0" smtClean="0"/>
                        <a:t>má</a:t>
                      </a:r>
                      <a:r>
                        <a:rPr lang="cs-CZ" b="1" dirty="0" smtClean="0"/>
                        <a:t> </a:t>
                      </a:r>
                      <a:r>
                        <a:rPr lang="cs-CZ" dirty="0" smtClean="0"/>
                        <a:t>koupené</a:t>
                      </a:r>
                      <a:r>
                        <a:rPr lang="cs-CZ" baseline="0" dirty="0" smtClean="0"/>
                        <a:t> dárky.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přídavné jméno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Navštívili</a:t>
                      </a:r>
                      <a:r>
                        <a:rPr lang="cs-CZ" baseline="0" dirty="0" smtClean="0"/>
                        <a:t> nás tatínkovi přátelé.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podstatné jméno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Dej to tatínkovi.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zájmeno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Jím ráda cukroví.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předložka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Jím už se zabývat nebudu.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sloveso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Přišel k nám se sestrou.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zájmeno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Chystal se do lesa.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podstatné jméno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Raněný byl odvezen do nemocnice.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přídavné jméno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Raněný muž čekal</a:t>
                      </a:r>
                      <a:r>
                        <a:rPr lang="cs-CZ" baseline="0" dirty="0" smtClean="0"/>
                        <a:t> na ošetření.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zájmeno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648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Vymyslete na každý ohebný slovní druh nejméně tři příklady od stejného písmene a na neohebný slovní druh jeden příklad.</a:t>
            </a:r>
            <a:endParaRPr lang="cs-CZ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2937182"/>
              </p:ext>
            </p:extLst>
          </p:nvPr>
        </p:nvGraphicFramePr>
        <p:xfrm>
          <a:off x="323528" y="1988840"/>
          <a:ext cx="8424936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4936"/>
              </a:tblGrid>
              <a:tr h="4320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Podstatná</a:t>
                      </a:r>
                      <a:r>
                        <a:rPr lang="cs-CZ" sz="1800" baseline="0" dirty="0" smtClean="0"/>
                        <a:t>  jména</a:t>
                      </a:r>
                      <a:endParaRPr lang="cs-CZ" sz="1800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Přídavná jména</a:t>
                      </a:r>
                      <a:endParaRPr lang="cs-CZ" sz="1800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Zájmena</a:t>
                      </a:r>
                      <a:endParaRPr lang="cs-CZ" sz="1800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Číslovky</a:t>
                      </a:r>
                      <a:endParaRPr lang="cs-CZ" sz="1800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Příslovce</a:t>
                      </a:r>
                      <a:endParaRPr lang="cs-CZ" sz="1800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Slovesa</a:t>
                      </a:r>
                      <a:endParaRPr lang="cs-CZ" sz="1800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Předložky</a:t>
                      </a: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Spojky</a:t>
                      </a:r>
                      <a:endParaRPr lang="cs-CZ" sz="1800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Částice</a:t>
                      </a:r>
                      <a:endParaRPr lang="cs-CZ" sz="1800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Citoslovce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80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185</Words>
  <Application>Microsoft Office PowerPoint</Application>
  <PresentationFormat>Předvádění na obrazovce (4:3)</PresentationFormat>
  <Paragraphs>54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Tok</vt:lpstr>
      <vt:lpstr>Motiv systému Office</vt:lpstr>
      <vt:lpstr>Prezentace aplikace PowerPoint</vt:lpstr>
      <vt:lpstr>Anotace:</vt:lpstr>
      <vt:lpstr>Slovní druhy</vt:lpstr>
      <vt:lpstr>Zopakuj si slovní druhy</vt:lpstr>
      <vt:lpstr>Vyhledejte stejně znějící slova a přiřaďte slovní druh.  Při určování slovního druhu musíme vždy vycházet z významu slov ve větě.</vt:lpstr>
      <vt:lpstr>Vymyslete na každý ohebný slovní druh nejméně tři příklady od stejného písmene a na neohebný slovní druh jeden příklad.</vt:lpstr>
    </vt:vector>
  </TitlesOfParts>
  <Company>ZŠ Studená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Dvořáková Vladimíra</dc:creator>
  <cp:lastModifiedBy>Dvořáková Vladimíra</cp:lastModifiedBy>
  <cp:revision>10</cp:revision>
  <dcterms:created xsi:type="dcterms:W3CDTF">2011-12-14T13:23:29Z</dcterms:created>
  <dcterms:modified xsi:type="dcterms:W3CDTF">2012-02-29T08:45:33Z</dcterms:modified>
</cp:coreProperties>
</file>