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63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VY_32_INOVACE_13_Škola a školní zahrada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</a:t>
          </a:r>
          <a:r>
            <a:rPr lang="cs-CZ" sz="2000" dirty="0" smtClean="0"/>
            <a:t>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7026137D-6CD6-4BE9-8D13-2E6F7ED1D5CD}" type="presOf" srcId="{D8197B8C-B260-4A16-BDF4-0947B075E274}" destId="{CC148F93-7DA0-4E0D-95F4-8472B341DEC4}" srcOrd="1" destOrd="0" presId="urn:microsoft.com/office/officeart/2005/8/layout/target3"/>
    <dgm:cxn modelId="{09013891-108B-4269-AF4E-0341A823C58C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5004821A-1498-41A0-893F-A85164D08959}" type="presOf" srcId="{D1B46980-6531-4606-95E6-44980827E919}" destId="{6140AFEC-043D-4C43-A2F9-D0F5331DF3A3}" srcOrd="0" destOrd="0" presId="urn:microsoft.com/office/officeart/2005/8/layout/target3"/>
    <dgm:cxn modelId="{2265E82E-5EDE-4C18-B846-B0BBAC4896E5}" type="presOf" srcId="{D1D4F407-5343-4D3F-B5B9-D407B03CAEB4}" destId="{AED2198E-93D5-4001-81B4-73124B309672}" srcOrd="1" destOrd="0" presId="urn:microsoft.com/office/officeart/2005/8/layout/target3"/>
    <dgm:cxn modelId="{4174C45E-4D9B-4864-A1C6-0826538295A4}" type="presOf" srcId="{D8197B8C-B260-4A16-BDF4-0947B075E274}" destId="{E632F17C-588E-4513-B5B0-E3A25884288E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55A2253-A29D-4EAA-873B-74EAF885D7A1}" type="presOf" srcId="{D1D4F407-5343-4D3F-B5B9-D407B03CAEB4}" destId="{D005CE8C-CC26-4C3E-AC11-E15060ECD759}" srcOrd="0" destOrd="0" presId="urn:microsoft.com/office/officeart/2005/8/layout/target3"/>
    <dgm:cxn modelId="{5A9D5BDA-C227-4D10-83EF-7880D0670472}" type="presOf" srcId="{4C35D32F-0EAB-4CD7-82EE-45574DC2A586}" destId="{00691753-22B7-4C53-A077-CBC858064A16}" srcOrd="0" destOrd="0" presId="urn:microsoft.com/office/officeart/2005/8/layout/target3"/>
    <dgm:cxn modelId="{5E1C4C54-FECE-4DE0-9911-66BA5D92C57C}" type="presOf" srcId="{4C35D32F-0EAB-4CD7-82EE-45574DC2A586}" destId="{67B473E7-08E4-4C34-9685-F270398857C7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28CEFC5-49DF-43B2-A645-B19ECA724CD8}" type="presOf" srcId="{757F3AB3-0718-4624-B441-E567A8F0AB56}" destId="{333A1088-737F-45CB-B68E-254E46348037}" srcOrd="0" destOrd="0" presId="urn:microsoft.com/office/officeart/2005/8/layout/target3"/>
    <dgm:cxn modelId="{0A642D55-D736-4B0D-B6EC-5968D7400920}" type="presParOf" srcId="{333A1088-737F-45CB-B68E-254E46348037}" destId="{F5ABB229-8D3B-4694-996A-96F23CF14429}" srcOrd="0" destOrd="0" presId="urn:microsoft.com/office/officeart/2005/8/layout/target3"/>
    <dgm:cxn modelId="{41EB3B42-238B-4998-ADCF-8F26BBA85977}" type="presParOf" srcId="{333A1088-737F-45CB-B68E-254E46348037}" destId="{F41139FD-01EE-4571-8B17-4FB00FC51163}" srcOrd="1" destOrd="0" presId="urn:microsoft.com/office/officeart/2005/8/layout/target3"/>
    <dgm:cxn modelId="{90E0A2B3-464F-47DD-9021-441D4F9C514E}" type="presParOf" srcId="{333A1088-737F-45CB-B68E-254E46348037}" destId="{D005CE8C-CC26-4C3E-AC11-E15060ECD759}" srcOrd="2" destOrd="0" presId="urn:microsoft.com/office/officeart/2005/8/layout/target3"/>
    <dgm:cxn modelId="{F3E54BD5-3FD1-456F-BAF4-87305E6D1D32}" type="presParOf" srcId="{333A1088-737F-45CB-B68E-254E46348037}" destId="{2C702D82-9B77-49B7-9568-BB8EB47C3372}" srcOrd="3" destOrd="0" presId="urn:microsoft.com/office/officeart/2005/8/layout/target3"/>
    <dgm:cxn modelId="{EC1AC008-7C92-43A9-BFA3-DB1155BBFFC3}" type="presParOf" srcId="{333A1088-737F-45CB-B68E-254E46348037}" destId="{A52A0455-90FF-4808-ABD0-F02540D31D5A}" srcOrd="4" destOrd="0" presId="urn:microsoft.com/office/officeart/2005/8/layout/target3"/>
    <dgm:cxn modelId="{28E64F7B-8901-4790-9817-27C7D42CEEB1}" type="presParOf" srcId="{333A1088-737F-45CB-B68E-254E46348037}" destId="{6140AFEC-043D-4C43-A2F9-D0F5331DF3A3}" srcOrd="5" destOrd="0" presId="urn:microsoft.com/office/officeart/2005/8/layout/target3"/>
    <dgm:cxn modelId="{EBAED950-E65E-403B-955C-9CE82E1939AF}" type="presParOf" srcId="{333A1088-737F-45CB-B68E-254E46348037}" destId="{B340602A-63DE-4E1E-AE7D-1BF838894F80}" srcOrd="6" destOrd="0" presId="urn:microsoft.com/office/officeart/2005/8/layout/target3"/>
    <dgm:cxn modelId="{E97ED8D0-305B-47DD-8E27-3A6ADEC89568}" type="presParOf" srcId="{333A1088-737F-45CB-B68E-254E46348037}" destId="{3024726A-57AE-4AFC-9723-A526DCC56990}" srcOrd="7" destOrd="0" presId="urn:microsoft.com/office/officeart/2005/8/layout/target3"/>
    <dgm:cxn modelId="{8BA74B8D-4283-48EA-8DAA-CC3C92206B7A}" type="presParOf" srcId="{333A1088-737F-45CB-B68E-254E46348037}" destId="{E632F17C-588E-4513-B5B0-E3A25884288E}" srcOrd="8" destOrd="0" presId="urn:microsoft.com/office/officeart/2005/8/layout/target3"/>
    <dgm:cxn modelId="{D35B976D-3181-4209-877B-EFDA3291C385}" type="presParOf" srcId="{333A1088-737F-45CB-B68E-254E46348037}" destId="{0067B3B6-CC6E-4FEA-934A-B260CCD88713}" srcOrd="9" destOrd="0" presId="urn:microsoft.com/office/officeart/2005/8/layout/target3"/>
    <dgm:cxn modelId="{B95F6718-7554-4B78-9A85-9AD7C7493274}" type="presParOf" srcId="{333A1088-737F-45CB-B68E-254E46348037}" destId="{7C586B55-94D6-4E48-9045-89BD65D2E277}" srcOrd="10" destOrd="0" presId="urn:microsoft.com/office/officeart/2005/8/layout/target3"/>
    <dgm:cxn modelId="{04BA9265-001D-465E-81FA-BCA4B9F42D3A}" type="presParOf" srcId="{333A1088-737F-45CB-B68E-254E46348037}" destId="{00691753-22B7-4C53-A077-CBC858064A16}" srcOrd="11" destOrd="0" presId="urn:microsoft.com/office/officeart/2005/8/layout/target3"/>
    <dgm:cxn modelId="{E3457138-5763-4A50-82CE-010131D421F9}" type="presParOf" srcId="{333A1088-737F-45CB-B68E-254E46348037}" destId="{AED2198E-93D5-4001-81B4-73124B309672}" srcOrd="12" destOrd="0" presId="urn:microsoft.com/office/officeart/2005/8/layout/target3"/>
    <dgm:cxn modelId="{9B42D056-57DF-4D25-B3F4-52C2D86445EB}" type="presParOf" srcId="{333A1088-737F-45CB-B68E-254E46348037}" destId="{2BE915AB-18AA-4053-B92C-3BFC9ED204BB}" srcOrd="13" destOrd="0" presId="urn:microsoft.com/office/officeart/2005/8/layout/target3"/>
    <dgm:cxn modelId="{7EF907D0-7139-4C48-AF83-46AC00618C96}" type="presParOf" srcId="{333A1088-737F-45CB-B68E-254E46348037}" destId="{CC148F93-7DA0-4E0D-95F4-8472B341DEC4}" srcOrd="14" destOrd="0" presId="urn:microsoft.com/office/officeart/2005/8/layout/target3"/>
    <dgm:cxn modelId="{747D1EC2-D5B6-4B5C-A472-66E661B66DAD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VY_32_INOVACE_13_Škola a školní zahrada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CZ.1.07/…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2613E-DDDB-4DBB-A163-989AFFE2C5F1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C3164-F2C5-4F83-BB08-1F5F92511A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14612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Víš</a:t>
            </a:r>
            <a:r>
              <a:rPr lang="cs-CZ" baseline="0" dirty="0" smtClean="0"/>
              <a:t> jak vypadá tvoje škola? Zakroužkuj ji. (Rozhovor s žáky nad fotografií.)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428317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Na fotografii najdi školu a</a:t>
            </a:r>
            <a:r>
              <a:rPr lang="cs-CZ" baseline="0" dirty="0" smtClean="0"/>
              <a:t> přisuň k ní modrou šipku. Pojmenuj co je vpravo a přisuň žlutou šipku. Najdi okno ředitelny a přisuň šipku zelenou. Někdo tě na obrázku pozoruje – zkus najít a pojmenovat.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70378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Zakroužkuj</a:t>
            </a:r>
            <a:r>
              <a:rPr lang="cs-CZ" baseline="0" dirty="0" smtClean="0"/>
              <a:t> a spočítej všechna okna na obrázku. Součet zapiš do obdélníku. Najdi a přiřaď čísla k těmto pojmům: doskočiště =1, pergola = 2, průlezka = 3, školní družina = 4, vchod do školy = 5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03854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Doplň,</a:t>
            </a:r>
            <a:r>
              <a:rPr lang="cs-CZ" baseline="0" dirty="0" smtClean="0"/>
              <a:t> názvy přečti a posuň je na správné místo.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088738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Rozlož (přesuň)</a:t>
            </a:r>
            <a:r>
              <a:rPr lang="cs-CZ" baseline="0" dirty="0" smtClean="0"/>
              <a:t> obrázky na školní zahradu podle toho, kam patří.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96802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283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8631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79884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94215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20044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14263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8070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00025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33069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7851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220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77001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jpeg"/><Relationship Id="rId7" Type="http://schemas.openxmlformats.org/officeDocument/2006/relationships/image" Target="../media/image11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11" Type="http://schemas.openxmlformats.org/officeDocument/2006/relationships/image" Target="../media/image15.wmf"/><Relationship Id="rId5" Type="http://schemas.openxmlformats.org/officeDocument/2006/relationships/image" Target="../media/image9.gif"/><Relationship Id="rId10" Type="http://schemas.openxmlformats.org/officeDocument/2006/relationships/image" Target="../media/image14.jpeg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035230790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502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Prvouka pro </a:t>
            </a:r>
            <a:r>
              <a:rPr lang="cs-CZ" sz="4000" dirty="0" smtClean="0"/>
              <a:t>1. </a:t>
            </a:r>
            <a:r>
              <a:rPr lang="cs-CZ" sz="4000" smtClean="0"/>
              <a:t>ročník </a:t>
            </a:r>
            <a:r>
              <a:rPr lang="cs-CZ" sz="4000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učebnice, okopírované pracovní listy uvedené v prezentaci, fotografie obce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práce s interaktivní tabulí motivuje žáky, vybízí je k aktivitě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spojování a přiřazování obrázků k textu, pozorování </a:t>
            </a:r>
          </a:p>
          <a:p>
            <a:pPr>
              <a:buFont typeface="Wingdings" pitchFamily="2" charset="2"/>
              <a:buChar char="Ø"/>
            </a:pPr>
            <a:endParaRPr lang="cs-CZ" sz="4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Prvouka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36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5940152" y="6453336"/>
            <a:ext cx="576064" cy="57606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4" name="Ovál 3"/>
          <p:cNvSpPr/>
          <p:nvPr/>
        </p:nvSpPr>
        <p:spPr>
          <a:xfrm>
            <a:off x="6876256" y="6281936"/>
            <a:ext cx="576064" cy="57606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2</a:t>
            </a:r>
          </a:p>
        </p:txBody>
      </p:sp>
      <p:pic>
        <p:nvPicPr>
          <p:cNvPr id="1027" name="Picture 3" descr="C:\Users\Skola\Pictures\do dum\102NIKON\DSCN72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9238" y="-149225"/>
            <a:ext cx="9948863" cy="7461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5583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kola\Desktop\fotky do dumaku\DSCN728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625"/>
            <a:ext cx="9547224" cy="71600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lů 1"/>
          <p:cNvSpPr/>
          <p:nvPr/>
        </p:nvSpPr>
        <p:spPr>
          <a:xfrm>
            <a:off x="3245857" y="5525861"/>
            <a:ext cx="504056" cy="1017622"/>
          </a:xfrm>
          <a:prstGeom prst="downArrow">
            <a:avLst/>
          </a:prstGeom>
          <a:solidFill>
            <a:srgbClr val="00B0F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lů 3"/>
          <p:cNvSpPr/>
          <p:nvPr/>
        </p:nvSpPr>
        <p:spPr>
          <a:xfrm>
            <a:off x="2123728" y="5525861"/>
            <a:ext cx="504056" cy="1017622"/>
          </a:xfrm>
          <a:prstGeom prst="downArrow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lů 4"/>
          <p:cNvSpPr/>
          <p:nvPr/>
        </p:nvSpPr>
        <p:spPr>
          <a:xfrm rot="16200000">
            <a:off x="796335" y="5777889"/>
            <a:ext cx="504056" cy="1017622"/>
          </a:xfrm>
          <a:prstGeom prst="downArrow">
            <a:avLst/>
          </a:prstGeom>
          <a:solidFill>
            <a:srgbClr val="00B05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 descr="C:\Users\Skola\AppData\Local\Microsoft\Windows\Temporary Internet Files\Content.IE5\S7687CZ2\MM900283578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645024"/>
            <a:ext cx="661603" cy="3461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9509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kola\Desktop\fotky do dumaku\DSCN72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" y="-27384"/>
            <a:ext cx="9138606" cy="68535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7164288" y="5682851"/>
            <a:ext cx="1944216" cy="110892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5220072" y="6165304"/>
            <a:ext cx="504056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8" name="Ovál 7"/>
          <p:cNvSpPr/>
          <p:nvPr/>
        </p:nvSpPr>
        <p:spPr>
          <a:xfrm>
            <a:off x="1493658" y="6165304"/>
            <a:ext cx="504056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9" name="Ovál 8"/>
          <p:cNvSpPr/>
          <p:nvPr/>
        </p:nvSpPr>
        <p:spPr>
          <a:xfrm>
            <a:off x="2735796" y="6165304"/>
            <a:ext cx="504056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3</a:t>
            </a:r>
          </a:p>
        </p:txBody>
      </p:sp>
      <p:sp>
        <p:nvSpPr>
          <p:cNvPr id="10" name="Ovál 9"/>
          <p:cNvSpPr/>
          <p:nvPr/>
        </p:nvSpPr>
        <p:spPr>
          <a:xfrm>
            <a:off x="251520" y="6165304"/>
            <a:ext cx="504056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4</a:t>
            </a:r>
          </a:p>
        </p:txBody>
      </p:sp>
      <p:sp>
        <p:nvSpPr>
          <p:cNvPr id="11" name="Ovál 10"/>
          <p:cNvSpPr/>
          <p:nvPr/>
        </p:nvSpPr>
        <p:spPr>
          <a:xfrm>
            <a:off x="3977934" y="6165304"/>
            <a:ext cx="504056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345384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kola\Desktop\fotky do dumaku\DSCN72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180512" cy="68850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78638759"/>
              </p:ext>
            </p:extLst>
          </p:nvPr>
        </p:nvGraphicFramePr>
        <p:xfrm>
          <a:off x="2195736" y="5013176"/>
          <a:ext cx="3804597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33"/>
                <a:gridCol w="422733"/>
                <a:gridCol w="422733"/>
                <a:gridCol w="422733"/>
                <a:gridCol w="422733"/>
                <a:gridCol w="422733"/>
                <a:gridCol w="422733"/>
                <a:gridCol w="422733"/>
                <a:gridCol w="422733"/>
              </a:tblGrid>
              <a:tr h="504056"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tx1"/>
                          </a:solidFill>
                        </a:rPr>
                        <a:t>Ř</a:t>
                      </a:r>
                      <a:endParaRPr lang="cs-CZ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4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4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4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4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69856187"/>
              </p:ext>
            </p:extLst>
          </p:nvPr>
        </p:nvGraphicFramePr>
        <p:xfrm>
          <a:off x="6300192" y="5157192"/>
          <a:ext cx="2664296" cy="7200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074"/>
                <a:gridCol w="666074"/>
                <a:gridCol w="666074"/>
                <a:gridCol w="666074"/>
              </a:tblGrid>
              <a:tr h="720079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cs-CZ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4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4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64164309"/>
              </p:ext>
            </p:extLst>
          </p:nvPr>
        </p:nvGraphicFramePr>
        <p:xfrm>
          <a:off x="755576" y="5949280"/>
          <a:ext cx="2959131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33"/>
                <a:gridCol w="422733"/>
                <a:gridCol w="422733"/>
                <a:gridCol w="422733"/>
                <a:gridCol w="422733"/>
                <a:gridCol w="422733"/>
                <a:gridCol w="422733"/>
              </a:tblGrid>
              <a:tr h="504056">
                <a:tc>
                  <a:txBody>
                    <a:bodyPr/>
                    <a:lstStyle/>
                    <a:p>
                      <a:endParaRPr lang="cs-CZ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4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4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Ž</a:t>
                      </a:r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4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704893"/>
              </p:ext>
            </p:extLst>
          </p:nvPr>
        </p:nvGraphicFramePr>
        <p:xfrm>
          <a:off x="4067944" y="5949280"/>
          <a:ext cx="2113665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33"/>
                <a:gridCol w="422733"/>
                <a:gridCol w="422733"/>
                <a:gridCol w="422733"/>
                <a:gridCol w="422733"/>
              </a:tblGrid>
              <a:tr h="504056"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4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Í</a:t>
                      </a:r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4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cs-CZ" sz="4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9240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kola\Desktop\fotky do dumaku\DSCN72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7384"/>
            <a:ext cx="9180512" cy="68850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Skola\AppData\Local\Microsoft\Windows\Temporary Internet Files\Content.IE5\K0O7W0UI\MC9002997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694763" cy="5388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Skola\AppData\Local\Microsoft\Windows\Temporary Internet Files\Content.IE5\DE4CGPLA\MM900236415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208" y="269834"/>
            <a:ext cx="704850" cy="952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Skola\AppData\Local\Microsoft\Windows\Temporary Internet Files\Content.IE5\K0O7W0UI\MC90023304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087" y="502839"/>
            <a:ext cx="872786" cy="14389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Skola\AppData\Local\Microsoft\Windows\Temporary Internet Files\Content.IE5\DE4CGPLA\MC9001990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2771"/>
            <a:ext cx="1007710" cy="1166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Skola\AppData\Local\Microsoft\Windows\Temporary Internet Files\Content.IE5\DE4CGPLA\MC90002284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42036"/>
            <a:ext cx="1837944" cy="11237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Skola\AppData\Local\Microsoft\Windows\Temporary Internet Files\Content.IE5\JU6EBC9H\MC90043604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76774"/>
            <a:ext cx="1264223" cy="9942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Skola\AppData\Local\Microsoft\Windows\Temporary Internet Files\Content.IE5\JU6EBC9H\MP90043044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39" y="1329396"/>
            <a:ext cx="1296144" cy="6298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C:\Users\Skola\AppData\Local\Microsoft\Windows\Temporary Internet Files\Content.IE5\CRW18A05\MC90015580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112" y="962664"/>
            <a:ext cx="1545982" cy="11634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08173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Fotografie: </a:t>
            </a:r>
            <a:r>
              <a:rPr lang="cs-CZ" dirty="0" smtClean="0">
                <a:hlinkClick r:id="rId2"/>
              </a:rPr>
              <a:t>www.ofice.microsoft.com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63007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239</Words>
  <Application>Microsoft Office PowerPoint</Application>
  <PresentationFormat>Předvádění na obrazovce (4:3)</PresentationFormat>
  <Paragraphs>47</Paragraphs>
  <Slides>8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Administrator</cp:lastModifiedBy>
  <cp:revision>22</cp:revision>
  <dcterms:created xsi:type="dcterms:W3CDTF">2012-03-08T11:35:34Z</dcterms:created>
  <dcterms:modified xsi:type="dcterms:W3CDTF">2012-09-27T18:47:49Z</dcterms:modified>
</cp:coreProperties>
</file>