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7" r:id="rId2"/>
    <p:sldId id="263" r:id="rId3"/>
    <p:sldId id="308" r:id="rId4"/>
    <p:sldId id="309" r:id="rId5"/>
    <p:sldId id="310" r:id="rId6"/>
    <p:sldId id="312" r:id="rId7"/>
    <p:sldId id="311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4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Konstantinovy Lázně, okres Tachov,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Erika Hovorková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VY_32_INOVACE_18_Třídění odpadu_2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 </a:t>
          </a:r>
          <a:r>
            <a:rPr lang="cs-CZ" sz="2000" dirty="0" smtClean="0"/>
            <a:t>CZ.1.07/1.4.00/21.2004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4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4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4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4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4"/>
      <dgm:spPr/>
      <dgm:t>
        <a:bodyPr/>
        <a:lstStyle/>
        <a:p>
          <a:endParaRPr lang="cs-CZ"/>
        </a:p>
      </dgm:t>
    </dgm:pt>
    <dgm:pt modelId="{B340602A-63DE-4E1E-AE7D-1BF838894F80}" type="pres">
      <dgm:prSet presAssocID="{D8197B8C-B260-4A16-BDF4-0947B075E274}" presName="vertSpace3" presStyleLbl="node1" presStyleIdx="1" presStyleCnt="4"/>
      <dgm:spPr/>
    </dgm:pt>
    <dgm:pt modelId="{3024726A-57AE-4AFC-9723-A526DCC56990}" type="pres">
      <dgm:prSet presAssocID="{D8197B8C-B260-4A16-BDF4-0947B075E274}" presName="circle3" presStyleLbl="node1" presStyleIdx="2" presStyleCnt="4"/>
      <dgm:spPr/>
    </dgm:pt>
    <dgm:pt modelId="{E632F17C-588E-4513-B5B0-E3A25884288E}" type="pres">
      <dgm:prSet presAssocID="{D8197B8C-B260-4A16-BDF4-0947B075E274}" presName="rect3" presStyleLbl="alignAcc1" presStyleIdx="2" presStyleCnt="4"/>
      <dgm:spPr/>
      <dgm:t>
        <a:bodyPr/>
        <a:lstStyle/>
        <a:p>
          <a:endParaRPr lang="cs-CZ"/>
        </a:p>
      </dgm:t>
    </dgm:pt>
    <dgm:pt modelId="{0067B3B6-CC6E-4FEA-934A-B260CCD88713}" type="pres">
      <dgm:prSet presAssocID="{4C35D32F-0EAB-4CD7-82EE-45574DC2A586}" presName="vertSpace4" presStyleLbl="node1" presStyleIdx="2" presStyleCnt="4"/>
      <dgm:spPr/>
    </dgm:pt>
    <dgm:pt modelId="{7C586B55-94D6-4E48-9045-89BD65D2E277}" type="pres">
      <dgm:prSet presAssocID="{4C35D32F-0EAB-4CD7-82EE-45574DC2A586}" presName="circle4" presStyleLbl="node1" presStyleIdx="3" presStyleCnt="4"/>
      <dgm:spPr/>
    </dgm:pt>
    <dgm:pt modelId="{00691753-22B7-4C53-A077-CBC858064A16}" type="pres">
      <dgm:prSet presAssocID="{4C35D32F-0EAB-4CD7-82EE-45574DC2A586}" presName="rect4" presStyleLbl="alignAcc1" presStyleIdx="3" presStyleCnt="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C148F93-7DA0-4E0D-95F4-8472B341DEC4}" type="pres">
      <dgm:prSet presAssocID="{D8197B8C-B260-4A16-BDF4-0947B075E274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7B473E7-08E4-4C34-9685-F270398857C7}" type="pres">
      <dgm:prSet presAssocID="{4C35D32F-0EAB-4CD7-82EE-45574DC2A586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2" destOrd="0" parTransId="{51C5993D-B262-45E6-B66E-76BC9D6D883D}" sibTransId="{1AEC7F05-E0FE-459C-BD47-224AC9D7BEE4}"/>
    <dgm:cxn modelId="{7026137D-6CD6-4BE9-8D13-2E6F7ED1D5CD}" type="presOf" srcId="{D8197B8C-B260-4A16-BDF4-0947B075E274}" destId="{CC148F93-7DA0-4E0D-95F4-8472B341DEC4}" srcOrd="1" destOrd="0" presId="urn:microsoft.com/office/officeart/2005/8/layout/target3"/>
    <dgm:cxn modelId="{09013891-108B-4269-AF4E-0341A823C58C}" type="presOf" srcId="{D1B46980-6531-4606-95E6-44980827E919}" destId="{2BE915AB-18AA-4053-B92C-3BFC9ED204BB}" srcOrd="1" destOrd="0" presId="urn:microsoft.com/office/officeart/2005/8/layout/target3"/>
    <dgm:cxn modelId="{2221FB34-310D-4638-ACAE-9ACC709E4926}" srcId="{757F3AB3-0718-4624-B441-E567A8F0AB56}" destId="{4C35D32F-0EAB-4CD7-82EE-45574DC2A586}" srcOrd="3" destOrd="0" parTransId="{A15F02C0-547C-48B3-9D05-E7F145EBF3C4}" sibTransId="{8C5711BF-38F0-4590-B6BC-B3119A33CA2E}"/>
    <dgm:cxn modelId="{5004821A-1498-41A0-893F-A85164D08959}" type="presOf" srcId="{D1B46980-6531-4606-95E6-44980827E919}" destId="{6140AFEC-043D-4C43-A2F9-D0F5331DF3A3}" srcOrd="0" destOrd="0" presId="urn:microsoft.com/office/officeart/2005/8/layout/target3"/>
    <dgm:cxn modelId="{2265E82E-5EDE-4C18-B846-B0BBAC4896E5}" type="presOf" srcId="{D1D4F407-5343-4D3F-B5B9-D407B03CAEB4}" destId="{AED2198E-93D5-4001-81B4-73124B309672}" srcOrd="1" destOrd="0" presId="urn:microsoft.com/office/officeart/2005/8/layout/target3"/>
    <dgm:cxn modelId="{4174C45E-4D9B-4864-A1C6-0826538295A4}" type="presOf" srcId="{D8197B8C-B260-4A16-BDF4-0947B075E274}" destId="{E632F17C-588E-4513-B5B0-E3A25884288E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55A2253-A29D-4EAA-873B-74EAF885D7A1}" type="presOf" srcId="{D1D4F407-5343-4D3F-B5B9-D407B03CAEB4}" destId="{D005CE8C-CC26-4C3E-AC11-E15060ECD759}" srcOrd="0" destOrd="0" presId="urn:microsoft.com/office/officeart/2005/8/layout/target3"/>
    <dgm:cxn modelId="{5A9D5BDA-C227-4D10-83EF-7880D0670472}" type="presOf" srcId="{4C35D32F-0EAB-4CD7-82EE-45574DC2A586}" destId="{00691753-22B7-4C53-A077-CBC858064A16}" srcOrd="0" destOrd="0" presId="urn:microsoft.com/office/officeart/2005/8/layout/target3"/>
    <dgm:cxn modelId="{5E1C4C54-FECE-4DE0-9911-66BA5D92C57C}" type="presOf" srcId="{4C35D32F-0EAB-4CD7-82EE-45574DC2A586}" destId="{67B473E7-08E4-4C34-9685-F270398857C7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628CEFC5-49DF-43B2-A645-B19ECA724CD8}" type="presOf" srcId="{757F3AB3-0718-4624-B441-E567A8F0AB56}" destId="{333A1088-737F-45CB-B68E-254E46348037}" srcOrd="0" destOrd="0" presId="urn:microsoft.com/office/officeart/2005/8/layout/target3"/>
    <dgm:cxn modelId="{0A642D55-D736-4B0D-B6EC-5968D7400920}" type="presParOf" srcId="{333A1088-737F-45CB-B68E-254E46348037}" destId="{F5ABB229-8D3B-4694-996A-96F23CF14429}" srcOrd="0" destOrd="0" presId="urn:microsoft.com/office/officeart/2005/8/layout/target3"/>
    <dgm:cxn modelId="{41EB3B42-238B-4998-ADCF-8F26BBA85977}" type="presParOf" srcId="{333A1088-737F-45CB-B68E-254E46348037}" destId="{F41139FD-01EE-4571-8B17-4FB00FC51163}" srcOrd="1" destOrd="0" presId="urn:microsoft.com/office/officeart/2005/8/layout/target3"/>
    <dgm:cxn modelId="{90E0A2B3-464F-47DD-9021-441D4F9C514E}" type="presParOf" srcId="{333A1088-737F-45CB-B68E-254E46348037}" destId="{D005CE8C-CC26-4C3E-AC11-E15060ECD759}" srcOrd="2" destOrd="0" presId="urn:microsoft.com/office/officeart/2005/8/layout/target3"/>
    <dgm:cxn modelId="{F3E54BD5-3FD1-456F-BAF4-87305E6D1D32}" type="presParOf" srcId="{333A1088-737F-45CB-B68E-254E46348037}" destId="{2C702D82-9B77-49B7-9568-BB8EB47C3372}" srcOrd="3" destOrd="0" presId="urn:microsoft.com/office/officeart/2005/8/layout/target3"/>
    <dgm:cxn modelId="{EC1AC008-7C92-43A9-BFA3-DB1155BBFFC3}" type="presParOf" srcId="{333A1088-737F-45CB-B68E-254E46348037}" destId="{A52A0455-90FF-4808-ABD0-F02540D31D5A}" srcOrd="4" destOrd="0" presId="urn:microsoft.com/office/officeart/2005/8/layout/target3"/>
    <dgm:cxn modelId="{28E64F7B-8901-4790-9817-27C7D42CEEB1}" type="presParOf" srcId="{333A1088-737F-45CB-B68E-254E46348037}" destId="{6140AFEC-043D-4C43-A2F9-D0F5331DF3A3}" srcOrd="5" destOrd="0" presId="urn:microsoft.com/office/officeart/2005/8/layout/target3"/>
    <dgm:cxn modelId="{EBAED950-E65E-403B-955C-9CE82E1939AF}" type="presParOf" srcId="{333A1088-737F-45CB-B68E-254E46348037}" destId="{B340602A-63DE-4E1E-AE7D-1BF838894F80}" srcOrd="6" destOrd="0" presId="urn:microsoft.com/office/officeart/2005/8/layout/target3"/>
    <dgm:cxn modelId="{E97ED8D0-305B-47DD-8E27-3A6ADEC89568}" type="presParOf" srcId="{333A1088-737F-45CB-B68E-254E46348037}" destId="{3024726A-57AE-4AFC-9723-A526DCC56990}" srcOrd="7" destOrd="0" presId="urn:microsoft.com/office/officeart/2005/8/layout/target3"/>
    <dgm:cxn modelId="{8BA74B8D-4283-48EA-8DAA-CC3C92206B7A}" type="presParOf" srcId="{333A1088-737F-45CB-B68E-254E46348037}" destId="{E632F17C-588E-4513-B5B0-E3A25884288E}" srcOrd="8" destOrd="0" presId="urn:microsoft.com/office/officeart/2005/8/layout/target3"/>
    <dgm:cxn modelId="{D35B976D-3181-4209-877B-EFDA3291C385}" type="presParOf" srcId="{333A1088-737F-45CB-B68E-254E46348037}" destId="{0067B3B6-CC6E-4FEA-934A-B260CCD88713}" srcOrd="9" destOrd="0" presId="urn:microsoft.com/office/officeart/2005/8/layout/target3"/>
    <dgm:cxn modelId="{B95F6718-7554-4B78-9A85-9AD7C7493274}" type="presParOf" srcId="{333A1088-737F-45CB-B68E-254E46348037}" destId="{7C586B55-94D6-4E48-9045-89BD65D2E277}" srcOrd="10" destOrd="0" presId="urn:microsoft.com/office/officeart/2005/8/layout/target3"/>
    <dgm:cxn modelId="{04BA9265-001D-465E-81FA-BCA4B9F42D3A}" type="presParOf" srcId="{333A1088-737F-45CB-B68E-254E46348037}" destId="{00691753-22B7-4C53-A077-CBC858064A16}" srcOrd="11" destOrd="0" presId="urn:microsoft.com/office/officeart/2005/8/layout/target3"/>
    <dgm:cxn modelId="{E3457138-5763-4A50-82CE-010131D421F9}" type="presParOf" srcId="{333A1088-737F-45CB-B68E-254E46348037}" destId="{AED2198E-93D5-4001-81B4-73124B309672}" srcOrd="12" destOrd="0" presId="urn:microsoft.com/office/officeart/2005/8/layout/target3"/>
    <dgm:cxn modelId="{9B42D056-57DF-4D25-B3F4-52C2D86445EB}" type="presParOf" srcId="{333A1088-737F-45CB-B68E-254E46348037}" destId="{2BE915AB-18AA-4053-B92C-3BFC9ED204BB}" srcOrd="13" destOrd="0" presId="urn:microsoft.com/office/officeart/2005/8/layout/target3"/>
    <dgm:cxn modelId="{7EF907D0-7139-4C48-AF83-46AC00618C96}" type="presParOf" srcId="{333A1088-737F-45CB-B68E-254E46348037}" destId="{CC148F93-7DA0-4E0D-95F4-8472B341DEC4}" srcOrd="14" destOrd="0" presId="urn:microsoft.com/office/officeart/2005/8/layout/target3"/>
    <dgm:cxn modelId="{747D1EC2-D5B6-4B5C-A472-66E661B66DAD}" type="presParOf" srcId="{333A1088-737F-45CB-B68E-254E46348037}" destId="{67B473E7-08E4-4C34-9685-F270398857C7}" srcOrd="15" destOrd="0" presId="urn:microsoft.com/office/officeart/2005/8/layout/target3"/>
  </dgm:cxnLst>
  <dgm:bg/>
  <dgm:whole/>
  <dgm:extLst>
    <a:ext uri="http://schemas.microsoft.com/office/drawing/2008/diagram">
      <dsp:dataModelExt xmlns=""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456383" cy="345638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712554" y="0"/>
          <a:ext cx="6408712" cy="345638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Konstantinovy Lázně, okres Tachov, příspěvková organizace</a:t>
          </a:r>
          <a:endParaRPr lang="cs-CZ" sz="2000" kern="1200" dirty="0"/>
        </a:p>
      </dsp:txBody>
      <dsp:txXfrm>
        <a:off x="1712554" y="0"/>
        <a:ext cx="6408712" cy="734481"/>
      </dsp:txXfrm>
    </dsp:sp>
    <dsp:sp modelId="{A52A0455-90FF-4808-ABD0-F02540D31D5A}">
      <dsp:nvSpPr>
        <dsp:cNvPr id="0" name=""/>
        <dsp:cNvSpPr/>
      </dsp:nvSpPr>
      <dsp:spPr>
        <a:xfrm>
          <a:off x="453650" y="734481"/>
          <a:ext cx="2549083" cy="254908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728191" y="734481"/>
          <a:ext cx="6408712" cy="254908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Erika Hovorková</a:t>
          </a:r>
          <a:endParaRPr lang="cs-CZ" sz="2000" kern="1200" dirty="0"/>
        </a:p>
      </dsp:txBody>
      <dsp:txXfrm>
        <a:off x="1728191" y="734481"/>
        <a:ext cx="6408712" cy="734481"/>
      </dsp:txXfrm>
    </dsp:sp>
    <dsp:sp modelId="{3024726A-57AE-4AFC-9723-A526DCC56990}">
      <dsp:nvSpPr>
        <dsp:cNvPr id="0" name=""/>
        <dsp:cNvSpPr/>
      </dsp:nvSpPr>
      <dsp:spPr>
        <a:xfrm>
          <a:off x="907300" y="1468963"/>
          <a:ext cx="1641782" cy="164178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E632F17C-588E-4513-B5B0-E3A25884288E}">
      <dsp:nvSpPr>
        <dsp:cNvPr id="0" name=""/>
        <dsp:cNvSpPr/>
      </dsp:nvSpPr>
      <dsp:spPr>
        <a:xfrm>
          <a:off x="1728191" y="1468963"/>
          <a:ext cx="6408712" cy="164178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2000" kern="1200" dirty="0" smtClean="0"/>
            <a:t>VY_32_INOVACE_18_Třídění </a:t>
          </a:r>
          <a:r>
            <a:rPr lang="cs-CZ" sz="2000" kern="1200" dirty="0" smtClean="0"/>
            <a:t>odpadu_2</a:t>
          </a:r>
          <a:endParaRPr lang="cs-CZ" sz="2000" kern="1200" dirty="0"/>
        </a:p>
      </dsp:txBody>
      <dsp:txXfrm>
        <a:off x="1728191" y="1468963"/>
        <a:ext cx="6408712" cy="734481"/>
      </dsp:txXfrm>
    </dsp:sp>
    <dsp:sp modelId="{7C586B55-94D6-4E48-9045-89BD65D2E277}">
      <dsp:nvSpPr>
        <dsp:cNvPr id="0" name=""/>
        <dsp:cNvSpPr/>
      </dsp:nvSpPr>
      <dsp:spPr>
        <a:xfrm>
          <a:off x="1360951" y="2203444"/>
          <a:ext cx="734481" cy="734481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0691753-22B7-4C53-A077-CBC858064A16}">
      <dsp:nvSpPr>
        <dsp:cNvPr id="0" name=""/>
        <dsp:cNvSpPr/>
      </dsp:nvSpPr>
      <dsp:spPr>
        <a:xfrm>
          <a:off x="1728191" y="2203444"/>
          <a:ext cx="6408712" cy="73448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 CZ.1.07/…</a:t>
          </a:r>
          <a:endParaRPr lang="cs-CZ" sz="2000" kern="1200" dirty="0"/>
        </a:p>
      </dsp:txBody>
      <dsp:txXfrm>
        <a:off x="1728191" y="2203444"/>
        <a:ext cx="6408712" cy="73448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92613E-DDDB-4DBB-A163-989AFFE2C5F1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83C3164-F2C5-4F83-BB08-1F5F92511A8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71461261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92845970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Slož</a:t>
            </a:r>
            <a:r>
              <a:rPr lang="cs-CZ" baseline="0" dirty="0" smtClean="0"/>
              <a:t> nadpis. Slabiky posouvej a skládej do slov. (Řešení: třídíme odpady)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3C3164-F2C5-4F83-BB08-1F5F92511A81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80750369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Co najdeš v PET</a:t>
            </a:r>
            <a:r>
              <a:rPr lang="cs-CZ" baseline="0" dirty="0" smtClean="0"/>
              <a:t> obalech</a:t>
            </a:r>
            <a:r>
              <a:rPr lang="cs-CZ" dirty="0" smtClean="0"/>
              <a:t>? Hlásky správně zařaď do slov.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3C3164-F2C5-4F83-BB08-1F5F92511A81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83133225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Čti</a:t>
            </a:r>
            <a:r>
              <a:rPr lang="cs-CZ" baseline="0" dirty="0" smtClean="0"/>
              <a:t> a rozhodni – nepotřebné slovo škrtni křížkem.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3C3164-F2C5-4F83-BB08-1F5F92511A81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63908458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Přečti tento odpad a čarou spoj se správným názvem.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3C3164-F2C5-4F83-BB08-1F5F92511A81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92894996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Přečti věty a zapamatuj si</a:t>
            </a:r>
            <a:r>
              <a:rPr lang="cs-CZ" baseline="0" dirty="0" smtClean="0"/>
              <a:t> je. Napiš další poučení.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3C3164-F2C5-4F83-BB08-1F5F92511A81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71520292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028316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9863112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0798841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9942155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1200445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4142635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8807013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6000250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1330691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6785130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3122022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5770011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diagramData" Target="../diagrams/data1.xml"/><Relationship Id="rId7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2663366421"/>
              </p:ext>
            </p:extLst>
          </p:nvPr>
        </p:nvGraphicFramePr>
        <p:xfrm>
          <a:off x="467544" y="476672"/>
          <a:ext cx="8136904" cy="34563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screen">
            <a:extLst>
              <a:ext uri="{28A0092B-C50C-407E-A947-70E740481C1C}">
                <a14:useLocalDpi xmlns=""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1550201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96752"/>
            <a:ext cx="8229600" cy="5400600"/>
          </a:xfrm>
        </p:spPr>
        <p:txBody>
          <a:bodyPr>
            <a:normAutofit fontScale="92500" lnSpcReduction="20000"/>
          </a:bodyPr>
          <a:lstStyle/>
          <a:p>
            <a:pPr>
              <a:buFont typeface="Wingdings" pitchFamily="2" charset="2"/>
              <a:buChar char="Ø"/>
            </a:pPr>
            <a:r>
              <a:rPr lang="cs-CZ" sz="4000" dirty="0" smtClean="0"/>
              <a:t>Prvouka pro </a:t>
            </a:r>
            <a:r>
              <a:rPr lang="cs-CZ" sz="4000" dirty="0" smtClean="0"/>
              <a:t>1. </a:t>
            </a:r>
            <a:r>
              <a:rPr lang="cs-CZ" sz="4000" smtClean="0"/>
              <a:t>ročník </a:t>
            </a:r>
            <a:r>
              <a:rPr lang="cs-CZ" sz="4000" dirty="0" smtClean="0"/>
              <a:t>ZŠ</a:t>
            </a:r>
          </a:p>
          <a:p>
            <a:pPr>
              <a:buFont typeface="Wingdings" pitchFamily="2" charset="2"/>
              <a:buChar char="Ø"/>
            </a:pPr>
            <a:r>
              <a:rPr lang="cs-CZ" sz="4000" dirty="0" smtClean="0"/>
              <a:t>Prezentace na interaktivní tabuli</a:t>
            </a:r>
          </a:p>
          <a:p>
            <a:pPr>
              <a:buFont typeface="Wingdings" pitchFamily="2" charset="2"/>
              <a:buChar char="Ø"/>
            </a:pPr>
            <a:r>
              <a:rPr lang="cs-CZ" sz="4000" dirty="0" smtClean="0"/>
              <a:t>Pomůcky: učebnice, okopírované pracovní listy uvedené v prezentaci, fotografie zvířat</a:t>
            </a:r>
          </a:p>
          <a:p>
            <a:pPr>
              <a:buFont typeface="Wingdings" pitchFamily="2" charset="2"/>
              <a:buChar char="Ø"/>
            </a:pPr>
            <a:r>
              <a:rPr lang="cs-CZ" sz="4000" dirty="0" smtClean="0"/>
              <a:t>Inovace – práce s interaktivní tabulí motivuje žáky, vybízí je k aktivitě</a:t>
            </a:r>
          </a:p>
          <a:p>
            <a:pPr>
              <a:buFont typeface="Wingdings" pitchFamily="2" charset="2"/>
              <a:buChar char="Ø"/>
            </a:pPr>
            <a:r>
              <a:rPr lang="cs-CZ" sz="4000" dirty="0" smtClean="0"/>
              <a:t>Metodické pokyny: spojování a přiřazování obrázků k textu, práce s textem, pozorování </a:t>
            </a:r>
          </a:p>
          <a:p>
            <a:pPr>
              <a:buFont typeface="Wingdings" pitchFamily="2" charset="2"/>
              <a:buChar char="Ø"/>
            </a:pPr>
            <a:endParaRPr lang="cs-CZ" sz="4000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ajeho svět - Prvouka</a:t>
            </a:r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5436489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55576" y="692696"/>
            <a:ext cx="1296144" cy="72008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TŘÍ</a:t>
            </a:r>
            <a:endParaRPr lang="cs-CZ" sz="4000" b="1" dirty="0"/>
          </a:p>
        </p:txBody>
      </p:sp>
      <p:sp>
        <p:nvSpPr>
          <p:cNvPr id="3" name="Obdélník 2"/>
          <p:cNvSpPr/>
          <p:nvPr/>
        </p:nvSpPr>
        <p:spPr>
          <a:xfrm>
            <a:off x="6732240" y="4889407"/>
            <a:ext cx="1296144" cy="72008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DÍ</a:t>
            </a:r>
            <a:endParaRPr lang="cs-CZ" sz="4000" b="1" dirty="0"/>
          </a:p>
        </p:txBody>
      </p:sp>
      <p:sp>
        <p:nvSpPr>
          <p:cNvPr id="4" name="Obdélník 3"/>
          <p:cNvSpPr/>
          <p:nvPr/>
        </p:nvSpPr>
        <p:spPr>
          <a:xfrm>
            <a:off x="395536" y="4869160"/>
            <a:ext cx="1296144" cy="72008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ME</a:t>
            </a:r>
            <a:endParaRPr lang="cs-CZ" sz="4000" b="1" dirty="0"/>
          </a:p>
        </p:txBody>
      </p:sp>
      <p:sp>
        <p:nvSpPr>
          <p:cNvPr id="5" name="Obdélník 4"/>
          <p:cNvSpPr/>
          <p:nvPr/>
        </p:nvSpPr>
        <p:spPr>
          <a:xfrm>
            <a:off x="2454036" y="2173319"/>
            <a:ext cx="1296144" cy="72008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OD</a:t>
            </a:r>
            <a:endParaRPr lang="cs-CZ" sz="4000" b="1" dirty="0"/>
          </a:p>
        </p:txBody>
      </p:sp>
      <p:sp>
        <p:nvSpPr>
          <p:cNvPr id="6" name="Obdélník 5"/>
          <p:cNvSpPr/>
          <p:nvPr/>
        </p:nvSpPr>
        <p:spPr>
          <a:xfrm>
            <a:off x="4716016" y="3645024"/>
            <a:ext cx="1296144" cy="72008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PA</a:t>
            </a:r>
            <a:endParaRPr lang="cs-CZ" sz="4000" b="1" dirty="0"/>
          </a:p>
        </p:txBody>
      </p:sp>
      <p:sp>
        <p:nvSpPr>
          <p:cNvPr id="7" name="Obdélník 6"/>
          <p:cNvSpPr/>
          <p:nvPr/>
        </p:nvSpPr>
        <p:spPr>
          <a:xfrm>
            <a:off x="6444208" y="814202"/>
            <a:ext cx="1296144" cy="72008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DY</a:t>
            </a:r>
            <a:endParaRPr lang="cs-CZ" sz="4000" b="1" dirty="0"/>
          </a:p>
        </p:txBody>
      </p:sp>
    </p:spTree>
    <p:extLst>
      <p:ext uri="{BB962C8B-B14F-4D97-AF65-F5344CB8AC3E}">
        <p14:creationId xmlns="" xmlns:p14="http://schemas.microsoft.com/office/powerpoint/2010/main" val="42611308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Skola\AppData\Local\Microsoft\Windows\Temporary Internet Files\Content.IE5\K0O7W0UI\MP900321111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78199"/>
            <a:ext cx="2609088" cy="36576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2915816" y="178199"/>
            <a:ext cx="2656982" cy="79208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4000" dirty="0" smtClean="0"/>
              <a:t>ŠŤ</a:t>
            </a:r>
            <a:r>
              <a:rPr lang="cs-CZ" sz="4000" u="sng" dirty="0" smtClean="0"/>
              <a:t>___</a:t>
            </a:r>
            <a:r>
              <a:rPr lang="cs-CZ" sz="4000" dirty="0" smtClean="0"/>
              <a:t>V___</a:t>
            </a:r>
            <a:r>
              <a:rPr lang="cs-CZ" sz="4000" u="sng" dirty="0" smtClean="0"/>
              <a:t>     </a:t>
            </a:r>
            <a:endParaRPr lang="cs-CZ" sz="4000" u="sng" dirty="0"/>
          </a:p>
        </p:txBody>
      </p:sp>
      <p:sp>
        <p:nvSpPr>
          <p:cNvPr id="3" name="Ovál 2"/>
          <p:cNvSpPr/>
          <p:nvPr/>
        </p:nvSpPr>
        <p:spPr>
          <a:xfrm>
            <a:off x="8164736" y="178199"/>
            <a:ext cx="648072" cy="648072"/>
          </a:xfrm>
          <a:prstGeom prst="ellips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Á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6264188" y="271190"/>
            <a:ext cx="648072" cy="648072"/>
          </a:xfrm>
          <a:prstGeom prst="ellips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>
                <a:solidFill>
                  <a:schemeClr val="tx1"/>
                </a:solidFill>
              </a:rPr>
              <a:t>U</a:t>
            </a:r>
          </a:p>
        </p:txBody>
      </p:sp>
      <p:sp>
        <p:nvSpPr>
          <p:cNvPr id="6" name="Obdélník 5"/>
          <p:cNvSpPr/>
          <p:nvPr/>
        </p:nvSpPr>
        <p:spPr>
          <a:xfrm>
            <a:off x="2915816" y="1265384"/>
            <a:ext cx="2656982" cy="79208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4000" dirty="0" smtClean="0"/>
              <a:t>ML___K___</a:t>
            </a:r>
            <a:r>
              <a:rPr lang="cs-CZ" sz="4000" u="sng" dirty="0" smtClean="0"/>
              <a:t>     </a:t>
            </a:r>
            <a:endParaRPr lang="cs-CZ" sz="4000" u="sng" dirty="0"/>
          </a:p>
        </p:txBody>
      </p:sp>
      <p:sp>
        <p:nvSpPr>
          <p:cNvPr id="7" name="Ovál 6"/>
          <p:cNvSpPr/>
          <p:nvPr/>
        </p:nvSpPr>
        <p:spPr>
          <a:xfrm>
            <a:off x="6026887" y="1409400"/>
            <a:ext cx="648072" cy="648072"/>
          </a:xfrm>
          <a:prstGeom prst="ellipse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É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7380312" y="1265384"/>
            <a:ext cx="648072" cy="648072"/>
          </a:xfrm>
          <a:prstGeom prst="ellipse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O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915816" y="2352569"/>
            <a:ext cx="3164992" cy="79208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4000" dirty="0" smtClean="0"/>
              <a:t>Š___MP___N</a:t>
            </a:r>
            <a:r>
              <a:rPr lang="cs-CZ" sz="4000" u="sng" dirty="0" smtClean="0"/>
              <a:t>     </a:t>
            </a:r>
            <a:endParaRPr lang="cs-CZ" sz="4000" u="sng" dirty="0"/>
          </a:p>
        </p:txBody>
      </p:sp>
      <p:sp>
        <p:nvSpPr>
          <p:cNvPr id="10" name="Ovál 9"/>
          <p:cNvSpPr/>
          <p:nvPr/>
        </p:nvSpPr>
        <p:spPr>
          <a:xfrm>
            <a:off x="8370327" y="2348880"/>
            <a:ext cx="648072" cy="648072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A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6674959" y="2481719"/>
            <a:ext cx="648072" cy="648072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>
                <a:solidFill>
                  <a:schemeClr val="tx1"/>
                </a:solidFill>
              </a:rPr>
              <a:t>O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2915816" y="3439755"/>
            <a:ext cx="2232248" cy="79208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4000" dirty="0" smtClean="0"/>
              <a:t>__L___J</a:t>
            </a:r>
            <a:r>
              <a:rPr lang="cs-CZ" sz="4000" u="sng" dirty="0" smtClean="0"/>
              <a:t>     </a:t>
            </a:r>
            <a:endParaRPr lang="cs-CZ" sz="4000" u="sng" dirty="0"/>
          </a:p>
        </p:txBody>
      </p:sp>
      <p:sp>
        <p:nvSpPr>
          <p:cNvPr id="13" name="Ovál 12"/>
          <p:cNvSpPr/>
          <p:nvPr/>
        </p:nvSpPr>
        <p:spPr>
          <a:xfrm>
            <a:off x="5679633" y="3439755"/>
            <a:ext cx="648072" cy="648072"/>
          </a:xfrm>
          <a:prstGeom prst="ellipse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E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7516664" y="3476762"/>
            <a:ext cx="648072" cy="648072"/>
          </a:xfrm>
          <a:prstGeom prst="ellipse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>
                <a:solidFill>
                  <a:schemeClr val="tx1"/>
                </a:solidFill>
              </a:rPr>
              <a:t>O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158790" y="4384243"/>
            <a:ext cx="3909154" cy="79208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4000" dirty="0" smtClean="0"/>
              <a:t>S___</a:t>
            </a:r>
            <a:r>
              <a:rPr lang="cs-CZ" sz="4000" dirty="0"/>
              <a:t>P</a:t>
            </a:r>
            <a:r>
              <a:rPr lang="cs-CZ" sz="4000" dirty="0" smtClean="0"/>
              <a:t>___N___T</a:t>
            </a:r>
            <a:r>
              <a:rPr lang="cs-CZ" sz="4000" u="sng" dirty="0" smtClean="0"/>
              <a:t>   </a:t>
            </a:r>
            <a:endParaRPr lang="cs-CZ" sz="4000" u="sng" dirty="0"/>
          </a:p>
        </p:txBody>
      </p:sp>
      <p:sp>
        <p:nvSpPr>
          <p:cNvPr id="16" name="Ovál 15"/>
          <p:cNvSpPr/>
          <p:nvPr/>
        </p:nvSpPr>
        <p:spPr>
          <a:xfrm>
            <a:off x="4244307" y="4631552"/>
            <a:ext cx="648072" cy="648072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A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17" name="Ovál 16"/>
          <p:cNvSpPr/>
          <p:nvPr/>
        </p:nvSpPr>
        <p:spPr>
          <a:xfrm>
            <a:off x="5769032" y="4631552"/>
            <a:ext cx="648072" cy="648072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Á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18" name="Ovál 17"/>
          <p:cNvSpPr/>
          <p:nvPr/>
        </p:nvSpPr>
        <p:spPr>
          <a:xfrm>
            <a:off x="7141585" y="4631552"/>
            <a:ext cx="648072" cy="648072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>
                <a:solidFill>
                  <a:schemeClr val="tx1"/>
                </a:solidFill>
              </a:rPr>
              <a:t>O</a:t>
            </a:r>
          </a:p>
        </p:txBody>
      </p:sp>
      <p:sp>
        <p:nvSpPr>
          <p:cNvPr id="19" name="Obdélník 18"/>
          <p:cNvSpPr/>
          <p:nvPr/>
        </p:nvSpPr>
        <p:spPr>
          <a:xfrm>
            <a:off x="241812" y="5802930"/>
            <a:ext cx="4906252" cy="79208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4000" dirty="0"/>
              <a:t>L</a:t>
            </a:r>
            <a:r>
              <a:rPr lang="cs-CZ" sz="4000" dirty="0" smtClean="0"/>
              <a:t>___M___N___D___</a:t>
            </a:r>
            <a:r>
              <a:rPr lang="cs-CZ" sz="4000" u="sng" dirty="0" smtClean="0"/>
              <a:t>   </a:t>
            </a:r>
            <a:endParaRPr lang="cs-CZ" sz="4000" u="sng" dirty="0"/>
          </a:p>
        </p:txBody>
      </p:sp>
      <p:sp>
        <p:nvSpPr>
          <p:cNvPr id="20" name="Ovál 19"/>
          <p:cNvSpPr/>
          <p:nvPr/>
        </p:nvSpPr>
        <p:spPr>
          <a:xfrm>
            <a:off x="8370843" y="5964473"/>
            <a:ext cx="648072" cy="648072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I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21" name="Ovál 20"/>
          <p:cNvSpPr/>
          <p:nvPr/>
        </p:nvSpPr>
        <p:spPr>
          <a:xfrm>
            <a:off x="7237057" y="5964473"/>
            <a:ext cx="648072" cy="648072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>
                <a:solidFill>
                  <a:schemeClr val="tx1"/>
                </a:solidFill>
              </a:rPr>
              <a:t>O</a:t>
            </a:r>
          </a:p>
        </p:txBody>
      </p:sp>
      <p:sp>
        <p:nvSpPr>
          <p:cNvPr id="22" name="Ovál 21"/>
          <p:cNvSpPr/>
          <p:nvPr/>
        </p:nvSpPr>
        <p:spPr>
          <a:xfrm>
            <a:off x="4969483" y="5964473"/>
            <a:ext cx="648072" cy="648072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Á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23" name="Ovál 22"/>
          <p:cNvSpPr/>
          <p:nvPr/>
        </p:nvSpPr>
        <p:spPr>
          <a:xfrm>
            <a:off x="6103270" y="5964473"/>
            <a:ext cx="648072" cy="648072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>
                <a:solidFill>
                  <a:schemeClr val="tx1"/>
                </a:solidFill>
              </a:rPr>
              <a:t>U</a:t>
            </a:r>
          </a:p>
        </p:txBody>
      </p:sp>
    </p:spTree>
    <p:extLst>
      <p:ext uri="{BB962C8B-B14F-4D97-AF65-F5344CB8AC3E}">
        <p14:creationId xmlns="" xmlns:p14="http://schemas.microsoft.com/office/powerpoint/2010/main" val="36624556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7504" y="188640"/>
            <a:ext cx="7848872" cy="79208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4000" dirty="0" smtClean="0"/>
              <a:t>Sklo se může/nemůže rozbít.</a:t>
            </a:r>
            <a:r>
              <a:rPr lang="cs-CZ" sz="4000" u="sng" dirty="0" smtClean="0"/>
              <a:t>     </a:t>
            </a:r>
            <a:endParaRPr lang="cs-CZ" sz="4000" u="sng" dirty="0"/>
          </a:p>
        </p:txBody>
      </p:sp>
      <p:sp>
        <p:nvSpPr>
          <p:cNvPr id="3" name="Obdélník 2"/>
          <p:cNvSpPr/>
          <p:nvPr/>
        </p:nvSpPr>
        <p:spPr>
          <a:xfrm>
            <a:off x="107504" y="1135135"/>
            <a:ext cx="8856984" cy="79208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4000" dirty="0" smtClean="0"/>
              <a:t>Skleněná miska je lehčí/těžší než plastová.</a:t>
            </a:r>
            <a:r>
              <a:rPr lang="cs-CZ" sz="4000" u="sng" dirty="0" smtClean="0"/>
              <a:t>     </a:t>
            </a:r>
            <a:endParaRPr lang="cs-CZ" sz="4000" u="sng" dirty="0"/>
          </a:p>
        </p:txBody>
      </p:sp>
      <p:sp>
        <p:nvSpPr>
          <p:cNvPr id="4" name="Obdélník 3"/>
          <p:cNvSpPr/>
          <p:nvPr/>
        </p:nvSpPr>
        <p:spPr>
          <a:xfrm>
            <a:off x="107504" y="2081630"/>
            <a:ext cx="7848872" cy="79208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4000" dirty="0" smtClean="0"/>
              <a:t>Skleničky se dobře/špatně myjí.</a:t>
            </a:r>
            <a:r>
              <a:rPr lang="cs-CZ" sz="4000" u="sng" dirty="0" smtClean="0"/>
              <a:t>     </a:t>
            </a:r>
            <a:endParaRPr lang="cs-CZ" sz="4000" u="sng" dirty="0"/>
          </a:p>
        </p:txBody>
      </p:sp>
      <p:sp>
        <p:nvSpPr>
          <p:cNvPr id="5" name="Obdélník 4"/>
          <p:cNvSpPr/>
          <p:nvPr/>
        </p:nvSpPr>
        <p:spPr>
          <a:xfrm>
            <a:off x="107504" y="3028125"/>
            <a:ext cx="7848872" cy="79208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4000" dirty="0" smtClean="0"/>
              <a:t>Skol nás nemůže/může poranit.</a:t>
            </a:r>
            <a:r>
              <a:rPr lang="cs-CZ" sz="4000" u="sng" dirty="0" smtClean="0"/>
              <a:t>    </a:t>
            </a:r>
            <a:endParaRPr lang="cs-CZ" sz="4000" u="sng" dirty="0"/>
          </a:p>
        </p:txBody>
      </p:sp>
      <p:sp>
        <p:nvSpPr>
          <p:cNvPr id="6" name="Obdélník 5"/>
          <p:cNvSpPr/>
          <p:nvPr/>
        </p:nvSpPr>
        <p:spPr>
          <a:xfrm>
            <a:off x="107504" y="5867609"/>
            <a:ext cx="8856984" cy="79208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3200" dirty="0" smtClean="0"/>
              <a:t>Skleněné obaly mohu/nemohu použít opakovaně.</a:t>
            </a:r>
            <a:endParaRPr lang="cs-CZ" sz="3200" u="sng" dirty="0"/>
          </a:p>
        </p:txBody>
      </p:sp>
      <p:sp>
        <p:nvSpPr>
          <p:cNvPr id="7" name="Obdélník 6"/>
          <p:cNvSpPr/>
          <p:nvPr/>
        </p:nvSpPr>
        <p:spPr>
          <a:xfrm>
            <a:off x="107504" y="4921115"/>
            <a:ext cx="8552184" cy="79208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3600" dirty="0" smtClean="0"/>
              <a:t>Sklenička se v přírodě sama rozloží/nerozloží.</a:t>
            </a:r>
            <a:r>
              <a:rPr lang="cs-CZ" sz="3600" u="sng" dirty="0" smtClean="0"/>
              <a:t>    </a:t>
            </a:r>
            <a:endParaRPr lang="cs-CZ" sz="3600" u="sng" dirty="0"/>
          </a:p>
        </p:txBody>
      </p:sp>
      <p:sp>
        <p:nvSpPr>
          <p:cNvPr id="8" name="Obdélník 7"/>
          <p:cNvSpPr/>
          <p:nvPr/>
        </p:nvSpPr>
        <p:spPr>
          <a:xfrm>
            <a:off x="107504" y="3974620"/>
            <a:ext cx="8552184" cy="79208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4000" dirty="0" smtClean="0"/>
              <a:t>Do skla mohu/nemohu zavařovat ovoce.</a:t>
            </a:r>
            <a:r>
              <a:rPr lang="cs-CZ" sz="4000" u="sng" dirty="0" smtClean="0"/>
              <a:t>    </a:t>
            </a:r>
            <a:endParaRPr lang="cs-CZ" sz="4000" u="sng" dirty="0"/>
          </a:p>
        </p:txBody>
      </p:sp>
    </p:spTree>
    <p:extLst>
      <p:ext uri="{BB962C8B-B14F-4D97-AF65-F5344CB8AC3E}">
        <p14:creationId xmlns="" xmlns:p14="http://schemas.microsoft.com/office/powerpoint/2010/main" val="40397371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42172" y="1131624"/>
            <a:ext cx="2088232" cy="504056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SLUPKY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42172" y="2123958"/>
            <a:ext cx="2088232" cy="504056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LISTÍ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42172" y="6093296"/>
            <a:ext cx="4536504" cy="504056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ZELENINOVÁ NAŤ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42172" y="4108626"/>
            <a:ext cx="2088232" cy="504056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TRÁVA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42172" y="5100960"/>
            <a:ext cx="3644788" cy="504056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SÁČKY OD ČAJE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42172" y="139290"/>
            <a:ext cx="2543944" cy="504056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OHRYZKY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42172" y="3116292"/>
            <a:ext cx="2664296" cy="504056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SKOŘÁPKY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4255610" y="1268760"/>
            <a:ext cx="4752528" cy="504056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NEBEZPEČNÝ ODPAD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5451618" y="3001352"/>
            <a:ext cx="3556520" cy="504056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RECYKLACE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3802481" y="3867647"/>
            <a:ext cx="5205657" cy="504056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BIOODPAD - KOMPOST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6055810" y="2135056"/>
            <a:ext cx="2952328" cy="504056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SMĚSNÝ</a:t>
            </a:r>
            <a:endParaRPr lang="cs-CZ" sz="4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6979319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7504" y="188640"/>
            <a:ext cx="7848872" cy="79208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3200" dirty="0" smtClean="0"/>
              <a:t>PET lahve vždy sešlápni.</a:t>
            </a:r>
            <a:r>
              <a:rPr lang="cs-CZ" sz="3200" u="sng" dirty="0" smtClean="0"/>
              <a:t>     </a:t>
            </a:r>
            <a:endParaRPr lang="cs-CZ" sz="3200" u="sng" dirty="0"/>
          </a:p>
        </p:txBody>
      </p:sp>
      <p:sp>
        <p:nvSpPr>
          <p:cNvPr id="3" name="Obdélník 2"/>
          <p:cNvSpPr/>
          <p:nvPr/>
        </p:nvSpPr>
        <p:spPr>
          <a:xfrm>
            <a:off x="107504" y="1088740"/>
            <a:ext cx="8928992" cy="79208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3200" dirty="0" smtClean="0"/>
              <a:t>Nevhazuj papír mastný, mokrý a po malířích.</a:t>
            </a:r>
            <a:r>
              <a:rPr lang="cs-CZ" sz="3200" u="sng" dirty="0" smtClean="0"/>
              <a:t>     </a:t>
            </a:r>
            <a:endParaRPr lang="cs-CZ" sz="3200" u="sng" dirty="0"/>
          </a:p>
        </p:txBody>
      </p:sp>
      <p:sp>
        <p:nvSpPr>
          <p:cNvPr id="4" name="Obdélník 3"/>
          <p:cNvSpPr/>
          <p:nvPr/>
        </p:nvSpPr>
        <p:spPr>
          <a:xfrm>
            <a:off x="107504" y="1988840"/>
            <a:ext cx="8640960" cy="79208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3200" dirty="0" smtClean="0"/>
              <a:t>Do skla nepatří rozbité zrcadlo ani porcelán.</a:t>
            </a:r>
            <a:r>
              <a:rPr lang="cs-CZ" sz="3200" u="sng" dirty="0" smtClean="0"/>
              <a:t>     </a:t>
            </a:r>
            <a:endParaRPr lang="cs-CZ" sz="3200" u="sng" dirty="0"/>
          </a:p>
        </p:txBody>
      </p:sp>
      <p:sp>
        <p:nvSpPr>
          <p:cNvPr id="5" name="Obdélník 4"/>
          <p:cNvSpPr/>
          <p:nvPr/>
        </p:nvSpPr>
        <p:spPr>
          <a:xfrm>
            <a:off x="142465" y="2888940"/>
            <a:ext cx="9036496" cy="79208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3200" dirty="0" smtClean="0"/>
              <a:t>Nápojové kartony patří do oranžového kontejneru.</a:t>
            </a:r>
            <a:r>
              <a:rPr lang="cs-CZ" sz="3200" u="sng" dirty="0" smtClean="0"/>
              <a:t>     </a:t>
            </a:r>
            <a:endParaRPr lang="cs-CZ" sz="3200" u="sng" dirty="0"/>
          </a:p>
        </p:txBody>
      </p:sp>
      <p:cxnSp>
        <p:nvCxnSpPr>
          <p:cNvPr id="8" name="Přímá spojnice 7"/>
          <p:cNvCxnSpPr/>
          <p:nvPr/>
        </p:nvCxnSpPr>
        <p:spPr>
          <a:xfrm>
            <a:off x="142465" y="4221088"/>
            <a:ext cx="8605999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142465" y="5337212"/>
            <a:ext cx="8605999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142465" y="6453336"/>
            <a:ext cx="8605999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="" xmlns:p14="http://schemas.microsoft.com/office/powerpoint/2010/main" val="18152766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dirty="0" smtClean="0"/>
              <a:t>Citace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Obrázky: </a:t>
            </a:r>
            <a:r>
              <a:rPr lang="cs-CZ" dirty="0" smtClean="0">
                <a:hlinkClick r:id="rId2"/>
              </a:rPr>
              <a:t>www.ofice.microsoft.com</a:t>
            </a:r>
            <a:endParaRPr lang="cs-CZ" dirty="0" smtClean="0"/>
          </a:p>
        </p:txBody>
      </p:sp>
    </p:spTree>
    <p:extLst>
      <p:ext uri="{BB962C8B-B14F-4D97-AF65-F5344CB8AC3E}">
        <p14:creationId xmlns="" xmlns:p14="http://schemas.microsoft.com/office/powerpoint/2010/main" val="6300753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793</TotalTime>
  <Words>294</Words>
  <Application>Microsoft Office PowerPoint</Application>
  <PresentationFormat>Předvádění na obrazovce (4:3)</PresentationFormat>
  <Paragraphs>75</Paragraphs>
  <Slides>8</Slides>
  <Notes>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Snímek 1</vt:lpstr>
      <vt:lpstr>Anotace</vt:lpstr>
      <vt:lpstr>Snímek 3</vt:lpstr>
      <vt:lpstr>Snímek 4</vt:lpstr>
      <vt:lpstr>Snímek 5</vt:lpstr>
      <vt:lpstr>Snímek 6</vt:lpstr>
      <vt:lpstr>Snímek 7</vt:lpstr>
      <vt:lpstr>Citace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Skola</dc:creator>
  <cp:lastModifiedBy>Administrator</cp:lastModifiedBy>
  <cp:revision>105</cp:revision>
  <dcterms:created xsi:type="dcterms:W3CDTF">2012-03-08T11:35:34Z</dcterms:created>
  <dcterms:modified xsi:type="dcterms:W3CDTF">2012-09-27T18:53:02Z</dcterms:modified>
</cp:coreProperties>
</file>