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63" r:id="rId3"/>
    <p:sldId id="396" r:id="rId4"/>
    <p:sldId id="397" r:id="rId5"/>
    <p:sldId id="398" r:id="rId6"/>
    <p:sldId id="399" r:id="rId7"/>
    <p:sldId id="400" r:id="rId8"/>
    <p:sldId id="401" r:id="rId9"/>
    <p:sldId id="402" r:id="rId10"/>
    <p:sldId id="40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E428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VY_32_INOVACE_4_Opakování učiva 1. ročníku – sčítání v oboru čísel do 20 bez přechodu desítky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VY_32_INOVACE_4_Opakování </a:t>
          </a:r>
          <a:r>
            <a:rPr lang="cs-CZ" sz="2000" kern="1200" dirty="0" smtClean="0"/>
            <a:t>učiva 1. ročníku – </a:t>
          </a:r>
          <a:r>
            <a:rPr lang="cs-CZ" sz="2000" kern="1200" dirty="0" smtClean="0"/>
            <a:t>sčítání v oboru čísel do 20 bez přechodu desítky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Vypočítej z paměti, zapiš.</a:t>
            </a:r>
            <a:r>
              <a:rPr lang="en-US" dirty="0" smtClean="0"/>
              <a:t> </a:t>
            </a:r>
            <a:r>
              <a:rPr lang="en-US" dirty="0" err="1" smtClean="0"/>
              <a:t>Kontrolu</a:t>
            </a:r>
            <a:r>
              <a:rPr lang="en-US" dirty="0" smtClean="0"/>
              <a:t> </a:t>
            </a:r>
            <a:r>
              <a:rPr lang="en-US" dirty="0" err="1" smtClean="0"/>
              <a:t>nale</a:t>
            </a:r>
            <a:r>
              <a:rPr lang="cs-CZ" dirty="0" err="1" smtClean="0"/>
              <a:t>zeš</a:t>
            </a:r>
            <a:r>
              <a:rPr lang="cs-CZ" dirty="0" smtClean="0"/>
              <a:t>,</a:t>
            </a:r>
            <a:r>
              <a:rPr lang="cs-CZ" baseline="0" dirty="0" smtClean="0"/>
              <a:t> posuneš-li modré pole.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749822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Vypočítej z paměti, zapiš.</a:t>
            </a:r>
            <a:r>
              <a:rPr lang="en-US" dirty="0" smtClean="0"/>
              <a:t> </a:t>
            </a:r>
            <a:r>
              <a:rPr lang="en-US" dirty="0" err="1" smtClean="0"/>
              <a:t>Kontrolu</a:t>
            </a:r>
            <a:r>
              <a:rPr lang="en-US" dirty="0" smtClean="0"/>
              <a:t> </a:t>
            </a:r>
            <a:r>
              <a:rPr lang="en-US" dirty="0" err="1" smtClean="0"/>
              <a:t>nale</a:t>
            </a:r>
            <a:r>
              <a:rPr lang="cs-CZ" dirty="0" err="1" smtClean="0"/>
              <a:t>zeš</a:t>
            </a:r>
            <a:r>
              <a:rPr lang="cs-CZ" dirty="0" smtClean="0"/>
              <a:t>,</a:t>
            </a:r>
            <a:r>
              <a:rPr lang="cs-CZ" baseline="0" dirty="0" smtClean="0"/>
              <a:t> posuneš-li modré pole.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682806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Je</a:t>
            </a:r>
            <a:r>
              <a:rPr lang="en-US" baseline="0" dirty="0" smtClean="0"/>
              <a:t> to </a:t>
            </a:r>
            <a:r>
              <a:rPr lang="en-US" baseline="0" dirty="0" err="1" smtClean="0"/>
              <a:t>pravda</a:t>
            </a:r>
            <a:r>
              <a:rPr lang="cs-CZ" baseline="0" dirty="0" smtClean="0"/>
              <a:t>? Špatný výsledek potrhni, do rámečku napiš správné řešení, správný výsledek zakroužkuj. Kontrolu nalezneš pod </a:t>
            </a:r>
            <a:r>
              <a:rPr lang="cs-CZ" baseline="0" dirty="0" err="1" smtClean="0"/>
              <a:t>mod</a:t>
            </a:r>
            <a:r>
              <a:rPr lang="en-US" baseline="0" dirty="0" smtClean="0"/>
              <a:t>r</a:t>
            </a:r>
            <a:r>
              <a:rPr lang="cs-CZ" baseline="0" dirty="0" err="1" smtClean="0"/>
              <a:t>ým</a:t>
            </a:r>
            <a:r>
              <a:rPr lang="cs-CZ" baseline="0" dirty="0" smtClean="0"/>
              <a:t> rámečkem.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501345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098615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r>
              <a:rPr lang="cs-CZ" baseline="0" dirty="0" smtClean="0"/>
              <a:t> dopočítej a zapiš. Na řádek znázorni pomocí …….. Až práci dokončíte, tak si 10x vyskočíte.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596976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833786456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Matematika pro 2. ročník 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karty s čísly, číselná osa, okopírované pracovní listy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aktivita a motivace žáků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zápis čísel, seřazování, doplňování, rozklad čísla, sčítání, odčítání, slovní úkol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</p:spTree>
    <p:extLst>
      <p:ext uri="{BB962C8B-B14F-4D97-AF65-F5344CB8AC3E}">
        <p14:creationId xmlns=""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0099" y="351058"/>
            <a:ext cx="2124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10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 smtClean="0">
                <a:solidFill>
                  <a:schemeClr val="tx1"/>
                </a:solidFill>
              </a:rPr>
              <a:t>+ 2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0099" y="1416776"/>
            <a:ext cx="2124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10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 smtClean="0">
                <a:solidFill>
                  <a:schemeClr val="tx1"/>
                </a:solidFill>
              </a:rPr>
              <a:t>+ 6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50099" y="2482494"/>
            <a:ext cx="2124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10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 smtClean="0">
                <a:solidFill>
                  <a:schemeClr val="tx1"/>
                </a:solidFill>
              </a:rPr>
              <a:t>+ 10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0099" y="3548212"/>
            <a:ext cx="2124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10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 smtClean="0">
                <a:solidFill>
                  <a:schemeClr val="tx1"/>
                </a:solidFill>
              </a:rPr>
              <a:t>+ 8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50099" y="4613930"/>
            <a:ext cx="2124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10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 smtClean="0">
                <a:solidFill>
                  <a:schemeClr val="tx1"/>
                </a:solidFill>
              </a:rPr>
              <a:t>+ 1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0099" y="5679650"/>
            <a:ext cx="2124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10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 smtClean="0">
                <a:solidFill>
                  <a:schemeClr val="tx1"/>
                </a:solidFill>
              </a:rPr>
              <a:t>+ 0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96272" y="351058"/>
            <a:ext cx="2124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10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 smtClean="0">
                <a:solidFill>
                  <a:schemeClr val="tx1"/>
                </a:solidFill>
              </a:rPr>
              <a:t>+ 4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96272" y="1416776"/>
            <a:ext cx="2124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10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 smtClean="0">
                <a:solidFill>
                  <a:schemeClr val="tx1"/>
                </a:solidFill>
              </a:rPr>
              <a:t>+ 9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96272" y="2482494"/>
            <a:ext cx="2124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10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 smtClean="0">
                <a:solidFill>
                  <a:schemeClr val="tx1"/>
                </a:solidFill>
              </a:rPr>
              <a:t>+ 3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96272" y="3548212"/>
            <a:ext cx="2124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>
                <a:solidFill>
                  <a:schemeClr val="tx1"/>
                </a:solidFill>
              </a:rPr>
              <a:t>7</a:t>
            </a:r>
            <a:r>
              <a:rPr lang="en-US" sz="4000" b="1" dirty="0" smtClean="0">
                <a:solidFill>
                  <a:schemeClr val="tx1"/>
                </a:solidFill>
              </a:rPr>
              <a:t> + 10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96272" y="4613930"/>
            <a:ext cx="2124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5 + 10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896272" y="5679650"/>
            <a:ext cx="2124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2 + 10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23928" y="5679650"/>
            <a:ext cx="72008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>
                <a:solidFill>
                  <a:schemeClr val="tx1"/>
                </a:solidFill>
              </a:rPr>
              <a:t>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923928" y="1416776"/>
            <a:ext cx="72008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 smtClean="0">
                <a:solidFill>
                  <a:schemeClr val="tx1"/>
                </a:solidFill>
              </a:rPr>
              <a:t>6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923928" y="2482494"/>
            <a:ext cx="72008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20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923928" y="3548212"/>
            <a:ext cx="72008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>
                <a:solidFill>
                  <a:schemeClr val="tx1"/>
                </a:solidFill>
              </a:rPr>
              <a:t>8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923928" y="4613930"/>
            <a:ext cx="72008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 smtClean="0">
                <a:solidFill>
                  <a:schemeClr val="tx1"/>
                </a:solidFill>
              </a:rPr>
              <a:t>1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923928" y="351058"/>
            <a:ext cx="72008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 smtClean="0">
                <a:solidFill>
                  <a:schemeClr val="tx1"/>
                </a:solidFill>
              </a:rPr>
              <a:t>2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8316416" y="5661248"/>
            <a:ext cx="72008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 smtClean="0">
                <a:solidFill>
                  <a:schemeClr val="tx1"/>
                </a:solidFill>
              </a:rPr>
              <a:t>2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8316416" y="1398374"/>
            <a:ext cx="72008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 smtClean="0">
                <a:solidFill>
                  <a:schemeClr val="tx1"/>
                </a:solidFill>
              </a:rPr>
              <a:t>9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8316416" y="2464092"/>
            <a:ext cx="72008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13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8316416" y="3529810"/>
            <a:ext cx="72008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 smtClean="0">
                <a:solidFill>
                  <a:schemeClr val="tx1"/>
                </a:solidFill>
              </a:rPr>
              <a:t>7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8316416" y="4595528"/>
            <a:ext cx="72008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 smtClean="0">
                <a:solidFill>
                  <a:schemeClr val="tx1"/>
                </a:solidFill>
              </a:rPr>
              <a:t>5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8316416" y="332656"/>
            <a:ext cx="72008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 smtClean="0">
                <a:solidFill>
                  <a:schemeClr val="tx1"/>
                </a:solidFill>
              </a:rPr>
              <a:t>4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779912" y="72008"/>
            <a:ext cx="1008112" cy="105273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3779912" y="1204258"/>
            <a:ext cx="1008112" cy="105273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779912" y="2336508"/>
            <a:ext cx="1008112" cy="105273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779912" y="3468758"/>
            <a:ext cx="1008112" cy="105273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779912" y="4601008"/>
            <a:ext cx="1008112" cy="105273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3779912" y="5733256"/>
            <a:ext cx="1008112" cy="105273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8100392" y="44624"/>
            <a:ext cx="1008112" cy="105273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8100392" y="1176874"/>
            <a:ext cx="1008112" cy="105273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8100392" y="2309124"/>
            <a:ext cx="1008112" cy="105273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8100392" y="3441374"/>
            <a:ext cx="1008112" cy="105273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8100392" y="4573624"/>
            <a:ext cx="1008112" cy="105273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8100392" y="5705872"/>
            <a:ext cx="1008112" cy="105273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04769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0099" y="351058"/>
            <a:ext cx="298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 smtClean="0">
                <a:solidFill>
                  <a:schemeClr val="tx1"/>
                </a:solidFill>
              </a:rPr>
              <a:t>3 +         = 19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0099" y="1441899"/>
            <a:ext cx="298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 smtClean="0">
                <a:solidFill>
                  <a:schemeClr val="tx1"/>
                </a:solidFill>
              </a:rPr>
              <a:t>0 +         = 16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50099" y="2532740"/>
            <a:ext cx="298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 smtClean="0">
                <a:solidFill>
                  <a:schemeClr val="tx1"/>
                </a:solidFill>
              </a:rPr>
              <a:t>4 +         = 17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50099" y="3623581"/>
            <a:ext cx="298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>
                <a:solidFill>
                  <a:schemeClr val="tx1"/>
                </a:solidFill>
              </a:rPr>
              <a:t>0</a:t>
            </a:r>
            <a:r>
              <a:rPr lang="en-US" sz="4000" b="1" dirty="0" smtClean="0">
                <a:solidFill>
                  <a:schemeClr val="tx1"/>
                </a:solidFill>
              </a:rPr>
              <a:t> +         = 14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0099" y="4714422"/>
            <a:ext cx="298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 smtClean="0">
                <a:solidFill>
                  <a:schemeClr val="tx1"/>
                </a:solidFill>
              </a:rPr>
              <a:t>2 +         = 18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50099" y="5805264"/>
            <a:ext cx="298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>
                <a:solidFill>
                  <a:schemeClr val="tx1"/>
                </a:solidFill>
              </a:rPr>
              <a:t>0</a:t>
            </a:r>
            <a:r>
              <a:rPr lang="en-US" sz="4000" b="1" dirty="0" smtClean="0">
                <a:solidFill>
                  <a:schemeClr val="tx1"/>
                </a:solidFill>
              </a:rPr>
              <a:t> +         = 20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-1044624" y="5805264"/>
            <a:ext cx="72008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>
                <a:solidFill>
                  <a:schemeClr val="tx1"/>
                </a:solidFill>
              </a:rPr>
              <a:t>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-1044624" y="1416776"/>
            <a:ext cx="72008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6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-1044624" y="2511298"/>
            <a:ext cx="72008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3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-1044624" y="3663426"/>
            <a:ext cx="72008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4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-1044624" y="4743546"/>
            <a:ext cx="72008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6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-1044624" y="351058"/>
            <a:ext cx="72008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6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-1260648" y="72008"/>
            <a:ext cx="1008112" cy="105273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-1260648" y="1204258"/>
            <a:ext cx="1008112" cy="105273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-1260648" y="2336508"/>
            <a:ext cx="1008112" cy="105273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-1260648" y="3468758"/>
            <a:ext cx="1008112" cy="105273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-1260648" y="4601008"/>
            <a:ext cx="1008112" cy="105273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-1260648" y="5733256"/>
            <a:ext cx="1008112" cy="105273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311513" y="351058"/>
            <a:ext cx="298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 smtClean="0">
                <a:solidFill>
                  <a:schemeClr val="tx1"/>
                </a:solidFill>
              </a:rPr>
              <a:t>2 + 3 + 2  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311513" y="1441899"/>
            <a:ext cx="298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>
                <a:solidFill>
                  <a:schemeClr val="tx1"/>
                </a:solidFill>
              </a:rPr>
              <a:t>1</a:t>
            </a:r>
            <a:r>
              <a:rPr lang="en-US" sz="4000" b="1" dirty="0" smtClean="0">
                <a:solidFill>
                  <a:schemeClr val="tx1"/>
                </a:solidFill>
              </a:rPr>
              <a:t> + 5 + 4  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311513" y="2532740"/>
            <a:ext cx="298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 smtClean="0">
                <a:solidFill>
                  <a:schemeClr val="tx1"/>
                </a:solidFill>
              </a:rPr>
              <a:t>3 + 4 + 1  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311513" y="3623581"/>
            <a:ext cx="298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>
                <a:solidFill>
                  <a:schemeClr val="tx1"/>
                </a:solidFill>
              </a:rPr>
              <a:t>5</a:t>
            </a:r>
            <a:r>
              <a:rPr lang="en-US" sz="4000" b="1" dirty="0" smtClean="0">
                <a:solidFill>
                  <a:schemeClr val="tx1"/>
                </a:solidFill>
              </a:rPr>
              <a:t> + 2 + 1  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311513" y="4714422"/>
            <a:ext cx="298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>
                <a:solidFill>
                  <a:schemeClr val="tx1"/>
                </a:solidFill>
              </a:rPr>
              <a:t>8</a:t>
            </a:r>
            <a:r>
              <a:rPr lang="en-US" sz="4000" b="1" dirty="0" smtClean="0">
                <a:solidFill>
                  <a:schemeClr val="tx1"/>
                </a:solidFill>
              </a:rPr>
              <a:t> + 0 + 1  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311513" y="5805264"/>
            <a:ext cx="298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 smtClean="0">
                <a:solidFill>
                  <a:schemeClr val="tx1"/>
                </a:solidFill>
              </a:rPr>
              <a:t>0 + 1 + 7  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9540552" y="5777880"/>
            <a:ext cx="72008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 smtClean="0">
                <a:solidFill>
                  <a:schemeClr val="tx1"/>
                </a:solidFill>
              </a:rPr>
              <a:t>8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9540552" y="1389392"/>
            <a:ext cx="72008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20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9540552" y="2483914"/>
            <a:ext cx="72008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18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9540552" y="3636042"/>
            <a:ext cx="72008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18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9540552" y="4716162"/>
            <a:ext cx="72008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19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9540552" y="323674"/>
            <a:ext cx="72008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17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9324528" y="44624"/>
            <a:ext cx="1008112" cy="105273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9324528" y="1176874"/>
            <a:ext cx="1008112" cy="105273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9324528" y="2309124"/>
            <a:ext cx="1008112" cy="105273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9324528" y="3441374"/>
            <a:ext cx="1008112" cy="105273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9324528" y="4573624"/>
            <a:ext cx="1008112" cy="105273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9324528" y="5705872"/>
            <a:ext cx="1008112" cy="105273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66091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1663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10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 smtClean="0">
                <a:solidFill>
                  <a:schemeClr val="tx1"/>
                </a:solidFill>
              </a:rPr>
              <a:t>+ 4 = 14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7504" y="1124744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10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 smtClean="0">
                <a:solidFill>
                  <a:schemeClr val="tx1"/>
                </a:solidFill>
              </a:rPr>
              <a:t>+ 6 = 12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504" y="2132856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10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 smtClean="0">
                <a:solidFill>
                  <a:schemeClr val="tx1"/>
                </a:solidFill>
              </a:rPr>
              <a:t>+ 8 = 17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7504" y="3140968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10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 smtClean="0">
                <a:solidFill>
                  <a:schemeClr val="tx1"/>
                </a:solidFill>
              </a:rPr>
              <a:t>+ 10 = 1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7504" y="4149080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10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 smtClean="0">
                <a:solidFill>
                  <a:schemeClr val="tx1"/>
                </a:solidFill>
              </a:rPr>
              <a:t>+ 2 = 12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7504" y="515719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3 + 7 = 9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16288" y="11663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4 + 4 = 8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716288" y="1112743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>
                <a:solidFill>
                  <a:schemeClr val="tx1"/>
                </a:solidFill>
              </a:rPr>
              <a:t>2</a:t>
            </a:r>
            <a:r>
              <a:rPr lang="en-US" sz="4000" b="1" dirty="0" smtClean="0">
                <a:solidFill>
                  <a:schemeClr val="tx1"/>
                </a:solidFill>
              </a:rPr>
              <a:t> + 7 = 10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716288" y="2108854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>
                <a:solidFill>
                  <a:schemeClr val="tx1"/>
                </a:solidFill>
              </a:rPr>
              <a:t>5</a:t>
            </a:r>
            <a:r>
              <a:rPr lang="en-US" sz="4000" b="1" dirty="0" smtClean="0">
                <a:solidFill>
                  <a:schemeClr val="tx1"/>
                </a:solidFill>
              </a:rPr>
              <a:t> + 3 = 8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16288" y="3104965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>
                <a:solidFill>
                  <a:schemeClr val="tx1"/>
                </a:solidFill>
              </a:rPr>
              <a:t>5</a:t>
            </a:r>
            <a:r>
              <a:rPr lang="en-US" sz="4000" b="1" dirty="0" smtClean="0">
                <a:solidFill>
                  <a:schemeClr val="tx1"/>
                </a:solidFill>
              </a:rPr>
              <a:t> + 4 = 8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16288" y="4101076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 smtClean="0">
                <a:solidFill>
                  <a:schemeClr val="tx1"/>
                </a:solidFill>
              </a:rPr>
              <a:t>1 + 8 = 10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16288" y="5097187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 smtClean="0">
                <a:solidFill>
                  <a:schemeClr val="tx1"/>
                </a:solidFill>
              </a:rPr>
              <a:t>8 + 0 = 17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07504" y="6093296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>
                <a:solidFill>
                  <a:schemeClr val="tx1"/>
                </a:solidFill>
              </a:rPr>
              <a:t>3</a:t>
            </a:r>
            <a:r>
              <a:rPr lang="en-US" sz="4000" b="1" dirty="0" smtClean="0">
                <a:solidFill>
                  <a:schemeClr val="tx1"/>
                </a:solidFill>
              </a:rPr>
              <a:t> + 3 = 16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716288" y="6093296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>
                <a:solidFill>
                  <a:schemeClr val="tx1"/>
                </a:solidFill>
              </a:rPr>
              <a:t>7</a:t>
            </a:r>
            <a:r>
              <a:rPr lang="en-US" sz="4000" b="1" dirty="0" smtClean="0">
                <a:solidFill>
                  <a:schemeClr val="tx1"/>
                </a:solidFill>
              </a:rPr>
              <a:t> + 2 = 18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131840" y="116632"/>
            <a:ext cx="1265770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131840" y="3104965"/>
            <a:ext cx="1265770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131840" y="1112743"/>
            <a:ext cx="1265770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131840" y="2108854"/>
            <a:ext cx="1265770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131840" y="4101076"/>
            <a:ext cx="1265770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131840" y="5097187"/>
            <a:ext cx="1265770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131840" y="6093296"/>
            <a:ext cx="1265770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740352" y="116632"/>
            <a:ext cx="1265770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740352" y="3104965"/>
            <a:ext cx="1265770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740352" y="1112743"/>
            <a:ext cx="1265770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740352" y="2108854"/>
            <a:ext cx="1265770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740352" y="4101076"/>
            <a:ext cx="1265770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740352" y="5097187"/>
            <a:ext cx="1265770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740352" y="6093296"/>
            <a:ext cx="1265770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9354902" y="116632"/>
            <a:ext cx="1265770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err="1">
                <a:solidFill>
                  <a:schemeClr val="tx1"/>
                </a:solidFill>
              </a:rPr>
              <a:t>sp</a:t>
            </a:r>
            <a:r>
              <a:rPr lang="cs-CZ" sz="2400" b="1" dirty="0" err="1" smtClean="0">
                <a:solidFill>
                  <a:schemeClr val="tx1"/>
                </a:solidFill>
              </a:rPr>
              <a:t>rávně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9354902" y="3104965"/>
            <a:ext cx="1265770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9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9354902" y="1112743"/>
            <a:ext cx="1265770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17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9354902" y="2108854"/>
            <a:ext cx="1265770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err="1">
                <a:solidFill>
                  <a:schemeClr val="tx1"/>
                </a:solidFill>
              </a:rPr>
              <a:t>sp</a:t>
            </a:r>
            <a:r>
              <a:rPr lang="cs-CZ" sz="2400" b="1" dirty="0" err="1">
                <a:solidFill>
                  <a:schemeClr val="tx1"/>
                </a:solidFill>
              </a:rPr>
              <a:t>rávně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9354902" y="4101076"/>
            <a:ext cx="1265770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18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9354902" y="5097187"/>
            <a:ext cx="1265770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18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9354902" y="6093296"/>
            <a:ext cx="1265770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19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-1476672" y="116632"/>
            <a:ext cx="1265770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err="1" smtClean="0">
                <a:solidFill>
                  <a:schemeClr val="tx1"/>
                </a:solidFill>
              </a:rPr>
              <a:t>sp</a:t>
            </a:r>
            <a:r>
              <a:rPr lang="cs-CZ" sz="2400" b="1" dirty="0" err="1" smtClean="0">
                <a:solidFill>
                  <a:schemeClr val="tx1"/>
                </a:solidFill>
              </a:rPr>
              <a:t>rávně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-1476672" y="3104965"/>
            <a:ext cx="1265770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20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-1476672" y="1112743"/>
            <a:ext cx="1265770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16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-1476672" y="2108854"/>
            <a:ext cx="1265770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18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-1476672" y="4101076"/>
            <a:ext cx="1265770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err="1">
                <a:solidFill>
                  <a:schemeClr val="tx1"/>
                </a:solidFill>
              </a:rPr>
              <a:t>sp</a:t>
            </a:r>
            <a:r>
              <a:rPr lang="cs-CZ" sz="2400" b="1" dirty="0" err="1">
                <a:solidFill>
                  <a:schemeClr val="tx1"/>
                </a:solidFill>
              </a:rPr>
              <a:t>rávně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-1476672" y="5097187"/>
            <a:ext cx="1265770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10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-1476672" y="6093296"/>
            <a:ext cx="1265770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err="1">
                <a:solidFill>
                  <a:schemeClr val="tx1"/>
                </a:solidFill>
              </a:rPr>
              <a:t>sp</a:t>
            </a:r>
            <a:r>
              <a:rPr lang="cs-CZ" sz="2400" b="1" dirty="0" err="1" smtClean="0">
                <a:solidFill>
                  <a:schemeClr val="tx1"/>
                </a:solidFill>
              </a:rPr>
              <a:t>rávně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-1692696" y="44624"/>
            <a:ext cx="1581117" cy="81831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-1692696" y="1040735"/>
            <a:ext cx="1581117" cy="81831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-1692696" y="2036846"/>
            <a:ext cx="1581117" cy="81831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-1692696" y="3032957"/>
            <a:ext cx="1581117" cy="81831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-1692696" y="4029068"/>
            <a:ext cx="1581117" cy="81831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-1692696" y="5025179"/>
            <a:ext cx="1581117" cy="81831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-1692696" y="6021288"/>
            <a:ext cx="1581117" cy="81831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9327587" y="44624"/>
            <a:ext cx="1581117" cy="81831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9327587" y="1040735"/>
            <a:ext cx="1581117" cy="81831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9327587" y="2036846"/>
            <a:ext cx="1581117" cy="81831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9327587" y="3032957"/>
            <a:ext cx="1581117" cy="81831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9327587" y="4029068"/>
            <a:ext cx="1581117" cy="81831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9327587" y="5025179"/>
            <a:ext cx="1581117" cy="81831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9327587" y="6021288"/>
            <a:ext cx="1581117" cy="81831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50279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3487" y="188640"/>
            <a:ext cx="83370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/>
              <a:t>Ke každé kartě napiš dva příklady na sčítání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814293875"/>
              </p:ext>
            </p:extLst>
          </p:nvPr>
        </p:nvGraphicFramePr>
        <p:xfrm>
          <a:off x="251520" y="908720"/>
          <a:ext cx="2088232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4116"/>
                <a:gridCol w="1044116"/>
              </a:tblGrid>
              <a:tr h="10801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Ovál 4"/>
          <p:cNvSpPr/>
          <p:nvPr/>
        </p:nvSpPr>
        <p:spPr>
          <a:xfrm>
            <a:off x="323528" y="980728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043608" y="980728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043608" y="1700808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23528" y="1700808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83568" y="1340768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691680" y="1340768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94997495"/>
              </p:ext>
            </p:extLst>
          </p:nvPr>
        </p:nvGraphicFramePr>
        <p:xfrm>
          <a:off x="3563888" y="908720"/>
          <a:ext cx="2088232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4116"/>
                <a:gridCol w="1044116"/>
              </a:tblGrid>
              <a:tr h="10801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3" name="Ovál 12"/>
          <p:cNvSpPr/>
          <p:nvPr/>
        </p:nvSpPr>
        <p:spPr>
          <a:xfrm>
            <a:off x="3635896" y="980728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355976" y="1700808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4644008" y="980728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5364088" y="980728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364088" y="1700808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4644008" y="1700808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619927098"/>
              </p:ext>
            </p:extLst>
          </p:nvPr>
        </p:nvGraphicFramePr>
        <p:xfrm>
          <a:off x="6732240" y="980728"/>
          <a:ext cx="2088232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4116"/>
                <a:gridCol w="1044116"/>
              </a:tblGrid>
              <a:tr h="10801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4" name="Ovál 23"/>
          <p:cNvSpPr/>
          <p:nvPr/>
        </p:nvSpPr>
        <p:spPr>
          <a:xfrm>
            <a:off x="6804248" y="1052736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7524328" y="1772816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7812360" y="1052736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8532440" y="1052736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8532440" y="1772816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7812360" y="1772816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7524328" y="1052736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7164288" y="1052736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7164288" y="1772816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6804248" y="1772816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4" name="Tabulka 3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857663580"/>
              </p:ext>
            </p:extLst>
          </p:nvPr>
        </p:nvGraphicFramePr>
        <p:xfrm>
          <a:off x="179512" y="3933056"/>
          <a:ext cx="2088232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4116"/>
                <a:gridCol w="1044116"/>
              </a:tblGrid>
              <a:tr h="10801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5" name="Ovál 34"/>
          <p:cNvSpPr/>
          <p:nvPr/>
        </p:nvSpPr>
        <p:spPr>
          <a:xfrm>
            <a:off x="251520" y="4005064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971600" y="4725144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1259632" y="4005064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1979712" y="4005064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1979712" y="4725144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1259632" y="4725144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1619672" y="4365104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611560" y="4365104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7" name="Tabulka 4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894297689"/>
              </p:ext>
            </p:extLst>
          </p:nvPr>
        </p:nvGraphicFramePr>
        <p:xfrm>
          <a:off x="3563888" y="4005064"/>
          <a:ext cx="2088232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4116"/>
                <a:gridCol w="1044116"/>
              </a:tblGrid>
              <a:tr h="10801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8" name="Ovál 47"/>
          <p:cNvSpPr/>
          <p:nvPr/>
        </p:nvSpPr>
        <p:spPr>
          <a:xfrm>
            <a:off x="3635896" y="4077072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4355976" y="4797152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4644008" y="4077072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5364088" y="4797152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4355976" y="4077072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3995936" y="4077072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3995936" y="4797152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3635896" y="4797152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3635896" y="4437112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5004048" y="4437112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1" name="Tabulka 60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325899813"/>
              </p:ext>
            </p:extLst>
          </p:nvPr>
        </p:nvGraphicFramePr>
        <p:xfrm>
          <a:off x="6804248" y="4005064"/>
          <a:ext cx="2088232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4116"/>
                <a:gridCol w="1044116"/>
              </a:tblGrid>
              <a:tr h="10801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2" name="Ovál 61"/>
          <p:cNvSpPr/>
          <p:nvPr/>
        </p:nvSpPr>
        <p:spPr>
          <a:xfrm>
            <a:off x="6876256" y="4077072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7596336" y="4797152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7884368" y="4077072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8604448" y="4797152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7596336" y="4077072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7236296" y="4077072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7236296" y="4797152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6876256" y="4797152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6876256" y="4437112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2" name="Přímá spojnice 71"/>
          <p:cNvCxnSpPr/>
          <p:nvPr/>
        </p:nvCxnSpPr>
        <p:spPr>
          <a:xfrm>
            <a:off x="35496" y="2924944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35496" y="3789040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187896" y="5877272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187896" y="6741368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451054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4624"/>
            <a:ext cx="88569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Jana nakreslila 3 jahody, 5 banánů a 2 jablka. Kolik kusů ovoce namalovala celkem?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79512" y="1412776"/>
            <a:ext cx="8856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Znázorni barevně: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3183487"/>
            <a:ext cx="8856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Vypočítej: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9512" y="4954198"/>
            <a:ext cx="8856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Zapiš odpověď: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0" y="5589240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0" y="6453336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697633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4624"/>
            <a:ext cx="88569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V zoologické zahradě viděl Pepík 12 medvědů, 4 lišky a 3 lvy. Kolik zvířat viděl celkem?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79512" y="1412776"/>
            <a:ext cx="8856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Znázorni barevně: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3183487"/>
            <a:ext cx="8856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Vypočítej: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9512" y="4954198"/>
            <a:ext cx="8856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Zapiš odpověď: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0" y="5589240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0" y="6453336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475501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4624"/>
            <a:ext cx="8856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Vypočítej</a:t>
            </a:r>
            <a:r>
              <a:rPr lang="cs-CZ" sz="3600" dirty="0"/>
              <a:t> </a:t>
            </a:r>
            <a:r>
              <a:rPr lang="cs-CZ" sz="3600" dirty="0" smtClean="0"/>
              <a:t>a zapiš.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590071056"/>
              </p:ext>
            </p:extLst>
          </p:nvPr>
        </p:nvGraphicFramePr>
        <p:xfrm>
          <a:off x="1259624" y="980728"/>
          <a:ext cx="7704864" cy="1800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84144"/>
                <a:gridCol w="1284144"/>
                <a:gridCol w="1284144"/>
                <a:gridCol w="1284144"/>
                <a:gridCol w="1284144"/>
                <a:gridCol w="1284144"/>
              </a:tblGrid>
              <a:tr h="900100"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00100"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4" name="Ovál 3"/>
          <p:cNvSpPr/>
          <p:nvPr/>
        </p:nvSpPr>
        <p:spPr>
          <a:xfrm>
            <a:off x="107504" y="1268760"/>
            <a:ext cx="1040934" cy="99972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tx1"/>
                </a:solidFill>
              </a:rPr>
              <a:t>+ </a:t>
            </a:r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73771176"/>
              </p:ext>
            </p:extLst>
          </p:nvPr>
        </p:nvGraphicFramePr>
        <p:xfrm>
          <a:off x="1259632" y="3140968"/>
          <a:ext cx="7704864" cy="1800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84144"/>
                <a:gridCol w="1284144"/>
                <a:gridCol w="1284144"/>
                <a:gridCol w="1284144"/>
                <a:gridCol w="1284144"/>
                <a:gridCol w="1284144"/>
              </a:tblGrid>
              <a:tr h="900100"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00100"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8" name="Ovál 7"/>
          <p:cNvSpPr/>
          <p:nvPr/>
        </p:nvSpPr>
        <p:spPr>
          <a:xfrm>
            <a:off x="146690" y="3501008"/>
            <a:ext cx="1040934" cy="99972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tx1"/>
                </a:solidFill>
              </a:rPr>
              <a:t>+ </a:t>
            </a:r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10" name="Zakřivená spojnice 9"/>
          <p:cNvCxnSpPr>
            <a:stCxn id="4" idx="4"/>
          </p:cNvCxnSpPr>
          <p:nvPr/>
        </p:nvCxnSpPr>
        <p:spPr>
          <a:xfrm rot="16200000" flipH="1">
            <a:off x="812004" y="2084454"/>
            <a:ext cx="152400" cy="520467"/>
          </a:xfrm>
          <a:prstGeom prst="curvedConnector2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Zakřivená spojnice 10"/>
          <p:cNvCxnSpPr/>
          <p:nvPr/>
        </p:nvCxnSpPr>
        <p:spPr>
          <a:xfrm rot="16200000" flipH="1">
            <a:off x="867602" y="4316703"/>
            <a:ext cx="152400" cy="520467"/>
          </a:xfrm>
          <a:prstGeom prst="curvedConnector2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Volný tvar 11"/>
          <p:cNvSpPr/>
          <p:nvPr/>
        </p:nvSpPr>
        <p:spPr>
          <a:xfrm>
            <a:off x="524904" y="1105703"/>
            <a:ext cx="699212" cy="143095"/>
          </a:xfrm>
          <a:custGeom>
            <a:avLst/>
            <a:gdLst>
              <a:gd name="connsiteX0" fmla="*/ 699212 w 699212"/>
              <a:gd name="connsiteY0" fmla="*/ 15174 h 143095"/>
              <a:gd name="connsiteX1" fmla="*/ 433741 w 699212"/>
              <a:gd name="connsiteY1" fmla="*/ 426 h 143095"/>
              <a:gd name="connsiteX2" fmla="*/ 168270 w 699212"/>
              <a:gd name="connsiteY2" fmla="*/ 29923 h 143095"/>
              <a:gd name="connsiteX3" fmla="*/ 6038 w 699212"/>
              <a:gd name="connsiteY3" fmla="*/ 133162 h 143095"/>
              <a:gd name="connsiteX4" fmla="*/ 50283 w 699212"/>
              <a:gd name="connsiteY4" fmla="*/ 133162 h 143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9212" h="143095">
                <a:moveTo>
                  <a:pt x="699212" y="15174"/>
                </a:moveTo>
                <a:cubicBezTo>
                  <a:pt x="610721" y="6571"/>
                  <a:pt x="522231" y="-2032"/>
                  <a:pt x="433741" y="426"/>
                </a:cubicBezTo>
                <a:cubicBezTo>
                  <a:pt x="345251" y="2884"/>
                  <a:pt x="239554" y="7800"/>
                  <a:pt x="168270" y="29923"/>
                </a:cubicBezTo>
                <a:cubicBezTo>
                  <a:pt x="96986" y="52046"/>
                  <a:pt x="25702" y="115956"/>
                  <a:pt x="6038" y="133162"/>
                </a:cubicBezTo>
                <a:cubicBezTo>
                  <a:pt x="-13626" y="150368"/>
                  <a:pt x="18328" y="141765"/>
                  <a:pt x="50283" y="133162"/>
                </a:cubicBezTo>
              </a:path>
            </a:pathLst>
          </a:cu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539552" y="3343563"/>
            <a:ext cx="699212" cy="143095"/>
          </a:xfrm>
          <a:custGeom>
            <a:avLst/>
            <a:gdLst>
              <a:gd name="connsiteX0" fmla="*/ 699212 w 699212"/>
              <a:gd name="connsiteY0" fmla="*/ 15174 h 143095"/>
              <a:gd name="connsiteX1" fmla="*/ 433741 w 699212"/>
              <a:gd name="connsiteY1" fmla="*/ 426 h 143095"/>
              <a:gd name="connsiteX2" fmla="*/ 168270 w 699212"/>
              <a:gd name="connsiteY2" fmla="*/ 29923 h 143095"/>
              <a:gd name="connsiteX3" fmla="*/ 6038 w 699212"/>
              <a:gd name="connsiteY3" fmla="*/ 133162 h 143095"/>
              <a:gd name="connsiteX4" fmla="*/ 50283 w 699212"/>
              <a:gd name="connsiteY4" fmla="*/ 133162 h 143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9212" h="143095">
                <a:moveTo>
                  <a:pt x="699212" y="15174"/>
                </a:moveTo>
                <a:cubicBezTo>
                  <a:pt x="610721" y="6571"/>
                  <a:pt x="522231" y="-2032"/>
                  <a:pt x="433741" y="426"/>
                </a:cubicBezTo>
                <a:cubicBezTo>
                  <a:pt x="345251" y="2884"/>
                  <a:pt x="239554" y="7800"/>
                  <a:pt x="168270" y="29923"/>
                </a:cubicBezTo>
                <a:cubicBezTo>
                  <a:pt x="96986" y="52046"/>
                  <a:pt x="25702" y="115956"/>
                  <a:pt x="6038" y="133162"/>
                </a:cubicBezTo>
                <a:cubicBezTo>
                  <a:pt x="-13626" y="150368"/>
                  <a:pt x="18328" y="141765"/>
                  <a:pt x="50283" y="133162"/>
                </a:cubicBezTo>
              </a:path>
            </a:pathLst>
          </a:cu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19315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355976" y="1538790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 smtClean="0">
                <a:solidFill>
                  <a:schemeClr val="tx1"/>
                </a:solidFill>
              </a:rPr>
              <a:t>9 = 10 +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7504" y="1538790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 smtClean="0">
                <a:solidFill>
                  <a:schemeClr val="tx1"/>
                </a:solidFill>
              </a:rPr>
              <a:t>7 = 10 +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504" y="2960948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20 = 10 +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7504" y="4383106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18 = 10 +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7504" y="5805264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>
                <a:solidFill>
                  <a:schemeClr val="tx1"/>
                </a:solidFill>
              </a:rPr>
              <a:t>5</a:t>
            </a:r>
            <a:r>
              <a:rPr lang="en-US" sz="4000" b="1" dirty="0" smtClean="0">
                <a:solidFill>
                  <a:schemeClr val="tx1"/>
                </a:solidFill>
              </a:rPr>
              <a:t> = 10 +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55976" y="11663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>
                <a:solidFill>
                  <a:schemeClr val="tx1"/>
                </a:solidFill>
              </a:rPr>
              <a:t>1</a:t>
            </a:r>
            <a:r>
              <a:rPr lang="en-US" sz="4000" b="1" dirty="0" smtClean="0">
                <a:solidFill>
                  <a:schemeClr val="tx1"/>
                </a:solidFill>
              </a:rPr>
              <a:t> = 10 +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07504" y="11663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 smtClean="0">
                <a:solidFill>
                  <a:schemeClr val="tx1"/>
                </a:solidFill>
              </a:rPr>
              <a:t>3 = 10 +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355976" y="2960948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 smtClean="0">
                <a:solidFill>
                  <a:schemeClr val="tx1"/>
                </a:solidFill>
              </a:rPr>
              <a:t>2 = 10 +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355976" y="4383106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>
                <a:solidFill>
                  <a:schemeClr val="tx1"/>
                </a:solidFill>
              </a:rPr>
              <a:t>6</a:t>
            </a:r>
            <a:r>
              <a:rPr lang="en-US" sz="4000" b="1" dirty="0" smtClean="0">
                <a:solidFill>
                  <a:schemeClr val="tx1"/>
                </a:solidFill>
              </a:rPr>
              <a:t> = 10 +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355976" y="5805264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</a:t>
            </a:r>
            <a:r>
              <a:rPr lang="en-US" sz="4000" b="1" dirty="0">
                <a:solidFill>
                  <a:schemeClr val="tx1"/>
                </a:solidFill>
              </a:rPr>
              <a:t>4</a:t>
            </a:r>
            <a:r>
              <a:rPr lang="en-US" sz="4000" b="1" dirty="0" smtClean="0">
                <a:solidFill>
                  <a:schemeClr val="tx1"/>
                </a:solidFill>
              </a:rPr>
              <a:t> = 10 +</a:t>
            </a:r>
            <a:endParaRPr lang="cs-CZ" sz="4000" b="1" dirty="0">
              <a:solidFill>
                <a:schemeClr val="tx1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2139885" y="620688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139885" y="2060848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139885" y="3501008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139885" y="4941168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139885" y="6381328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588224" y="620688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588224" y="2060848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588224" y="3501008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588224" y="4941168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588224" y="6381328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67066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2419</TotalTime>
  <Words>548</Words>
  <Application>Microsoft Office PowerPoint</Application>
  <PresentationFormat>Předvádění na obrazovce (4:3)</PresentationFormat>
  <Paragraphs>133</Paragraphs>
  <Slides>11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259</cp:revision>
  <dcterms:created xsi:type="dcterms:W3CDTF">2012-03-08T11:35:34Z</dcterms:created>
  <dcterms:modified xsi:type="dcterms:W3CDTF">2012-09-27T19:40:34Z</dcterms:modified>
</cp:coreProperties>
</file>