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3" r:id="rId3"/>
    <p:sldId id="396" r:id="rId4"/>
    <p:sldId id="404" r:id="rId5"/>
    <p:sldId id="405" r:id="rId6"/>
    <p:sldId id="406" r:id="rId7"/>
    <p:sldId id="407" r:id="rId8"/>
    <p:sldId id="409" r:id="rId9"/>
    <p:sldId id="411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E42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VY_32_INOVACE_5_Opakování učiva 1. ročníku – odčítání v oboru čísel do 20 bez přechodu desítky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VY_32_INOVACE_5_Opakování </a:t>
          </a:r>
          <a:r>
            <a:rPr lang="cs-CZ" sz="2000" kern="1200" dirty="0" smtClean="0"/>
            <a:t>učiva 1. ročníku – </a:t>
          </a:r>
          <a:r>
            <a:rPr lang="cs-CZ" sz="2000" kern="1200" dirty="0" smtClean="0"/>
            <a:t>odčítání </a:t>
          </a:r>
          <a:r>
            <a:rPr lang="cs-CZ" sz="2000" kern="1200" dirty="0" smtClean="0"/>
            <a:t>v oboru čísel do 20 bez přechodu desítky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Znázorni</a:t>
            </a:r>
            <a:r>
              <a:rPr lang="cs-CZ" baseline="0" dirty="0" smtClean="0"/>
              <a:t> pomocí ------------------------------------------------------------------------------------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749822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Příklady vypočítej a výsledek spoj s číslem na číselné ose.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34118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Kontrolu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nale</a:t>
            </a:r>
            <a:r>
              <a:rPr lang="cs-CZ" baseline="0" dirty="0" err="1" smtClean="0"/>
              <a:t>zneš</a:t>
            </a:r>
            <a:r>
              <a:rPr lang="cs-CZ" baseline="0" dirty="0" smtClean="0"/>
              <a:t> pod modrým políčkem.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60640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Vypočítej.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68280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</a:t>
            </a:r>
            <a:r>
              <a:rPr lang="cs-CZ" dirty="0" err="1" smtClean="0"/>
              <a:t>ypočítej</a:t>
            </a:r>
            <a:r>
              <a:rPr lang="cs-CZ" dirty="0" smtClean="0"/>
              <a:t>.</a:t>
            </a:r>
            <a:r>
              <a:rPr lang="cs-CZ" baseline="0" dirty="0" smtClean="0"/>
              <a:t> Pro kontrolu nalezneš výsledek pod modrým rámečkem.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50134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Vypočítej a vybarvi.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0968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 odměnu si zazpívejte píseň „Měla babka ---“.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62283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282180993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Matematika pro 2. ročník 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karty s čísly, číselná osa, okopírované pracovní listy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aktivita a motivace žáků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zápis čísel, seřazování, doplňování, rozklad čísla, sčítání, odčítání, slovní úkol</a:t>
            </a:r>
          </a:p>
          <a:p>
            <a:pPr>
              <a:buFont typeface="Wingdings" pitchFamily="2" charset="2"/>
              <a:buChar char="Ø"/>
            </a:pPr>
            <a:endParaRPr lang="cs-CZ" sz="4000" dirty="0" smtClean="0"/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Matematika a její aplikace - Matematika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0099" y="351058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10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</a:rPr>
              <a:t>- 3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0099" y="141677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tx1"/>
                </a:solidFill>
              </a:rPr>
              <a:t>8</a:t>
            </a:r>
            <a:r>
              <a:rPr lang="en-US" sz="4000" b="1" dirty="0" smtClean="0">
                <a:solidFill>
                  <a:schemeClr val="tx1"/>
                </a:solidFill>
              </a:rPr>
              <a:t> - 4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50099" y="2482494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6 - 2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0099" y="3548212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4 </a:t>
            </a:r>
            <a:r>
              <a:rPr lang="en-US" sz="4000" b="1" dirty="0">
                <a:solidFill>
                  <a:schemeClr val="tx1"/>
                </a:solidFill>
              </a:rPr>
              <a:t>-</a:t>
            </a:r>
            <a:r>
              <a:rPr lang="en-US" sz="4000" b="1" dirty="0" smtClean="0">
                <a:solidFill>
                  <a:schemeClr val="tx1"/>
                </a:solidFill>
              </a:rPr>
              <a:t> 1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0099" y="4613930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tx1"/>
                </a:solidFill>
              </a:rPr>
              <a:t>9</a:t>
            </a:r>
            <a:r>
              <a:rPr lang="en-US" sz="4000" b="1" dirty="0" smtClean="0">
                <a:solidFill>
                  <a:schemeClr val="tx1"/>
                </a:solidFill>
              </a:rPr>
              <a:t> - 5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0099" y="5679650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7 - 7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896272" y="351058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3 - 2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96272" y="141677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8 - 3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96272" y="2482494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9 - 5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896272" y="3548212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16 - 4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896272" y="4613930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20 - 9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896272" y="5679650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17 - 2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cxnSp>
        <p:nvCxnSpPr>
          <p:cNvPr id="45" name="Přímá spojnice 44"/>
          <p:cNvCxnSpPr/>
          <p:nvPr/>
        </p:nvCxnSpPr>
        <p:spPr>
          <a:xfrm>
            <a:off x="107504" y="908720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07504" y="1988840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107504" y="3068960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107504" y="4149080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107504" y="5157192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107504" y="6237312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00476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38128" y="287501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19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6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129279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18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6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38128" y="129279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10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5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0" y="287501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13</a:t>
            </a:r>
            <a:r>
              <a:rPr lang="en-US" sz="4000" b="1" dirty="0" smtClean="0">
                <a:solidFill>
                  <a:schemeClr val="tx1"/>
                </a:solidFill>
              </a:rPr>
              <a:t> - 3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516216" y="287501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20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2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16216" y="129279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20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10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2298091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9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7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38128" y="2298091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17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4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438128" y="330338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16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516216" y="330338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15</a:t>
            </a:r>
            <a:r>
              <a:rPr lang="en-US" sz="4000" b="1" dirty="0" smtClean="0">
                <a:solidFill>
                  <a:schemeClr val="tx1"/>
                </a:solidFill>
              </a:rPr>
              <a:t> - 3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16216" y="2298091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19</a:t>
            </a:r>
            <a:r>
              <a:rPr lang="en-US" sz="4000" b="1" dirty="0" smtClean="0">
                <a:solidFill>
                  <a:schemeClr val="tx1"/>
                </a:solidFill>
              </a:rPr>
              <a:t> - 3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0" y="3303386"/>
            <a:ext cx="212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20</a:t>
            </a:r>
            <a:r>
              <a:rPr lang="en-US" sz="4000" b="1" dirty="0" smtClean="0">
                <a:solidFill>
                  <a:schemeClr val="tx1"/>
                </a:solidFill>
              </a:rPr>
              <a:t> - </a:t>
            </a:r>
            <a:r>
              <a:rPr lang="cs-CZ" sz="4000" b="1" dirty="0" smtClean="0">
                <a:solidFill>
                  <a:schemeClr val="tx1"/>
                </a:solidFill>
              </a:rPr>
              <a:t>0</a:t>
            </a:r>
            <a:r>
              <a:rPr lang="en-US" sz="4000" b="1" dirty="0" smtClean="0">
                <a:solidFill>
                  <a:schemeClr val="tx1"/>
                </a:solidFill>
              </a:rPr>
              <a:t>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grpSp>
        <p:nvGrpSpPr>
          <p:cNvPr id="62" name="Skupina 61"/>
          <p:cNvGrpSpPr/>
          <p:nvPr/>
        </p:nvGrpSpPr>
        <p:grpSpPr>
          <a:xfrm>
            <a:off x="107504" y="5165576"/>
            <a:ext cx="9005243" cy="1071736"/>
            <a:chOff x="1679324" y="4337556"/>
            <a:chExt cx="7433423" cy="955268"/>
          </a:xfrm>
        </p:grpSpPr>
        <p:grpSp>
          <p:nvGrpSpPr>
            <p:cNvPr id="18" name="Skupina 17"/>
            <p:cNvGrpSpPr/>
            <p:nvPr/>
          </p:nvGrpSpPr>
          <p:grpSpPr>
            <a:xfrm>
              <a:off x="1679324" y="4337556"/>
              <a:ext cx="7433423" cy="955268"/>
              <a:chOff x="1505152" y="1772816"/>
              <a:chExt cx="7433423" cy="955268"/>
            </a:xfrm>
          </p:grpSpPr>
          <p:cxnSp>
            <p:nvCxnSpPr>
              <p:cNvPr id="19" name="Přímá spojnice 18"/>
              <p:cNvCxnSpPr/>
              <p:nvPr/>
            </p:nvCxnSpPr>
            <p:spPr>
              <a:xfrm>
                <a:off x="1691680" y="1988840"/>
                <a:ext cx="6984776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 rot="5400000">
                <a:off x="1479848" y="1984648"/>
                <a:ext cx="4236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 rot="5400000">
                <a:off x="3226042" y="1984648"/>
                <a:ext cx="4236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21"/>
              <p:cNvCxnSpPr/>
              <p:nvPr/>
            </p:nvCxnSpPr>
            <p:spPr>
              <a:xfrm rot="5400000">
                <a:off x="4972236" y="1984648"/>
                <a:ext cx="4236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nice 22"/>
              <p:cNvCxnSpPr/>
              <p:nvPr/>
            </p:nvCxnSpPr>
            <p:spPr>
              <a:xfrm rot="5400000">
                <a:off x="6718430" y="1984648"/>
                <a:ext cx="4236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Přímá spojnice 23"/>
              <p:cNvCxnSpPr/>
              <p:nvPr/>
            </p:nvCxnSpPr>
            <p:spPr>
              <a:xfrm rot="5400000">
                <a:off x="8464624" y="1984648"/>
                <a:ext cx="42366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24"/>
              <p:cNvCxnSpPr/>
              <p:nvPr/>
            </p:nvCxnSpPr>
            <p:spPr>
              <a:xfrm rot="5400000">
                <a:off x="1896919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25"/>
              <p:cNvCxnSpPr/>
              <p:nvPr/>
            </p:nvCxnSpPr>
            <p:spPr>
              <a:xfrm rot="5400000">
                <a:off x="2246158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nice 26"/>
              <p:cNvCxnSpPr/>
              <p:nvPr/>
            </p:nvCxnSpPr>
            <p:spPr>
              <a:xfrm rot="5400000">
                <a:off x="2595397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nice 27"/>
              <p:cNvCxnSpPr/>
              <p:nvPr/>
            </p:nvCxnSpPr>
            <p:spPr>
              <a:xfrm rot="5400000">
                <a:off x="2944636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 rot="5400000">
                <a:off x="3643113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 rot="5400000">
                <a:off x="3992352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 rot="5400000">
                <a:off x="4341591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 rot="5400000">
                <a:off x="4690830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nice 32"/>
              <p:cNvCxnSpPr/>
              <p:nvPr/>
            </p:nvCxnSpPr>
            <p:spPr>
              <a:xfrm rot="5400000">
                <a:off x="5389307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33"/>
              <p:cNvCxnSpPr/>
              <p:nvPr/>
            </p:nvCxnSpPr>
            <p:spPr>
              <a:xfrm rot="5400000">
                <a:off x="5738546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/>
              <p:nvPr/>
            </p:nvCxnSpPr>
            <p:spPr>
              <a:xfrm rot="5400000">
                <a:off x="6087785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 rot="5400000">
                <a:off x="6437024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 rot="5400000">
                <a:off x="7135501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Přímá spojnice 37"/>
              <p:cNvCxnSpPr/>
              <p:nvPr/>
            </p:nvCxnSpPr>
            <p:spPr>
              <a:xfrm rot="5400000">
                <a:off x="7484740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Přímá spojnice 38"/>
              <p:cNvCxnSpPr/>
              <p:nvPr/>
            </p:nvCxnSpPr>
            <p:spPr>
              <a:xfrm rot="5400000">
                <a:off x="7833979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 rot="5400000">
                <a:off x="8183218" y="1997208"/>
                <a:ext cx="28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TextovéPole 40"/>
              <p:cNvSpPr txBox="1"/>
              <p:nvPr/>
            </p:nvSpPr>
            <p:spPr>
              <a:xfrm>
                <a:off x="1505152" y="2204864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/>
                  <a:t>0</a:t>
                </a:r>
              </a:p>
            </p:txBody>
          </p:sp>
          <p:sp>
            <p:nvSpPr>
              <p:cNvPr id="42" name="TextovéPole 41"/>
              <p:cNvSpPr txBox="1"/>
              <p:nvPr/>
            </p:nvSpPr>
            <p:spPr>
              <a:xfrm>
                <a:off x="3255466" y="2204864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/>
                  <a:t>5</a:t>
                </a:r>
                <a:endParaRPr lang="cs-CZ" sz="2800" b="1" dirty="0"/>
              </a:p>
            </p:txBody>
          </p:sp>
          <p:sp>
            <p:nvSpPr>
              <p:cNvPr id="43" name="TextovéPole 42"/>
              <p:cNvSpPr txBox="1"/>
              <p:nvPr/>
            </p:nvSpPr>
            <p:spPr>
              <a:xfrm>
                <a:off x="4946788" y="2204864"/>
                <a:ext cx="5501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/>
                  <a:t>10</a:t>
                </a:r>
                <a:endParaRPr lang="cs-CZ" sz="2800" b="1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6667606" y="2204864"/>
                <a:ext cx="5501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/>
                  <a:t>15</a:t>
                </a:r>
                <a:endParaRPr lang="cs-CZ" sz="2800" b="1" dirty="0"/>
              </a:p>
            </p:txBody>
          </p:sp>
          <p:sp>
            <p:nvSpPr>
              <p:cNvPr id="45" name="TextovéPole 44"/>
              <p:cNvSpPr txBox="1"/>
              <p:nvPr/>
            </p:nvSpPr>
            <p:spPr>
              <a:xfrm>
                <a:off x="8388424" y="2204864"/>
                <a:ext cx="5501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/>
                  <a:t>20</a:t>
                </a:r>
                <a:endParaRPr lang="cs-CZ" sz="2800" b="1" dirty="0"/>
              </a:p>
            </p:txBody>
          </p:sp>
        </p:grpSp>
        <p:sp>
          <p:nvSpPr>
            <p:cNvPr id="46" name="TextovéPole 45"/>
            <p:cNvSpPr txBox="1"/>
            <p:nvPr/>
          </p:nvSpPr>
          <p:spPr>
            <a:xfrm>
              <a:off x="2044352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endParaRPr lang="cs-CZ" sz="2000" dirty="0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2403811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2</a:t>
              </a:r>
              <a:endParaRPr lang="cs-CZ" sz="2000" dirty="0"/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2763270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3</a:t>
              </a:r>
              <a:endParaRPr lang="cs-CZ" sz="2000" dirty="0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3089328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/>
                <a:t>4</a:t>
              </a:r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3779912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6</a:t>
              </a:r>
              <a:endParaRPr lang="cs-CZ" sz="2000" dirty="0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4139371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7</a:t>
              </a:r>
              <a:endParaRPr lang="cs-CZ" sz="2000" dirty="0"/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4498830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8</a:t>
              </a:r>
              <a:endParaRPr lang="cs-CZ" sz="20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4824888" y="4777988"/>
              <a:ext cx="314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9</a:t>
              </a:r>
              <a:endParaRPr lang="cs-CZ" sz="2000" dirty="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487015" y="4777988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en-US" sz="2000" dirty="0"/>
                <a:t>1</a:t>
              </a:r>
              <a:endParaRPr lang="cs-CZ" sz="2000" dirty="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5851095" y="4777988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12</a:t>
              </a:r>
              <a:endParaRPr lang="cs-CZ" sz="2000" dirty="0"/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6181058" y="4777988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1</a:t>
              </a:r>
              <a:r>
                <a:rPr lang="cs-CZ" sz="2000" dirty="0" smtClean="0"/>
                <a:t>3</a:t>
              </a:r>
              <a:endParaRPr lang="cs-CZ" sz="2000" dirty="0"/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6536612" y="4777988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1</a:t>
              </a:r>
              <a:r>
                <a:rPr lang="cs-CZ" sz="2000" dirty="0" smtClean="0"/>
                <a:t>4</a:t>
              </a:r>
              <a:endParaRPr lang="cs-CZ" sz="2000" dirty="0"/>
            </a:p>
          </p:txBody>
        </p:sp>
        <p:sp>
          <p:nvSpPr>
            <p:cNvPr id="58" name="TextovéPole 57"/>
            <p:cNvSpPr txBox="1"/>
            <p:nvPr/>
          </p:nvSpPr>
          <p:spPr>
            <a:xfrm>
              <a:off x="7254515" y="4757082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en-US" sz="2000" dirty="0" smtClean="0"/>
                <a:t>6</a:t>
              </a:r>
              <a:endParaRPr lang="cs-CZ" sz="2000" dirty="0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7618595" y="4757082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17</a:t>
              </a:r>
              <a:endParaRPr lang="cs-CZ" sz="2000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7948558" y="4757082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18</a:t>
              </a:r>
              <a:endParaRPr lang="cs-CZ" sz="2000" dirty="0"/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8304112" y="4757082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19</a:t>
              </a:r>
              <a:endParaRPr lang="cs-CZ" sz="2000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157970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32902" y="0"/>
            <a:ext cx="34781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Zapisuj o 2 méně.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32902" y="3718773"/>
            <a:ext cx="34781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Zapisuj o 4 méně.</a:t>
            </a:r>
            <a:endParaRPr lang="cs-CZ" sz="3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53477941"/>
              </p:ext>
            </p:extLst>
          </p:nvPr>
        </p:nvGraphicFramePr>
        <p:xfrm>
          <a:off x="107565" y="1124744"/>
          <a:ext cx="8928931" cy="18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</a:tblGrid>
              <a:tr h="900100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87521332"/>
              </p:ext>
            </p:extLst>
          </p:nvPr>
        </p:nvGraphicFramePr>
        <p:xfrm>
          <a:off x="107504" y="4365104"/>
          <a:ext cx="8928931" cy="18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  <a:gridCol w="811721"/>
              </a:tblGrid>
              <a:tr h="900100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249871" y="2997787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1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086203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878291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670379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>
                <a:solidFill>
                  <a:schemeClr val="tx1"/>
                </a:solidFill>
              </a:rPr>
              <a:t>5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491880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>
                <a:solidFill>
                  <a:schemeClr val="tx1"/>
                </a:solidFill>
              </a:rPr>
              <a:t>7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26563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>
                <a:solidFill>
                  <a:schemeClr val="tx1"/>
                </a:solidFill>
              </a:rPr>
              <a:t>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262667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940152" y="2981055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3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774835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>
                <a:solidFill>
                  <a:schemeClr val="tx1"/>
                </a:solidFill>
              </a:rPr>
              <a:t>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566923" y="299695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8503027" y="3015354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9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49871" y="6254044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9</a:t>
            </a:r>
            <a:endParaRPr lang="en-US" sz="2400" b="1" dirty="0" smtClean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086203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878291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670379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3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491880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5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326563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262667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940152" y="6237312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1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774835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566923" y="6253209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</a:rPr>
              <a:t>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8503027" y="6271611"/>
            <a:ext cx="533469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7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99320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180689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62058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343427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506165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87534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668903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50272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8316416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247962" y="2997787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17951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99320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180689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262058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343427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506165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587534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668903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750272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8316416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4247962" y="6309320"/>
            <a:ext cx="648072" cy="6849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3344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0099" y="351058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3 -         = 12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0099" y="1441899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5 -         = 11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0099" y="2532740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8 -         = 16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50099" y="3623581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7 -         = 13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0099" y="4714422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6 -         = 14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50099" y="5805264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4 -         = 10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-1044624" y="5805264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4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-1044624" y="1416776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4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-1044624" y="2511298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-1044624" y="3663426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4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-1044624" y="4743546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tx1"/>
                </a:solidFill>
              </a:rPr>
              <a:t>2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-1044624" y="351058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-1404664" y="72008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-1404664" y="1204258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-1404664" y="2336508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-1404664" y="3468758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-1404664" y="4601008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-1404664" y="5733256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540552" y="5777880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6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9540552" y="1389392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3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9540552" y="2483914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9540552" y="3636042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9540552" y="4716162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9540552" y="323674"/>
            <a:ext cx="72008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4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9324528" y="44624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9324528" y="1176874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9324528" y="2309124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9324528" y="3441374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9324528" y="4573624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9324528" y="5705872"/>
            <a:ext cx="1008112" cy="105273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472432" y="332656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9 -         = 15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472432" y="1423497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20 -         = 17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472432" y="2514338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8 -         = 18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5472432" y="3605179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 smtClean="0">
                <a:solidFill>
                  <a:schemeClr val="tx1"/>
                </a:solidFill>
              </a:rPr>
              <a:t>7 -         = 12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5472432" y="4696020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</a:t>
            </a:r>
            <a:r>
              <a:rPr lang="en-US" sz="4000" b="1" dirty="0">
                <a:solidFill>
                  <a:schemeClr val="tx1"/>
                </a:solidFill>
              </a:rPr>
              <a:t>4</a:t>
            </a:r>
            <a:r>
              <a:rPr lang="en-US" sz="4000" b="1" dirty="0" smtClean="0">
                <a:solidFill>
                  <a:schemeClr val="tx1"/>
                </a:solidFill>
              </a:rPr>
              <a:t> -         = 12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5472432" y="5786862"/>
            <a:ext cx="298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20 -         = 14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877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711098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10</a:t>
            </a:r>
            <a:r>
              <a:rPr lang="en-US" sz="4000" b="1" dirty="0">
                <a:solidFill>
                  <a:schemeClr val="tx1"/>
                </a:solidFill>
              </a:rPr>
              <a:t> -</a:t>
            </a:r>
            <a:r>
              <a:rPr lang="en-US" sz="4000" b="1" dirty="0" smtClean="0">
                <a:solidFill>
                  <a:schemeClr val="tx1"/>
                </a:solidFill>
              </a:rPr>
              <a:t> 4 =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504" y="1719210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tx1"/>
                </a:solidFill>
              </a:rPr>
              <a:t>8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>
                <a:solidFill>
                  <a:schemeClr val="tx1"/>
                </a:solidFill>
              </a:rPr>
              <a:t>-</a:t>
            </a:r>
            <a:r>
              <a:rPr lang="en-US" sz="4000" b="1" dirty="0" smtClean="0">
                <a:solidFill>
                  <a:schemeClr val="tx1"/>
                </a:solidFill>
              </a:rPr>
              <a:t> 3 =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7504" y="2727322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10</a:t>
            </a:r>
            <a:r>
              <a:rPr lang="en-US" sz="4000" b="1" dirty="0">
                <a:solidFill>
                  <a:schemeClr val="tx1"/>
                </a:solidFill>
              </a:rPr>
              <a:t> -</a:t>
            </a:r>
            <a:r>
              <a:rPr lang="en-US" sz="4000" b="1" dirty="0" smtClean="0">
                <a:solidFill>
                  <a:schemeClr val="tx1"/>
                </a:solidFill>
              </a:rPr>
              <a:t> 6 =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7504" y="3735434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10</a:t>
            </a:r>
            <a:r>
              <a:rPr lang="en-US" sz="4000" b="1" dirty="0">
                <a:solidFill>
                  <a:schemeClr val="tx1"/>
                </a:solidFill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</a:rPr>
              <a:t>- 9 =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7504" y="4743546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9 - 7 =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716288" y="711098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18 - 3 - 4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716288" y="1707209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20 </a:t>
            </a:r>
            <a:r>
              <a:rPr lang="en-US" sz="4000" b="1" dirty="0">
                <a:solidFill>
                  <a:schemeClr val="tx1"/>
                </a:solidFill>
              </a:rPr>
              <a:t>-</a:t>
            </a:r>
            <a:r>
              <a:rPr lang="en-US" sz="4000" b="1" dirty="0" smtClean="0">
                <a:solidFill>
                  <a:schemeClr val="tx1"/>
                </a:solidFill>
              </a:rPr>
              <a:t> 5 - 2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16288" y="2703320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17 - 1 - 2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716288" y="3699431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19 - 6 - 3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16288" y="4695542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20 - 2 - 7 =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907704" y="711098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907704" y="3699431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907704" y="1707209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907704" y="2703320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907704" y="4695542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092280" y="711098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092280" y="3699431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092280" y="1707209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7092280" y="2703320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092280" y="4695542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9354902" y="711098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11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9354902" y="3699431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10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9354902" y="1707209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13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9354902" y="2703320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14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9354902" y="4695542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11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-1476672" y="711098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tx1"/>
                </a:solidFill>
              </a:rPr>
              <a:t>6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-1476672" y="3699431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1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-1476672" y="1707209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5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-1476672" y="2703320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>
                <a:solidFill>
                  <a:schemeClr val="tx1"/>
                </a:solidFill>
              </a:rPr>
              <a:t>4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-1476672" y="4695542"/>
            <a:ext cx="1265770" cy="7016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2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-1689637" y="639090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-1689637" y="1635201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-1689637" y="2631312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-1689637" y="3627423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-1689637" y="4623534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9252520" y="639090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9252520" y="1635201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9252520" y="2631312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9252520" y="3627423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9252520" y="4623534"/>
            <a:ext cx="1581117" cy="81831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1031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-99392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z</a:t>
            </a:r>
            <a:r>
              <a:rPr lang="cs-CZ" sz="3200" b="1" dirty="0" smtClean="0">
                <a:solidFill>
                  <a:schemeClr val="tx1"/>
                </a:solidFill>
              </a:rPr>
              <a:t>elená 13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504" y="452669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žlutá 17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7504" y="1004730"/>
            <a:ext cx="2726246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č</a:t>
            </a:r>
            <a:r>
              <a:rPr lang="cs-CZ" sz="3200" b="1" dirty="0" smtClean="0">
                <a:solidFill>
                  <a:schemeClr val="tx1"/>
                </a:solidFill>
              </a:rPr>
              <a:t>ervená 16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7504" y="1556792"/>
            <a:ext cx="2258702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m</a:t>
            </a:r>
            <a:r>
              <a:rPr lang="cs-CZ" sz="3200" b="1" dirty="0" smtClean="0">
                <a:solidFill>
                  <a:schemeClr val="tx1"/>
                </a:solidFill>
              </a:rPr>
              <a:t>odrá 11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endParaRPr lang="cs-CZ" sz="3200" b="1" dirty="0">
              <a:solidFill>
                <a:schemeClr val="tx1"/>
              </a:solidFill>
            </a:endParaRPr>
          </a:p>
        </p:txBody>
      </p:sp>
      <p:grpSp>
        <p:nvGrpSpPr>
          <p:cNvPr id="39" name="Skupina 38"/>
          <p:cNvGrpSpPr/>
          <p:nvPr/>
        </p:nvGrpSpPr>
        <p:grpSpPr>
          <a:xfrm>
            <a:off x="539552" y="2889740"/>
            <a:ext cx="8064896" cy="3635604"/>
            <a:chOff x="539552" y="2889740"/>
            <a:chExt cx="8064896" cy="3635604"/>
          </a:xfrm>
        </p:grpSpPr>
        <p:grpSp>
          <p:nvGrpSpPr>
            <p:cNvPr id="38" name="Skupina 37"/>
            <p:cNvGrpSpPr/>
            <p:nvPr/>
          </p:nvGrpSpPr>
          <p:grpSpPr>
            <a:xfrm>
              <a:off x="539552" y="2943346"/>
              <a:ext cx="3540490" cy="3528392"/>
              <a:chOff x="1607574" y="2780928"/>
              <a:chExt cx="3540490" cy="3528392"/>
            </a:xfrm>
          </p:grpSpPr>
          <p:sp>
            <p:nvSpPr>
              <p:cNvPr id="1049" name="Ovál 1048"/>
              <p:cNvSpPr/>
              <p:nvPr/>
            </p:nvSpPr>
            <p:spPr>
              <a:xfrm>
                <a:off x="1619672" y="2780928"/>
                <a:ext cx="3528392" cy="3528392"/>
              </a:xfrm>
              <a:prstGeom prst="ellipse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50" name="Ovál 1049"/>
              <p:cNvSpPr/>
              <p:nvPr/>
            </p:nvSpPr>
            <p:spPr>
              <a:xfrm>
                <a:off x="3583858" y="3638771"/>
                <a:ext cx="432048" cy="432048"/>
              </a:xfrm>
              <a:prstGeom prst="ellipse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52" name="Volný tvar 1051"/>
              <p:cNvSpPr/>
              <p:nvPr/>
            </p:nvSpPr>
            <p:spPr>
              <a:xfrm>
                <a:off x="3672348" y="4070819"/>
                <a:ext cx="487759" cy="2226742"/>
              </a:xfrm>
              <a:custGeom>
                <a:avLst/>
                <a:gdLst>
                  <a:gd name="connsiteX0" fmla="*/ 191729 w 487759"/>
                  <a:gd name="connsiteY0" fmla="*/ 0 h 1976284"/>
                  <a:gd name="connsiteX1" fmla="*/ 398207 w 487759"/>
                  <a:gd name="connsiteY1" fmla="*/ 368710 h 1976284"/>
                  <a:gd name="connsiteX2" fmla="*/ 486697 w 487759"/>
                  <a:gd name="connsiteY2" fmla="*/ 840658 h 1976284"/>
                  <a:gd name="connsiteX3" fmla="*/ 412955 w 487759"/>
                  <a:gd name="connsiteY3" fmla="*/ 1415846 h 1976284"/>
                  <a:gd name="connsiteX4" fmla="*/ 0 w 487759"/>
                  <a:gd name="connsiteY4" fmla="*/ 1976284 h 1976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7759" h="1976284">
                    <a:moveTo>
                      <a:pt x="191729" y="0"/>
                    </a:moveTo>
                    <a:cubicBezTo>
                      <a:pt x="270387" y="114300"/>
                      <a:pt x="349046" y="228600"/>
                      <a:pt x="398207" y="368710"/>
                    </a:cubicBezTo>
                    <a:cubicBezTo>
                      <a:pt x="447368" y="508820"/>
                      <a:pt x="484239" y="666135"/>
                      <a:pt x="486697" y="840658"/>
                    </a:cubicBezTo>
                    <a:cubicBezTo>
                      <a:pt x="489155" y="1015181"/>
                      <a:pt x="494071" y="1226575"/>
                      <a:pt x="412955" y="1415846"/>
                    </a:cubicBezTo>
                    <a:cubicBezTo>
                      <a:pt x="331839" y="1605117"/>
                      <a:pt x="165919" y="1790700"/>
                      <a:pt x="0" y="1976284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55" name="Volný tvar 1054"/>
              <p:cNvSpPr/>
              <p:nvPr/>
            </p:nvSpPr>
            <p:spPr>
              <a:xfrm>
                <a:off x="2241755" y="4041058"/>
                <a:ext cx="1430593" cy="1799303"/>
              </a:xfrm>
              <a:custGeom>
                <a:avLst/>
                <a:gdLst>
                  <a:gd name="connsiteX0" fmla="*/ 1401097 w 1401097"/>
                  <a:gd name="connsiteY0" fmla="*/ 0 h 1548580"/>
                  <a:gd name="connsiteX1" fmla="*/ 752167 w 1401097"/>
                  <a:gd name="connsiteY1" fmla="*/ 117987 h 1548580"/>
                  <a:gd name="connsiteX2" fmla="*/ 412955 w 1401097"/>
                  <a:gd name="connsiteY2" fmla="*/ 442451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08778 w 1401097"/>
                  <a:gd name="connsiteY1" fmla="*/ 276815 h 1548580"/>
                  <a:gd name="connsiteX2" fmla="*/ 412955 w 1401097"/>
                  <a:gd name="connsiteY2" fmla="*/ 442451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08778 w 1401097"/>
                  <a:gd name="connsiteY1" fmla="*/ 276815 h 1548580"/>
                  <a:gd name="connsiteX2" fmla="*/ 512021 w 1401097"/>
                  <a:gd name="connsiteY2" fmla="*/ 614515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37083 w 1401097"/>
                  <a:gd name="connsiteY1" fmla="*/ 329758 h 1548580"/>
                  <a:gd name="connsiteX2" fmla="*/ 512021 w 1401097"/>
                  <a:gd name="connsiteY2" fmla="*/ 614515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37083 w 1401097"/>
                  <a:gd name="connsiteY1" fmla="*/ 329758 h 1548580"/>
                  <a:gd name="connsiteX2" fmla="*/ 512021 w 1401097"/>
                  <a:gd name="connsiteY2" fmla="*/ 614515 h 1548580"/>
                  <a:gd name="connsiteX3" fmla="*/ 217054 w 1401097"/>
                  <a:gd name="connsiteY3" fmla="*/ 1095540 h 1548580"/>
                  <a:gd name="connsiteX4" fmla="*/ 0 w 1401097"/>
                  <a:gd name="connsiteY4" fmla="*/ 1548580 h 1548580"/>
                  <a:gd name="connsiteX0" fmla="*/ 1287877 w 1287877"/>
                  <a:gd name="connsiteY0" fmla="*/ 0 h 1614759"/>
                  <a:gd name="connsiteX1" fmla="*/ 723863 w 1287877"/>
                  <a:gd name="connsiteY1" fmla="*/ 329758 h 1614759"/>
                  <a:gd name="connsiteX2" fmla="*/ 398801 w 1287877"/>
                  <a:gd name="connsiteY2" fmla="*/ 614515 h 1614759"/>
                  <a:gd name="connsiteX3" fmla="*/ 103834 w 1287877"/>
                  <a:gd name="connsiteY3" fmla="*/ 1095540 h 1614759"/>
                  <a:gd name="connsiteX4" fmla="*/ 0 w 1287877"/>
                  <a:gd name="connsiteY4" fmla="*/ 1614759 h 1614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7877" h="1614759">
                    <a:moveTo>
                      <a:pt x="1287877" y="0"/>
                    </a:moveTo>
                    <a:cubicBezTo>
                      <a:pt x="1045757" y="22122"/>
                      <a:pt x="872042" y="227339"/>
                      <a:pt x="723863" y="329758"/>
                    </a:cubicBezTo>
                    <a:cubicBezTo>
                      <a:pt x="575684" y="432177"/>
                      <a:pt x="502139" y="486885"/>
                      <a:pt x="398801" y="614515"/>
                    </a:cubicBezTo>
                    <a:cubicBezTo>
                      <a:pt x="295463" y="742145"/>
                      <a:pt x="170301" y="928833"/>
                      <a:pt x="103834" y="1095540"/>
                    </a:cubicBezTo>
                    <a:cubicBezTo>
                      <a:pt x="37367" y="1262247"/>
                      <a:pt x="24580" y="1434091"/>
                      <a:pt x="0" y="1614759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Volný tvar 32"/>
              <p:cNvSpPr/>
              <p:nvPr/>
            </p:nvSpPr>
            <p:spPr>
              <a:xfrm>
                <a:off x="2875935" y="2875934"/>
                <a:ext cx="884903" cy="766917"/>
              </a:xfrm>
              <a:custGeom>
                <a:avLst/>
                <a:gdLst>
                  <a:gd name="connsiteX0" fmla="*/ 870155 w 870155"/>
                  <a:gd name="connsiteY0" fmla="*/ 1047136 h 1047136"/>
                  <a:gd name="connsiteX1" fmla="*/ 796413 w 870155"/>
                  <a:gd name="connsiteY1" fmla="*/ 486697 h 1047136"/>
                  <a:gd name="connsiteX2" fmla="*/ 501446 w 870155"/>
                  <a:gd name="connsiteY2" fmla="*/ 147484 h 1047136"/>
                  <a:gd name="connsiteX3" fmla="*/ 0 w 870155"/>
                  <a:gd name="connsiteY3" fmla="*/ 0 h 1047136"/>
                  <a:gd name="connsiteX0" fmla="*/ 884903 w 884903"/>
                  <a:gd name="connsiteY0" fmla="*/ 766917 h 766917"/>
                  <a:gd name="connsiteX1" fmla="*/ 796413 w 884903"/>
                  <a:gd name="connsiteY1" fmla="*/ 486697 h 766917"/>
                  <a:gd name="connsiteX2" fmla="*/ 501446 w 884903"/>
                  <a:gd name="connsiteY2" fmla="*/ 147484 h 766917"/>
                  <a:gd name="connsiteX3" fmla="*/ 0 w 884903"/>
                  <a:gd name="connsiteY3" fmla="*/ 0 h 7669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4903" h="766917">
                    <a:moveTo>
                      <a:pt x="884903" y="766917"/>
                    </a:moveTo>
                    <a:cubicBezTo>
                      <a:pt x="878757" y="561668"/>
                      <a:pt x="860323" y="589936"/>
                      <a:pt x="796413" y="486697"/>
                    </a:cubicBezTo>
                    <a:cubicBezTo>
                      <a:pt x="732503" y="383458"/>
                      <a:pt x="634181" y="228600"/>
                      <a:pt x="501446" y="147484"/>
                    </a:cubicBezTo>
                    <a:cubicBezTo>
                      <a:pt x="368711" y="66368"/>
                      <a:pt x="184355" y="33184"/>
                      <a:pt x="0" y="0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" name="Volný tvar 34"/>
              <p:cNvSpPr/>
              <p:nvPr/>
            </p:nvSpPr>
            <p:spPr>
              <a:xfrm>
                <a:off x="4015905" y="3854795"/>
                <a:ext cx="1048053" cy="1302397"/>
              </a:xfrm>
              <a:custGeom>
                <a:avLst/>
                <a:gdLst>
                  <a:gd name="connsiteX0" fmla="*/ 0 w 881508"/>
                  <a:gd name="connsiteY0" fmla="*/ 0 h 1415846"/>
                  <a:gd name="connsiteX1" fmla="*/ 427703 w 881508"/>
                  <a:gd name="connsiteY1" fmla="*/ 117987 h 1415846"/>
                  <a:gd name="connsiteX2" fmla="*/ 752168 w 881508"/>
                  <a:gd name="connsiteY2" fmla="*/ 398207 h 1415846"/>
                  <a:gd name="connsiteX3" fmla="*/ 870155 w 881508"/>
                  <a:gd name="connsiteY3" fmla="*/ 811162 h 1415846"/>
                  <a:gd name="connsiteX4" fmla="*/ 870155 w 881508"/>
                  <a:gd name="connsiteY4" fmla="*/ 1415846 h 1415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1508" h="1415846">
                    <a:moveTo>
                      <a:pt x="0" y="0"/>
                    </a:moveTo>
                    <a:cubicBezTo>
                      <a:pt x="151171" y="25809"/>
                      <a:pt x="302342" y="51619"/>
                      <a:pt x="427703" y="117987"/>
                    </a:cubicBezTo>
                    <a:cubicBezTo>
                      <a:pt x="553064" y="184355"/>
                      <a:pt x="678426" y="282678"/>
                      <a:pt x="752168" y="398207"/>
                    </a:cubicBezTo>
                    <a:cubicBezTo>
                      <a:pt x="825910" y="513736"/>
                      <a:pt x="850490" y="641555"/>
                      <a:pt x="870155" y="811162"/>
                    </a:cubicBezTo>
                    <a:cubicBezTo>
                      <a:pt x="889820" y="980769"/>
                      <a:pt x="879987" y="1198307"/>
                      <a:pt x="870155" y="1415846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Volný tvar 35"/>
              <p:cNvSpPr/>
              <p:nvPr/>
            </p:nvSpPr>
            <p:spPr>
              <a:xfrm>
                <a:off x="3937819" y="3382498"/>
                <a:ext cx="722671" cy="275102"/>
              </a:xfrm>
              <a:custGeom>
                <a:avLst/>
                <a:gdLst>
                  <a:gd name="connsiteX0" fmla="*/ 0 w 722671"/>
                  <a:gd name="connsiteY0" fmla="*/ 275102 h 275102"/>
                  <a:gd name="connsiteX1" fmla="*/ 309716 w 722671"/>
                  <a:gd name="connsiteY1" fmla="*/ 24379 h 275102"/>
                  <a:gd name="connsiteX2" fmla="*/ 722671 w 722671"/>
                  <a:gd name="connsiteY2" fmla="*/ 9631 h 275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22671" h="275102">
                    <a:moveTo>
                      <a:pt x="0" y="275102"/>
                    </a:moveTo>
                    <a:cubicBezTo>
                      <a:pt x="94635" y="171863"/>
                      <a:pt x="189271" y="68624"/>
                      <a:pt x="309716" y="24379"/>
                    </a:cubicBezTo>
                    <a:cubicBezTo>
                      <a:pt x="430161" y="-19866"/>
                      <a:pt x="722671" y="9631"/>
                      <a:pt x="722671" y="9631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" name="Volný tvar 36"/>
              <p:cNvSpPr/>
              <p:nvPr/>
            </p:nvSpPr>
            <p:spPr>
              <a:xfrm>
                <a:off x="1607574" y="3537604"/>
                <a:ext cx="1961536" cy="798422"/>
              </a:xfrm>
              <a:custGeom>
                <a:avLst/>
                <a:gdLst>
                  <a:gd name="connsiteX0" fmla="*/ 1961536 w 1961536"/>
                  <a:gd name="connsiteY0" fmla="*/ 208486 h 798422"/>
                  <a:gd name="connsiteX1" fmla="*/ 1637071 w 1961536"/>
                  <a:gd name="connsiteY1" fmla="*/ 31506 h 798422"/>
                  <a:gd name="connsiteX2" fmla="*/ 1017639 w 1961536"/>
                  <a:gd name="connsiteY2" fmla="*/ 16757 h 798422"/>
                  <a:gd name="connsiteX3" fmla="*/ 516194 w 1961536"/>
                  <a:gd name="connsiteY3" fmla="*/ 208486 h 798422"/>
                  <a:gd name="connsiteX4" fmla="*/ 0 w 1961536"/>
                  <a:gd name="connsiteY4" fmla="*/ 798422 h 7984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61536" h="798422">
                    <a:moveTo>
                      <a:pt x="1961536" y="208486"/>
                    </a:moveTo>
                    <a:cubicBezTo>
                      <a:pt x="1877961" y="135973"/>
                      <a:pt x="1794387" y="63461"/>
                      <a:pt x="1637071" y="31506"/>
                    </a:cubicBezTo>
                    <a:cubicBezTo>
                      <a:pt x="1479755" y="-449"/>
                      <a:pt x="1204452" y="-12740"/>
                      <a:pt x="1017639" y="16757"/>
                    </a:cubicBezTo>
                    <a:cubicBezTo>
                      <a:pt x="830826" y="46254"/>
                      <a:pt x="685800" y="78209"/>
                      <a:pt x="516194" y="208486"/>
                    </a:cubicBezTo>
                    <a:cubicBezTo>
                      <a:pt x="346588" y="338763"/>
                      <a:pt x="173294" y="568592"/>
                      <a:pt x="0" y="798422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72" name="Obdélník 71"/>
            <p:cNvSpPr/>
            <p:nvPr/>
          </p:nvSpPr>
          <p:spPr>
            <a:xfrm>
              <a:off x="915278" y="4045375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cs-CZ" sz="2400" b="1" dirty="0" smtClean="0">
                  <a:solidFill>
                    <a:schemeClr val="tx1"/>
                  </a:solidFill>
                </a:rPr>
                <a:t>1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6-5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Obdélník 72"/>
            <p:cNvSpPr/>
            <p:nvPr/>
          </p:nvSpPr>
          <p:spPr>
            <a:xfrm>
              <a:off x="2446121" y="2889740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400" b="1" dirty="0" smtClean="0">
                  <a:solidFill>
                    <a:schemeClr val="tx1"/>
                  </a:solidFill>
                </a:rPr>
                <a:t>20-3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74" name="Obdélník 73"/>
            <p:cNvSpPr/>
            <p:nvPr/>
          </p:nvSpPr>
          <p:spPr>
            <a:xfrm>
              <a:off x="3083395" y="4747053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400" b="1" dirty="0" smtClean="0">
                  <a:solidFill>
                    <a:schemeClr val="tx1"/>
                  </a:solidFill>
                </a:rPr>
                <a:t>20-4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75" name="Obdélník 74"/>
            <p:cNvSpPr/>
            <p:nvPr/>
          </p:nvSpPr>
          <p:spPr>
            <a:xfrm>
              <a:off x="3022185" y="3519410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cs-CZ" sz="2400" b="1" dirty="0" smtClean="0">
                  <a:solidFill>
                    <a:schemeClr val="tx1"/>
                  </a:solidFill>
                </a:rPr>
                <a:t>1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8-5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Obdélník 75"/>
            <p:cNvSpPr/>
            <p:nvPr/>
          </p:nvSpPr>
          <p:spPr>
            <a:xfrm>
              <a:off x="2048446" y="5102077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cs-CZ" sz="2400" b="1" dirty="0" smtClean="0">
                  <a:solidFill>
                    <a:schemeClr val="tx1"/>
                  </a:solidFill>
                </a:rPr>
                <a:t>1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9-2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77" name="Obdélník 76"/>
            <p:cNvSpPr/>
            <p:nvPr/>
          </p:nvSpPr>
          <p:spPr>
            <a:xfrm>
              <a:off x="1300269" y="3099511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cs-CZ" sz="2400" b="1" dirty="0" smtClean="0">
                  <a:solidFill>
                    <a:schemeClr val="tx1"/>
                  </a:solidFill>
                </a:rPr>
                <a:t>1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9-3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78" name="Skupina 77"/>
            <p:cNvGrpSpPr/>
            <p:nvPr/>
          </p:nvGrpSpPr>
          <p:grpSpPr>
            <a:xfrm>
              <a:off x="5063958" y="2996952"/>
              <a:ext cx="3540490" cy="3528392"/>
              <a:chOff x="1607574" y="2780928"/>
              <a:chExt cx="3540490" cy="3528392"/>
            </a:xfrm>
          </p:grpSpPr>
          <p:sp>
            <p:nvSpPr>
              <p:cNvPr id="79" name="Ovál 78"/>
              <p:cNvSpPr/>
              <p:nvPr/>
            </p:nvSpPr>
            <p:spPr>
              <a:xfrm>
                <a:off x="1619672" y="2780928"/>
                <a:ext cx="3528392" cy="3528392"/>
              </a:xfrm>
              <a:prstGeom prst="ellipse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0" name="Ovál 79"/>
              <p:cNvSpPr/>
              <p:nvPr/>
            </p:nvSpPr>
            <p:spPr>
              <a:xfrm>
                <a:off x="3583858" y="3638771"/>
                <a:ext cx="432048" cy="432048"/>
              </a:xfrm>
              <a:prstGeom prst="ellipse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1" name="Volný tvar 80"/>
              <p:cNvSpPr/>
              <p:nvPr/>
            </p:nvSpPr>
            <p:spPr>
              <a:xfrm>
                <a:off x="3672348" y="4070819"/>
                <a:ext cx="487759" cy="2226742"/>
              </a:xfrm>
              <a:custGeom>
                <a:avLst/>
                <a:gdLst>
                  <a:gd name="connsiteX0" fmla="*/ 191729 w 487759"/>
                  <a:gd name="connsiteY0" fmla="*/ 0 h 1976284"/>
                  <a:gd name="connsiteX1" fmla="*/ 398207 w 487759"/>
                  <a:gd name="connsiteY1" fmla="*/ 368710 h 1976284"/>
                  <a:gd name="connsiteX2" fmla="*/ 486697 w 487759"/>
                  <a:gd name="connsiteY2" fmla="*/ 840658 h 1976284"/>
                  <a:gd name="connsiteX3" fmla="*/ 412955 w 487759"/>
                  <a:gd name="connsiteY3" fmla="*/ 1415846 h 1976284"/>
                  <a:gd name="connsiteX4" fmla="*/ 0 w 487759"/>
                  <a:gd name="connsiteY4" fmla="*/ 1976284 h 1976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7759" h="1976284">
                    <a:moveTo>
                      <a:pt x="191729" y="0"/>
                    </a:moveTo>
                    <a:cubicBezTo>
                      <a:pt x="270387" y="114300"/>
                      <a:pt x="349046" y="228600"/>
                      <a:pt x="398207" y="368710"/>
                    </a:cubicBezTo>
                    <a:cubicBezTo>
                      <a:pt x="447368" y="508820"/>
                      <a:pt x="484239" y="666135"/>
                      <a:pt x="486697" y="840658"/>
                    </a:cubicBezTo>
                    <a:cubicBezTo>
                      <a:pt x="489155" y="1015181"/>
                      <a:pt x="494071" y="1226575"/>
                      <a:pt x="412955" y="1415846"/>
                    </a:cubicBezTo>
                    <a:cubicBezTo>
                      <a:pt x="331839" y="1605117"/>
                      <a:pt x="165919" y="1790700"/>
                      <a:pt x="0" y="1976284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2" name="Volný tvar 81"/>
              <p:cNvSpPr/>
              <p:nvPr/>
            </p:nvSpPr>
            <p:spPr>
              <a:xfrm>
                <a:off x="2241755" y="4041058"/>
                <a:ext cx="1430593" cy="1799303"/>
              </a:xfrm>
              <a:custGeom>
                <a:avLst/>
                <a:gdLst>
                  <a:gd name="connsiteX0" fmla="*/ 1401097 w 1401097"/>
                  <a:gd name="connsiteY0" fmla="*/ 0 h 1548580"/>
                  <a:gd name="connsiteX1" fmla="*/ 752167 w 1401097"/>
                  <a:gd name="connsiteY1" fmla="*/ 117987 h 1548580"/>
                  <a:gd name="connsiteX2" fmla="*/ 412955 w 1401097"/>
                  <a:gd name="connsiteY2" fmla="*/ 442451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08778 w 1401097"/>
                  <a:gd name="connsiteY1" fmla="*/ 276815 h 1548580"/>
                  <a:gd name="connsiteX2" fmla="*/ 412955 w 1401097"/>
                  <a:gd name="connsiteY2" fmla="*/ 442451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08778 w 1401097"/>
                  <a:gd name="connsiteY1" fmla="*/ 276815 h 1548580"/>
                  <a:gd name="connsiteX2" fmla="*/ 512021 w 1401097"/>
                  <a:gd name="connsiteY2" fmla="*/ 614515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37083 w 1401097"/>
                  <a:gd name="connsiteY1" fmla="*/ 329758 h 1548580"/>
                  <a:gd name="connsiteX2" fmla="*/ 512021 w 1401097"/>
                  <a:gd name="connsiteY2" fmla="*/ 614515 h 1548580"/>
                  <a:gd name="connsiteX3" fmla="*/ 117987 w 1401097"/>
                  <a:gd name="connsiteY3" fmla="*/ 1002890 h 1548580"/>
                  <a:gd name="connsiteX4" fmla="*/ 0 w 1401097"/>
                  <a:gd name="connsiteY4" fmla="*/ 1548580 h 1548580"/>
                  <a:gd name="connsiteX0" fmla="*/ 1401097 w 1401097"/>
                  <a:gd name="connsiteY0" fmla="*/ 0 h 1548580"/>
                  <a:gd name="connsiteX1" fmla="*/ 837083 w 1401097"/>
                  <a:gd name="connsiteY1" fmla="*/ 329758 h 1548580"/>
                  <a:gd name="connsiteX2" fmla="*/ 512021 w 1401097"/>
                  <a:gd name="connsiteY2" fmla="*/ 614515 h 1548580"/>
                  <a:gd name="connsiteX3" fmla="*/ 217054 w 1401097"/>
                  <a:gd name="connsiteY3" fmla="*/ 1095540 h 1548580"/>
                  <a:gd name="connsiteX4" fmla="*/ 0 w 1401097"/>
                  <a:gd name="connsiteY4" fmla="*/ 1548580 h 1548580"/>
                  <a:gd name="connsiteX0" fmla="*/ 1287877 w 1287877"/>
                  <a:gd name="connsiteY0" fmla="*/ 0 h 1614759"/>
                  <a:gd name="connsiteX1" fmla="*/ 723863 w 1287877"/>
                  <a:gd name="connsiteY1" fmla="*/ 329758 h 1614759"/>
                  <a:gd name="connsiteX2" fmla="*/ 398801 w 1287877"/>
                  <a:gd name="connsiteY2" fmla="*/ 614515 h 1614759"/>
                  <a:gd name="connsiteX3" fmla="*/ 103834 w 1287877"/>
                  <a:gd name="connsiteY3" fmla="*/ 1095540 h 1614759"/>
                  <a:gd name="connsiteX4" fmla="*/ 0 w 1287877"/>
                  <a:gd name="connsiteY4" fmla="*/ 1614759 h 1614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87877" h="1614759">
                    <a:moveTo>
                      <a:pt x="1287877" y="0"/>
                    </a:moveTo>
                    <a:cubicBezTo>
                      <a:pt x="1045757" y="22122"/>
                      <a:pt x="872042" y="227339"/>
                      <a:pt x="723863" y="329758"/>
                    </a:cubicBezTo>
                    <a:cubicBezTo>
                      <a:pt x="575684" y="432177"/>
                      <a:pt x="502139" y="486885"/>
                      <a:pt x="398801" y="614515"/>
                    </a:cubicBezTo>
                    <a:cubicBezTo>
                      <a:pt x="295463" y="742145"/>
                      <a:pt x="170301" y="928833"/>
                      <a:pt x="103834" y="1095540"/>
                    </a:cubicBezTo>
                    <a:cubicBezTo>
                      <a:pt x="37367" y="1262247"/>
                      <a:pt x="24580" y="1434091"/>
                      <a:pt x="0" y="1614759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3" name="Volný tvar 82"/>
              <p:cNvSpPr/>
              <p:nvPr/>
            </p:nvSpPr>
            <p:spPr>
              <a:xfrm>
                <a:off x="2875935" y="2875934"/>
                <a:ext cx="884903" cy="766917"/>
              </a:xfrm>
              <a:custGeom>
                <a:avLst/>
                <a:gdLst>
                  <a:gd name="connsiteX0" fmla="*/ 870155 w 870155"/>
                  <a:gd name="connsiteY0" fmla="*/ 1047136 h 1047136"/>
                  <a:gd name="connsiteX1" fmla="*/ 796413 w 870155"/>
                  <a:gd name="connsiteY1" fmla="*/ 486697 h 1047136"/>
                  <a:gd name="connsiteX2" fmla="*/ 501446 w 870155"/>
                  <a:gd name="connsiteY2" fmla="*/ 147484 h 1047136"/>
                  <a:gd name="connsiteX3" fmla="*/ 0 w 870155"/>
                  <a:gd name="connsiteY3" fmla="*/ 0 h 1047136"/>
                  <a:gd name="connsiteX0" fmla="*/ 884903 w 884903"/>
                  <a:gd name="connsiteY0" fmla="*/ 766917 h 766917"/>
                  <a:gd name="connsiteX1" fmla="*/ 796413 w 884903"/>
                  <a:gd name="connsiteY1" fmla="*/ 486697 h 766917"/>
                  <a:gd name="connsiteX2" fmla="*/ 501446 w 884903"/>
                  <a:gd name="connsiteY2" fmla="*/ 147484 h 766917"/>
                  <a:gd name="connsiteX3" fmla="*/ 0 w 884903"/>
                  <a:gd name="connsiteY3" fmla="*/ 0 h 7669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4903" h="766917">
                    <a:moveTo>
                      <a:pt x="884903" y="766917"/>
                    </a:moveTo>
                    <a:cubicBezTo>
                      <a:pt x="878757" y="561668"/>
                      <a:pt x="860323" y="589936"/>
                      <a:pt x="796413" y="486697"/>
                    </a:cubicBezTo>
                    <a:cubicBezTo>
                      <a:pt x="732503" y="383458"/>
                      <a:pt x="634181" y="228600"/>
                      <a:pt x="501446" y="147484"/>
                    </a:cubicBezTo>
                    <a:cubicBezTo>
                      <a:pt x="368711" y="66368"/>
                      <a:pt x="184355" y="33184"/>
                      <a:pt x="0" y="0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4" name="Volný tvar 83"/>
              <p:cNvSpPr/>
              <p:nvPr/>
            </p:nvSpPr>
            <p:spPr>
              <a:xfrm>
                <a:off x="4015905" y="3854795"/>
                <a:ext cx="1048053" cy="1302397"/>
              </a:xfrm>
              <a:custGeom>
                <a:avLst/>
                <a:gdLst>
                  <a:gd name="connsiteX0" fmla="*/ 0 w 881508"/>
                  <a:gd name="connsiteY0" fmla="*/ 0 h 1415846"/>
                  <a:gd name="connsiteX1" fmla="*/ 427703 w 881508"/>
                  <a:gd name="connsiteY1" fmla="*/ 117987 h 1415846"/>
                  <a:gd name="connsiteX2" fmla="*/ 752168 w 881508"/>
                  <a:gd name="connsiteY2" fmla="*/ 398207 h 1415846"/>
                  <a:gd name="connsiteX3" fmla="*/ 870155 w 881508"/>
                  <a:gd name="connsiteY3" fmla="*/ 811162 h 1415846"/>
                  <a:gd name="connsiteX4" fmla="*/ 870155 w 881508"/>
                  <a:gd name="connsiteY4" fmla="*/ 1415846 h 1415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1508" h="1415846">
                    <a:moveTo>
                      <a:pt x="0" y="0"/>
                    </a:moveTo>
                    <a:cubicBezTo>
                      <a:pt x="151171" y="25809"/>
                      <a:pt x="302342" y="51619"/>
                      <a:pt x="427703" y="117987"/>
                    </a:cubicBezTo>
                    <a:cubicBezTo>
                      <a:pt x="553064" y="184355"/>
                      <a:pt x="678426" y="282678"/>
                      <a:pt x="752168" y="398207"/>
                    </a:cubicBezTo>
                    <a:cubicBezTo>
                      <a:pt x="825910" y="513736"/>
                      <a:pt x="850490" y="641555"/>
                      <a:pt x="870155" y="811162"/>
                    </a:cubicBezTo>
                    <a:cubicBezTo>
                      <a:pt x="889820" y="980769"/>
                      <a:pt x="879987" y="1198307"/>
                      <a:pt x="870155" y="1415846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5" name="Volný tvar 84"/>
              <p:cNvSpPr/>
              <p:nvPr/>
            </p:nvSpPr>
            <p:spPr>
              <a:xfrm>
                <a:off x="3937819" y="3382498"/>
                <a:ext cx="722671" cy="275102"/>
              </a:xfrm>
              <a:custGeom>
                <a:avLst/>
                <a:gdLst>
                  <a:gd name="connsiteX0" fmla="*/ 0 w 722671"/>
                  <a:gd name="connsiteY0" fmla="*/ 275102 h 275102"/>
                  <a:gd name="connsiteX1" fmla="*/ 309716 w 722671"/>
                  <a:gd name="connsiteY1" fmla="*/ 24379 h 275102"/>
                  <a:gd name="connsiteX2" fmla="*/ 722671 w 722671"/>
                  <a:gd name="connsiteY2" fmla="*/ 9631 h 275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22671" h="275102">
                    <a:moveTo>
                      <a:pt x="0" y="275102"/>
                    </a:moveTo>
                    <a:cubicBezTo>
                      <a:pt x="94635" y="171863"/>
                      <a:pt x="189271" y="68624"/>
                      <a:pt x="309716" y="24379"/>
                    </a:cubicBezTo>
                    <a:cubicBezTo>
                      <a:pt x="430161" y="-19866"/>
                      <a:pt x="722671" y="9631"/>
                      <a:pt x="722671" y="9631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6" name="Volný tvar 85"/>
              <p:cNvSpPr/>
              <p:nvPr/>
            </p:nvSpPr>
            <p:spPr>
              <a:xfrm>
                <a:off x="1607574" y="3537604"/>
                <a:ext cx="1961536" cy="798422"/>
              </a:xfrm>
              <a:custGeom>
                <a:avLst/>
                <a:gdLst>
                  <a:gd name="connsiteX0" fmla="*/ 1961536 w 1961536"/>
                  <a:gd name="connsiteY0" fmla="*/ 208486 h 798422"/>
                  <a:gd name="connsiteX1" fmla="*/ 1637071 w 1961536"/>
                  <a:gd name="connsiteY1" fmla="*/ 31506 h 798422"/>
                  <a:gd name="connsiteX2" fmla="*/ 1017639 w 1961536"/>
                  <a:gd name="connsiteY2" fmla="*/ 16757 h 798422"/>
                  <a:gd name="connsiteX3" fmla="*/ 516194 w 1961536"/>
                  <a:gd name="connsiteY3" fmla="*/ 208486 h 798422"/>
                  <a:gd name="connsiteX4" fmla="*/ 0 w 1961536"/>
                  <a:gd name="connsiteY4" fmla="*/ 798422 h 7984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61536" h="798422">
                    <a:moveTo>
                      <a:pt x="1961536" y="208486"/>
                    </a:moveTo>
                    <a:cubicBezTo>
                      <a:pt x="1877961" y="135973"/>
                      <a:pt x="1794387" y="63461"/>
                      <a:pt x="1637071" y="31506"/>
                    </a:cubicBezTo>
                    <a:cubicBezTo>
                      <a:pt x="1479755" y="-449"/>
                      <a:pt x="1204452" y="-12740"/>
                      <a:pt x="1017639" y="16757"/>
                    </a:cubicBezTo>
                    <a:cubicBezTo>
                      <a:pt x="830826" y="46254"/>
                      <a:pt x="685800" y="78209"/>
                      <a:pt x="516194" y="208486"/>
                    </a:cubicBezTo>
                    <a:cubicBezTo>
                      <a:pt x="346588" y="338763"/>
                      <a:pt x="173294" y="568592"/>
                      <a:pt x="0" y="798422"/>
                    </a:cubicBezTo>
                  </a:path>
                </a:pathLst>
              </a:cu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87" name="Obdélník 86"/>
            <p:cNvSpPr/>
            <p:nvPr/>
          </p:nvSpPr>
          <p:spPr>
            <a:xfrm>
              <a:off x="5439684" y="4098981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cs-CZ" sz="2400" b="1" dirty="0" smtClean="0">
                  <a:solidFill>
                    <a:schemeClr val="tx1"/>
                  </a:solidFill>
                </a:rPr>
                <a:t>1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7-2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88" name="Obdélník 87"/>
            <p:cNvSpPr/>
            <p:nvPr/>
          </p:nvSpPr>
          <p:spPr>
            <a:xfrm>
              <a:off x="6970527" y="2943346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400" b="1" dirty="0" smtClean="0">
                  <a:solidFill>
                    <a:schemeClr val="tx1"/>
                  </a:solidFill>
                </a:rPr>
                <a:t>20-5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89" name="Obdélník 88"/>
            <p:cNvSpPr/>
            <p:nvPr/>
          </p:nvSpPr>
          <p:spPr>
            <a:xfrm>
              <a:off x="7607801" y="4800659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400" b="1" dirty="0" smtClean="0">
                  <a:solidFill>
                    <a:schemeClr val="tx1"/>
                  </a:solidFill>
                </a:rPr>
                <a:t>17-5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90" name="Obdélník 89"/>
            <p:cNvSpPr/>
            <p:nvPr/>
          </p:nvSpPr>
          <p:spPr>
            <a:xfrm>
              <a:off x="7546591" y="3573016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400" b="1" dirty="0" smtClean="0">
                  <a:solidFill>
                    <a:schemeClr val="tx1"/>
                  </a:solidFill>
                </a:rPr>
                <a:t>20-6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91" name="Obdélník 90"/>
            <p:cNvSpPr/>
            <p:nvPr/>
          </p:nvSpPr>
          <p:spPr>
            <a:xfrm>
              <a:off x="6572852" y="5155683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cs-CZ" sz="2400" b="1" dirty="0" smtClean="0">
                  <a:solidFill>
                    <a:schemeClr val="tx1"/>
                  </a:solidFill>
                </a:rPr>
                <a:t>1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6-3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92" name="Obdélník 91"/>
            <p:cNvSpPr/>
            <p:nvPr/>
          </p:nvSpPr>
          <p:spPr>
            <a:xfrm>
              <a:off x="5824675" y="3153117"/>
              <a:ext cx="973751" cy="701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cs-CZ" sz="2400" b="1" dirty="0" smtClean="0">
                  <a:solidFill>
                    <a:schemeClr val="tx1"/>
                  </a:solidFill>
                </a:rPr>
                <a:t>1</a:t>
              </a:r>
              <a:r>
                <a:rPr lang="en-US" sz="2400" b="1" dirty="0" smtClean="0">
                  <a:solidFill>
                    <a:schemeClr val="tx1"/>
                  </a:solidFill>
                </a:rPr>
                <a:t>8-4 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93" name="Obdélník 92"/>
          <p:cNvSpPr/>
          <p:nvPr/>
        </p:nvSpPr>
        <p:spPr>
          <a:xfrm>
            <a:off x="5878202" y="-171400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z</a:t>
            </a:r>
            <a:r>
              <a:rPr lang="cs-CZ" sz="3200" b="1" dirty="0" smtClean="0">
                <a:solidFill>
                  <a:schemeClr val="tx1"/>
                </a:solidFill>
              </a:rPr>
              <a:t>elená 1</a:t>
            </a:r>
            <a:r>
              <a:rPr lang="en-US" sz="3200" b="1" dirty="0">
                <a:solidFill>
                  <a:schemeClr val="tx1"/>
                </a:solidFill>
              </a:rPr>
              <a:t>5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4" name="Obdélník 93"/>
          <p:cNvSpPr/>
          <p:nvPr/>
        </p:nvSpPr>
        <p:spPr>
          <a:xfrm>
            <a:off x="5878202" y="380661"/>
            <a:ext cx="2448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žlutá 1</a:t>
            </a:r>
            <a:r>
              <a:rPr lang="en-US" sz="3200" b="1" dirty="0" smtClean="0">
                <a:solidFill>
                  <a:schemeClr val="tx1"/>
                </a:solidFill>
              </a:rPr>
              <a:t>2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5" name="Obdélník 94"/>
          <p:cNvSpPr/>
          <p:nvPr/>
        </p:nvSpPr>
        <p:spPr>
          <a:xfrm>
            <a:off x="5878202" y="932722"/>
            <a:ext cx="2726246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č</a:t>
            </a:r>
            <a:r>
              <a:rPr lang="cs-CZ" sz="3200" b="1" dirty="0" smtClean="0">
                <a:solidFill>
                  <a:schemeClr val="tx1"/>
                </a:solidFill>
              </a:rPr>
              <a:t>ervená 1</a:t>
            </a:r>
            <a:r>
              <a:rPr lang="en-US" sz="3200" b="1" dirty="0" smtClean="0">
                <a:solidFill>
                  <a:schemeClr val="tx1"/>
                </a:solidFill>
              </a:rPr>
              <a:t>4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6" name="Obdélník 95"/>
          <p:cNvSpPr/>
          <p:nvPr/>
        </p:nvSpPr>
        <p:spPr>
          <a:xfrm>
            <a:off x="5878202" y="1484784"/>
            <a:ext cx="2258702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m</a:t>
            </a:r>
            <a:r>
              <a:rPr lang="cs-CZ" sz="3200" b="1" dirty="0" smtClean="0">
                <a:solidFill>
                  <a:schemeClr val="tx1"/>
                </a:solidFill>
              </a:rPr>
              <a:t>odrá 1</a:t>
            </a:r>
            <a:r>
              <a:rPr lang="en-US" sz="3200" b="1" dirty="0" smtClean="0">
                <a:solidFill>
                  <a:schemeClr val="tx1"/>
                </a:solidFill>
              </a:rPr>
              <a:t>3 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840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4624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Jana </a:t>
            </a:r>
            <a:r>
              <a:rPr lang="en-US" sz="3600" dirty="0" err="1" smtClean="0"/>
              <a:t>dostala</a:t>
            </a:r>
            <a:r>
              <a:rPr lang="en-US" sz="3600" dirty="0" smtClean="0"/>
              <a:t> k </a:t>
            </a:r>
            <a:r>
              <a:rPr lang="en-US" sz="3600" dirty="0" err="1" smtClean="0"/>
              <a:t>sv</a:t>
            </a:r>
            <a:r>
              <a:rPr lang="cs-CZ" sz="3600" dirty="0" err="1" smtClean="0"/>
              <a:t>átku</a:t>
            </a:r>
            <a:r>
              <a:rPr lang="cs-CZ" sz="3600" dirty="0" smtClean="0"/>
              <a:t> 18 růží, Dáša o 6 růží méně. Kolik růží dostala Dáša?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1412776"/>
            <a:ext cx="88569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Znázorni barevně:</a:t>
            </a:r>
          </a:p>
          <a:p>
            <a:r>
              <a:rPr lang="cs-CZ" sz="3600" dirty="0" smtClean="0"/>
              <a:t>Jana:</a:t>
            </a:r>
          </a:p>
          <a:p>
            <a:r>
              <a:rPr lang="cs-CZ" sz="3600" dirty="0" smtClean="0"/>
              <a:t>Dáša: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9512" y="3183487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Vypočítej: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9512" y="4954198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Zapiš odpověď: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0" y="5589240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0" y="6453336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8575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www.ofice.microsoft.com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2489</TotalTime>
  <Words>547</Words>
  <Application>Microsoft Office PowerPoint</Application>
  <PresentationFormat>Předvádění na obrazovce (4:3)</PresentationFormat>
  <Paragraphs>191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272</cp:revision>
  <dcterms:created xsi:type="dcterms:W3CDTF">2012-03-08T11:35:34Z</dcterms:created>
  <dcterms:modified xsi:type="dcterms:W3CDTF">2012-09-27T19:43:50Z</dcterms:modified>
</cp:coreProperties>
</file>