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3" r:id="rId3"/>
    <p:sldId id="417" r:id="rId4"/>
    <p:sldId id="418" r:id="rId5"/>
    <p:sldId id="419" r:id="rId6"/>
    <p:sldId id="420" r:id="rId7"/>
    <p:sldId id="421" r:id="rId8"/>
    <p:sldId id="422" r:id="rId9"/>
    <p:sldId id="424" r:id="rId10"/>
    <p:sldId id="42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AE4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540" autoAdjust="0"/>
  </p:normalViewPr>
  <p:slideViewPr>
    <p:cSldViewPr>
      <p:cViewPr>
        <p:scale>
          <a:sx n="75" d="100"/>
          <a:sy n="75" d="100"/>
        </p:scale>
        <p:origin x="-1224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</a:t>
          </a:r>
          <a:r>
            <a:rPr lang="en-US" sz="2000" dirty="0" smtClean="0"/>
            <a:t>7</a:t>
          </a:r>
          <a:r>
            <a:rPr lang="cs-CZ" sz="2000" dirty="0" smtClean="0"/>
            <a:t>_Geometrie – rozlišování základních geometrických tvarů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</a:t>
          </a:r>
          <a:r>
            <a:rPr lang="en-US" sz="2000" kern="1200" dirty="0" smtClean="0"/>
            <a:t>7</a:t>
          </a:r>
          <a:r>
            <a:rPr lang="cs-CZ" sz="2000" kern="1200" dirty="0" smtClean="0"/>
            <a:t>_Geometrie – rozlišování základních geometrických tvarů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CZ.1.07/1.4.00/21.2004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 Jednotlivé </a:t>
            </a:r>
            <a:r>
              <a:rPr lang="cs-CZ" dirty="0" err="1" smtClean="0"/>
              <a:t>geom</a:t>
            </a:r>
            <a:r>
              <a:rPr lang="cs-CZ" dirty="0" smtClean="0"/>
              <a:t>. Tvary posouvej, využij všechny tvary. Vyber</a:t>
            </a:r>
            <a:r>
              <a:rPr lang="cs-CZ" baseline="0" dirty="0" smtClean="0"/>
              <a:t> názvy geometrických tvarů a spoj šipkami. Pro kontrolu  nalezneš panenku na druhém listě.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212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vary posouvej, využij všechny tvary. </a:t>
            </a:r>
            <a:r>
              <a:rPr lang="cs-CZ" baseline="0" dirty="0" smtClean="0"/>
              <a:t>Pro kontrolu  nalezneš pejska na druhém listě.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212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Kontrola.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7992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sítě napravo překresli domek</a:t>
            </a:r>
            <a:r>
              <a:rPr lang="cs-CZ" baseline="0" dirty="0" smtClean="0"/>
              <a:t> přesně tak, jak je vlevo. Počítej políčka.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3215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Kruh vybarvi, dopiš správné názvy geometrických tvarů.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1672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Od</a:t>
            </a:r>
            <a:r>
              <a:rPr lang="cs-CZ" dirty="0" err="1" smtClean="0"/>
              <a:t>ěna</a:t>
            </a:r>
            <a:r>
              <a:rPr lang="cs-CZ" dirty="0" smtClean="0"/>
              <a:t>:</a:t>
            </a:r>
            <a:r>
              <a:rPr lang="cs-CZ" baseline="0" dirty="0" smtClean="0"/>
              <a:t> Postav z těles hrad (stavebnice v družině).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169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0729179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geometrické tvary, stavebnice, okopírované pracovní listy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třídění, dokreslování, spojování, porovnávání</a:t>
            </a:r>
          </a:p>
          <a:p>
            <a:pPr>
              <a:buNone/>
            </a:pPr>
            <a:endParaRPr lang="cs-CZ" sz="4000" dirty="0" smtClean="0"/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a její aplikace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Skupina 33"/>
          <p:cNvGrpSpPr/>
          <p:nvPr/>
        </p:nvGrpSpPr>
        <p:grpSpPr>
          <a:xfrm>
            <a:off x="139815" y="225260"/>
            <a:ext cx="9020187" cy="6542983"/>
            <a:chOff x="139815" y="225260"/>
            <a:chExt cx="9020187" cy="6542983"/>
          </a:xfrm>
        </p:grpSpPr>
        <p:sp>
          <p:nvSpPr>
            <p:cNvPr id="2" name="Obdélník 1"/>
            <p:cNvSpPr/>
            <p:nvPr/>
          </p:nvSpPr>
          <p:spPr>
            <a:xfrm>
              <a:off x="333919" y="476672"/>
              <a:ext cx="8064896" cy="172819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600" dirty="0" smtClean="0">
                  <a:solidFill>
                    <a:schemeClr val="tx1"/>
                  </a:solidFill>
                </a:rPr>
                <a:t>Vybarvi:</a:t>
              </a:r>
              <a:endParaRPr lang="cs-CZ" sz="3600" dirty="0" smtClean="0">
                <a:solidFill>
                  <a:schemeClr val="tx1"/>
                </a:solidFill>
              </a:endParaRPr>
            </a:p>
            <a:p>
              <a:r>
                <a:rPr lang="cs-CZ" sz="3600" dirty="0" smtClean="0">
                  <a:solidFill>
                    <a:schemeClr val="tx1"/>
                  </a:solidFill>
                </a:rPr>
                <a:t>červeně</a:t>
              </a:r>
            </a:p>
            <a:p>
              <a:r>
                <a:rPr lang="cs-CZ" sz="3600" dirty="0">
                  <a:solidFill>
                    <a:schemeClr val="tx1"/>
                  </a:solidFill>
                </a:rPr>
                <a:t>ž</a:t>
              </a:r>
              <a:r>
                <a:rPr lang="cs-CZ" sz="3600" dirty="0" smtClean="0">
                  <a:solidFill>
                    <a:schemeClr val="tx1"/>
                  </a:solidFill>
                </a:rPr>
                <a:t>lutě</a:t>
              </a:r>
            </a:p>
            <a:p>
              <a:r>
                <a:rPr lang="cs-CZ" sz="3600" dirty="0">
                  <a:solidFill>
                    <a:schemeClr val="tx1"/>
                  </a:solidFill>
                </a:rPr>
                <a:t>z</a:t>
              </a:r>
              <a:r>
                <a:rPr lang="cs-CZ" sz="3600" dirty="0" smtClean="0">
                  <a:solidFill>
                    <a:schemeClr val="tx1"/>
                  </a:solidFill>
                </a:rPr>
                <a:t>eleně</a:t>
              </a:r>
            </a:p>
            <a:p>
              <a:r>
                <a:rPr lang="cs-CZ" sz="3600" dirty="0" smtClean="0">
                  <a:solidFill>
                    <a:schemeClr val="tx1"/>
                  </a:solidFill>
                </a:rPr>
                <a:t>modře </a:t>
              </a:r>
              <a:r>
                <a:rPr lang="en-US" sz="3600" dirty="0" smtClean="0">
                  <a:solidFill>
                    <a:schemeClr val="tx1"/>
                  </a:solidFill>
                </a:rPr>
                <a:t> </a:t>
              </a:r>
              <a:endParaRPr lang="cs-CZ" sz="3600" dirty="0">
                <a:solidFill>
                  <a:schemeClr val="tx1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1763688" y="2348880"/>
              <a:ext cx="792088" cy="2880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2051720" y="620688"/>
              <a:ext cx="360000" cy="36000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1475656" y="1124744"/>
              <a:ext cx="432048" cy="43204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4350517" y="1623339"/>
              <a:ext cx="1013573" cy="1013573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4366367" y="800688"/>
              <a:ext cx="1717801" cy="54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 rot="5400000">
              <a:off x="7030663" y="3356992"/>
              <a:ext cx="2736304" cy="27004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2060104" y="5381600"/>
              <a:ext cx="2736304" cy="27004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 rot="16200000">
              <a:off x="4615105" y="3256078"/>
              <a:ext cx="1089107" cy="408863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16200000">
              <a:off x="6132139" y="4173117"/>
              <a:ext cx="1632250" cy="7200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101467" y="3717031"/>
              <a:ext cx="996125" cy="99612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364091" y="6152707"/>
              <a:ext cx="360038" cy="36003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6588225" y="1340768"/>
              <a:ext cx="1188131" cy="11881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996207" y="3066952"/>
              <a:ext cx="1370159" cy="137015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2418447" y="6326398"/>
              <a:ext cx="425361" cy="425361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7452320" y="5013176"/>
              <a:ext cx="937499" cy="937499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Rovnoramenný trojúhelník 17"/>
            <p:cNvSpPr/>
            <p:nvPr/>
          </p:nvSpPr>
          <p:spPr>
            <a:xfrm>
              <a:off x="1916088" y="1853208"/>
              <a:ext cx="432048" cy="432048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548568" y="5146516"/>
              <a:ext cx="496489" cy="1580967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Rovnoramenný trojúhelník 19"/>
            <p:cNvSpPr/>
            <p:nvPr/>
          </p:nvSpPr>
          <p:spPr>
            <a:xfrm rot="5745879">
              <a:off x="4885325" y="3950818"/>
              <a:ext cx="721357" cy="1841041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Rovnoramenný trojúhelník 20"/>
            <p:cNvSpPr/>
            <p:nvPr/>
          </p:nvSpPr>
          <p:spPr>
            <a:xfrm rot="10800000">
              <a:off x="6118472" y="5936998"/>
              <a:ext cx="829792" cy="691839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Rovnoramenný trojúhelník 21"/>
            <p:cNvSpPr/>
            <p:nvPr/>
          </p:nvSpPr>
          <p:spPr>
            <a:xfrm rot="10800000">
              <a:off x="8028384" y="479595"/>
              <a:ext cx="1013573" cy="1013573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Rovnoramenný trojúhelník 22"/>
            <p:cNvSpPr/>
            <p:nvPr/>
          </p:nvSpPr>
          <p:spPr>
            <a:xfrm rot="10800000">
              <a:off x="2835426" y="6030261"/>
              <a:ext cx="2528664" cy="697222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6850995" y="235347"/>
              <a:ext cx="745341" cy="745341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 rot="16200000">
              <a:off x="-320020" y="3672812"/>
              <a:ext cx="1576668" cy="65699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868143" y="2636912"/>
              <a:ext cx="825433" cy="825433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ravoúhlý trojúhelník 27"/>
            <p:cNvSpPr/>
            <p:nvPr/>
          </p:nvSpPr>
          <p:spPr>
            <a:xfrm>
              <a:off x="2581610" y="4005062"/>
              <a:ext cx="414598" cy="1076317"/>
            </a:xfrm>
            <a:prstGeom prst="rt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Pravoúhlý trojúhelník 28"/>
            <p:cNvSpPr/>
            <p:nvPr/>
          </p:nvSpPr>
          <p:spPr>
            <a:xfrm>
              <a:off x="3284240" y="2087233"/>
              <a:ext cx="549446" cy="702079"/>
            </a:xfrm>
            <a:prstGeom prst="rt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Pravoúhlý trojúhelník 29"/>
            <p:cNvSpPr/>
            <p:nvPr/>
          </p:nvSpPr>
          <p:spPr>
            <a:xfrm>
              <a:off x="1383309" y="5430977"/>
              <a:ext cx="829195" cy="1288538"/>
            </a:xfrm>
            <a:prstGeom prst="rt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Pravoúhlý trojúhelník 30"/>
            <p:cNvSpPr/>
            <p:nvPr/>
          </p:nvSpPr>
          <p:spPr>
            <a:xfrm rot="5188508">
              <a:off x="8152309" y="5760550"/>
              <a:ext cx="707415" cy="1307971"/>
            </a:xfrm>
            <a:prstGeom prst="rt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232458" y="2681299"/>
              <a:ext cx="711695" cy="74646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099779" y="225260"/>
              <a:ext cx="435474" cy="45675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944129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-27384"/>
            <a:ext cx="8064896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Z geometrických tvarů sestav panenku</a:t>
            </a:r>
            <a:r>
              <a:rPr lang="cs-CZ" sz="3600" dirty="0" smtClean="0">
                <a:solidFill>
                  <a:schemeClr val="tx1"/>
                </a:solidFill>
              </a:rPr>
              <a:t>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5812798" y="5423902"/>
            <a:ext cx="1224136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ravoúhlý trojúhelník 35"/>
          <p:cNvSpPr/>
          <p:nvPr/>
        </p:nvSpPr>
        <p:spPr>
          <a:xfrm rot="2700000">
            <a:off x="7128283" y="3279753"/>
            <a:ext cx="936104" cy="93610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ravoúhlý trojúhelník 36"/>
          <p:cNvSpPr/>
          <p:nvPr/>
        </p:nvSpPr>
        <p:spPr>
          <a:xfrm rot="13500000">
            <a:off x="5898074" y="2198437"/>
            <a:ext cx="936104" cy="93610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8208600" y="825346"/>
            <a:ext cx="432048" cy="7200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 rot="10800000">
            <a:off x="6588224" y="4730623"/>
            <a:ext cx="2016224" cy="165618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8820472" y="3780200"/>
            <a:ext cx="1715166" cy="1715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280412" y="5970778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8028384" y="3780200"/>
            <a:ext cx="6480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ravoúhlý trojúhelník 43"/>
          <p:cNvSpPr/>
          <p:nvPr/>
        </p:nvSpPr>
        <p:spPr>
          <a:xfrm>
            <a:off x="8028384" y="1665344"/>
            <a:ext cx="792088" cy="171516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oúhlý trojúhelník 44"/>
          <p:cNvSpPr/>
          <p:nvPr/>
        </p:nvSpPr>
        <p:spPr>
          <a:xfrm rot="10800000" flipV="1">
            <a:off x="8676456" y="883133"/>
            <a:ext cx="792088" cy="171516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rot="19643188">
            <a:off x="4565934" y="4895249"/>
            <a:ext cx="1872208" cy="4763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rot="1800000">
            <a:off x="5870481" y="1307249"/>
            <a:ext cx="1872208" cy="4763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-3348880" y="1593701"/>
            <a:ext cx="1494000" cy="7016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KRUH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-3348880" y="2957511"/>
            <a:ext cx="2142400" cy="7016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ČTVEREC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-3348880" y="4321321"/>
            <a:ext cx="2561265" cy="7016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OBDÉLNÍK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-3356048" y="5685131"/>
            <a:ext cx="3268707" cy="7016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TROJÚHELNÍK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102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1498454" y="720404"/>
            <a:ext cx="5314458" cy="6020964"/>
            <a:chOff x="1498454" y="720404"/>
            <a:chExt cx="5314458" cy="6020964"/>
          </a:xfrm>
        </p:grpSpPr>
        <p:sp>
          <p:nvSpPr>
            <p:cNvPr id="2" name="Ovál 1"/>
            <p:cNvSpPr/>
            <p:nvPr/>
          </p:nvSpPr>
          <p:spPr>
            <a:xfrm>
              <a:off x="3545403" y="720404"/>
              <a:ext cx="1224136" cy="122413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Pravoúhlý trojúhelník 2"/>
            <p:cNvSpPr/>
            <p:nvPr/>
          </p:nvSpPr>
          <p:spPr>
            <a:xfrm rot="2700000">
              <a:off x="4982726" y="814562"/>
              <a:ext cx="936104" cy="936104"/>
            </a:xfrm>
            <a:prstGeom prst="rt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Pravoúhlý trojúhelník 3"/>
            <p:cNvSpPr/>
            <p:nvPr/>
          </p:nvSpPr>
          <p:spPr>
            <a:xfrm rot="13500000">
              <a:off x="2389610" y="814564"/>
              <a:ext cx="936104" cy="936104"/>
            </a:xfrm>
            <a:prstGeom prst="rt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3923928" y="1944540"/>
              <a:ext cx="432048" cy="72007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Rovnoramenný trojúhelník 5"/>
            <p:cNvSpPr/>
            <p:nvPr/>
          </p:nvSpPr>
          <p:spPr>
            <a:xfrm rot="10800000">
              <a:off x="3131840" y="2664618"/>
              <a:ext cx="2016224" cy="1656186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275856" y="4320804"/>
              <a:ext cx="1715166" cy="171516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275856" y="6093296"/>
              <a:ext cx="648072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320418" y="6093296"/>
              <a:ext cx="648072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Pravoúhlý trojúhelník 9"/>
            <p:cNvSpPr/>
            <p:nvPr/>
          </p:nvSpPr>
          <p:spPr>
            <a:xfrm>
              <a:off x="5034028" y="4320804"/>
              <a:ext cx="792088" cy="1715166"/>
            </a:xfrm>
            <a:prstGeom prst="rt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Pravoúhlý trojúhelník 10"/>
            <p:cNvSpPr/>
            <p:nvPr/>
          </p:nvSpPr>
          <p:spPr>
            <a:xfrm rot="10800000" flipV="1">
              <a:off x="2438798" y="4320804"/>
              <a:ext cx="792088" cy="1715166"/>
            </a:xfrm>
            <a:prstGeom prst="rt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 rot="19643188">
              <a:off x="1498454" y="3160908"/>
              <a:ext cx="1872208" cy="4763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 rot="1800000">
              <a:off x="4940704" y="3122551"/>
              <a:ext cx="1872208" cy="4763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336635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-27384"/>
            <a:ext cx="8064896" cy="7016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Z geometrických tvarů sestav </a:t>
            </a:r>
            <a:r>
              <a:rPr lang="cs-CZ" sz="3600" dirty="0" smtClean="0">
                <a:solidFill>
                  <a:schemeClr val="tx1"/>
                </a:solidFill>
              </a:rPr>
              <a:t>pejska.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1484" y="3778571"/>
            <a:ext cx="2088232" cy="111521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8572284" y="4065699"/>
            <a:ext cx="576064" cy="540965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8284252" y="1007014"/>
            <a:ext cx="576064" cy="540965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200108" y="2880644"/>
            <a:ext cx="620364" cy="62036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30505" y="2760360"/>
            <a:ext cx="658430" cy="72008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9552" y="1172560"/>
            <a:ext cx="4752528" cy="1498003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>
            <a:off x="7524328" y="1019788"/>
            <a:ext cx="1512168" cy="1512168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030505" y="903156"/>
            <a:ext cx="329215" cy="16288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321151" y="1154440"/>
            <a:ext cx="329215" cy="16288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195113" y="5157192"/>
            <a:ext cx="329215" cy="16288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8572284" y="5093915"/>
            <a:ext cx="329215" cy="16288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420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899592" y="1007015"/>
            <a:ext cx="7704856" cy="5778977"/>
            <a:chOff x="899592" y="1007015"/>
            <a:chExt cx="7704856" cy="5778977"/>
          </a:xfrm>
        </p:grpSpPr>
        <p:sp>
          <p:nvSpPr>
            <p:cNvPr id="2" name="Obdélník 1"/>
            <p:cNvSpPr/>
            <p:nvPr/>
          </p:nvSpPr>
          <p:spPr>
            <a:xfrm>
              <a:off x="899592" y="1593701"/>
              <a:ext cx="2088232" cy="1115219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Rovnoramenný trojúhelník 2"/>
            <p:cNvSpPr/>
            <p:nvPr/>
          </p:nvSpPr>
          <p:spPr>
            <a:xfrm>
              <a:off x="1619672" y="1007016"/>
              <a:ext cx="576064" cy="540965"/>
            </a:xfrm>
            <a:prstGeom prst="triangle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Rovnoramenný trojúhelník 3"/>
            <p:cNvSpPr/>
            <p:nvPr/>
          </p:nvSpPr>
          <p:spPr>
            <a:xfrm>
              <a:off x="2327960" y="1007015"/>
              <a:ext cx="576064" cy="540965"/>
            </a:xfrm>
            <a:prstGeom prst="triangle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1647380" y="1772816"/>
              <a:ext cx="620364" cy="620364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329394" y="2780928"/>
              <a:ext cx="658430" cy="720080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339752" y="3587181"/>
              <a:ext cx="4752528" cy="1498003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Pravoúhlý trojúhelník 7"/>
            <p:cNvSpPr/>
            <p:nvPr/>
          </p:nvSpPr>
          <p:spPr>
            <a:xfrm>
              <a:off x="7092280" y="2060848"/>
              <a:ext cx="1512168" cy="1512168"/>
            </a:xfrm>
            <a:prstGeom prst="rtTriangle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2658609" y="5154096"/>
              <a:ext cx="329215" cy="1628800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3522705" y="5154096"/>
              <a:ext cx="329215" cy="1628800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042985" y="5157192"/>
              <a:ext cx="329215" cy="1628800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547041" y="5157192"/>
              <a:ext cx="329215" cy="1628800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61649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5933388"/>
              </p:ext>
            </p:extLst>
          </p:nvPr>
        </p:nvGraphicFramePr>
        <p:xfrm>
          <a:off x="179512" y="1269240"/>
          <a:ext cx="4320000" cy="43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270000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957569"/>
              </p:ext>
            </p:extLst>
          </p:nvPr>
        </p:nvGraphicFramePr>
        <p:xfrm>
          <a:off x="4716016" y="1269240"/>
          <a:ext cx="4320000" cy="432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270000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0000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611560" y="5301208"/>
            <a:ext cx="388843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11560" y="3180054"/>
            <a:ext cx="0" cy="213320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611560" y="3168006"/>
            <a:ext cx="388843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4499992" y="3182996"/>
            <a:ext cx="0" cy="213320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339752" y="3168006"/>
            <a:ext cx="0" cy="213320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203848" y="4005064"/>
            <a:ext cx="0" cy="131113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635896" y="4005064"/>
            <a:ext cx="0" cy="131113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203848" y="4005064"/>
            <a:ext cx="43204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611560" y="1772816"/>
            <a:ext cx="864096" cy="139519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475656" y="1772816"/>
            <a:ext cx="864096" cy="139519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633964" y="1772816"/>
            <a:ext cx="864096" cy="139519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1475656" y="1772816"/>
            <a:ext cx="216024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043608" y="4509120"/>
            <a:ext cx="86409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043608" y="3717032"/>
            <a:ext cx="864096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907704" y="3717032"/>
            <a:ext cx="0" cy="7920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1043608" y="3717032"/>
            <a:ext cx="0" cy="7920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6281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4056" y="116632"/>
            <a:ext cx="8244408" cy="9361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Spoj body a načrtni čtverec, trojúhelník a obdélník. 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443700" y="4221088"/>
            <a:ext cx="1800200" cy="18002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324326" y="1124744"/>
            <a:ext cx="2660156" cy="1958753"/>
            <a:chOff x="-100240" y="2204864"/>
            <a:chExt cx="2944048" cy="2167791"/>
          </a:xfrm>
        </p:grpSpPr>
        <p:sp>
          <p:nvSpPr>
            <p:cNvPr id="10" name="TextovéPole 9"/>
            <p:cNvSpPr txBox="1"/>
            <p:nvPr/>
          </p:nvSpPr>
          <p:spPr>
            <a:xfrm>
              <a:off x="-100240" y="2204864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276024" y="2204864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267744" y="3349441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-100240" y="3356992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24326" y="4077072"/>
            <a:ext cx="1944216" cy="2383815"/>
            <a:chOff x="2987824" y="1988840"/>
            <a:chExt cx="1944216" cy="2383815"/>
          </a:xfrm>
        </p:grpSpPr>
        <p:sp>
          <p:nvSpPr>
            <p:cNvPr id="14" name="TextovéPole 13"/>
            <p:cNvSpPr txBox="1"/>
            <p:nvPr/>
          </p:nvSpPr>
          <p:spPr>
            <a:xfrm>
              <a:off x="2987824" y="1988840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364256" y="1988840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355976" y="3349441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996104" y="3356992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733350" y="836712"/>
            <a:ext cx="1571756" cy="2507053"/>
            <a:chOff x="5300360" y="1412776"/>
            <a:chExt cx="1855648" cy="2959879"/>
          </a:xfrm>
        </p:grpSpPr>
        <p:sp>
          <p:nvSpPr>
            <p:cNvPr id="18" name="TextovéPole 17"/>
            <p:cNvSpPr txBox="1"/>
            <p:nvPr/>
          </p:nvSpPr>
          <p:spPr>
            <a:xfrm>
              <a:off x="5300360" y="3349441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588224" y="3356992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940152" y="1412776"/>
              <a:ext cx="567784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6000" b="1" dirty="0"/>
                <a:t>+</a:t>
              </a:r>
              <a:endParaRPr lang="cs-CZ" sz="6000" b="1" dirty="0"/>
            </a:p>
          </p:txBody>
        </p:sp>
      </p:grpSp>
      <p:cxnSp>
        <p:nvCxnSpPr>
          <p:cNvPr id="21" name="Přímá spojnice 20"/>
          <p:cNvCxnSpPr/>
          <p:nvPr/>
        </p:nvCxnSpPr>
        <p:spPr>
          <a:xfrm>
            <a:off x="251520" y="4077072"/>
            <a:ext cx="335040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528560" y="6629542"/>
            <a:ext cx="64359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220072" y="4077072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0996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6632"/>
            <a:ext cx="8064896" cy="9361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 obrázkům těles přiřaď správný název těles. Který název chybí? Zapiš pod těleso. 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70" name="Plechovka 1069"/>
          <p:cNvSpPr/>
          <p:nvPr/>
        </p:nvSpPr>
        <p:spPr>
          <a:xfrm>
            <a:off x="2649296" y="1340768"/>
            <a:ext cx="1008112" cy="2372028"/>
          </a:xfrm>
          <a:prstGeom prst="ca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1" name="Krychle 1070"/>
          <p:cNvSpPr/>
          <p:nvPr/>
        </p:nvSpPr>
        <p:spPr>
          <a:xfrm>
            <a:off x="4326992" y="1905124"/>
            <a:ext cx="1807672" cy="1807672"/>
          </a:xfrm>
          <a:prstGeom prst="cub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2" name="Ovál 1071"/>
          <p:cNvSpPr/>
          <p:nvPr/>
        </p:nvSpPr>
        <p:spPr>
          <a:xfrm>
            <a:off x="179512" y="1912596"/>
            <a:ext cx="1800200" cy="18002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3" name="Krychle 1072"/>
          <p:cNvSpPr/>
          <p:nvPr/>
        </p:nvSpPr>
        <p:spPr>
          <a:xfrm>
            <a:off x="6804248" y="2794488"/>
            <a:ext cx="2268760" cy="918308"/>
          </a:xfrm>
          <a:prstGeom prst="cub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38" name="Skupina 1137"/>
          <p:cNvGrpSpPr/>
          <p:nvPr/>
        </p:nvGrpSpPr>
        <p:grpSpPr>
          <a:xfrm>
            <a:off x="234307" y="4777365"/>
            <a:ext cx="1440160" cy="1964003"/>
            <a:chOff x="3131840" y="4147431"/>
            <a:chExt cx="1656184" cy="2258603"/>
          </a:xfrm>
        </p:grpSpPr>
        <p:cxnSp>
          <p:nvCxnSpPr>
            <p:cNvPr id="88" name="Přímá spojnice 87"/>
            <p:cNvCxnSpPr/>
            <p:nvPr/>
          </p:nvCxnSpPr>
          <p:spPr>
            <a:xfrm flipV="1">
              <a:off x="3161820" y="4147431"/>
              <a:ext cx="798112" cy="196085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 flipH="1" flipV="1">
              <a:off x="3959932" y="4147431"/>
              <a:ext cx="798112" cy="196085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4" name="Freeform 118"/>
            <p:cNvSpPr>
              <a:spLocks/>
            </p:cNvSpPr>
            <p:nvPr/>
          </p:nvSpPr>
          <p:spPr bwMode="auto">
            <a:xfrm>
              <a:off x="3131840" y="6093296"/>
              <a:ext cx="1656184" cy="312738"/>
            </a:xfrm>
            <a:custGeom>
              <a:avLst/>
              <a:gdLst>
                <a:gd name="T0" fmla="*/ 1234 w 1272"/>
                <a:gd name="T1" fmla="*/ 15 h 197"/>
                <a:gd name="T2" fmla="*/ 1188 w 1272"/>
                <a:gd name="T3" fmla="*/ 44 h 197"/>
                <a:gd name="T4" fmla="*/ 1130 w 1272"/>
                <a:gd name="T5" fmla="*/ 69 h 197"/>
                <a:gd name="T6" fmla="*/ 1059 w 1272"/>
                <a:gd name="T7" fmla="*/ 91 h 197"/>
                <a:gd name="T8" fmla="*/ 978 w 1272"/>
                <a:gd name="T9" fmla="*/ 109 h 197"/>
                <a:gd name="T10" fmla="*/ 888 w 1272"/>
                <a:gd name="T11" fmla="*/ 124 h 197"/>
                <a:gd name="T12" fmla="*/ 790 w 1272"/>
                <a:gd name="T13" fmla="*/ 134 h 197"/>
                <a:gd name="T14" fmla="*/ 685 w 1272"/>
                <a:gd name="T15" fmla="*/ 140 h 197"/>
                <a:gd name="T16" fmla="*/ 572 w 1272"/>
                <a:gd name="T17" fmla="*/ 142 h 197"/>
                <a:gd name="T18" fmla="*/ 464 w 1272"/>
                <a:gd name="T19" fmla="*/ 137 h 197"/>
                <a:gd name="T20" fmla="*/ 365 w 1272"/>
                <a:gd name="T21" fmla="*/ 126 h 197"/>
                <a:gd name="T22" fmla="*/ 276 w 1272"/>
                <a:gd name="T23" fmla="*/ 109 h 197"/>
                <a:gd name="T24" fmla="*/ 197 w 1272"/>
                <a:gd name="T25" fmla="*/ 88 h 197"/>
                <a:gd name="T26" fmla="*/ 130 w 1272"/>
                <a:gd name="T27" fmla="*/ 66 h 197"/>
                <a:gd name="T28" fmla="*/ 77 w 1272"/>
                <a:gd name="T29" fmla="*/ 40 h 197"/>
                <a:gd name="T30" fmla="*/ 38 w 1272"/>
                <a:gd name="T31" fmla="*/ 14 h 197"/>
                <a:gd name="T32" fmla="*/ 9 w 1272"/>
                <a:gd name="T33" fmla="*/ 4 h 197"/>
                <a:gd name="T34" fmla="*/ 0 w 1272"/>
                <a:gd name="T35" fmla="*/ 28 h 197"/>
                <a:gd name="T36" fmla="*/ 16 w 1272"/>
                <a:gd name="T37" fmla="*/ 52 h 197"/>
                <a:gd name="T38" fmla="*/ 54 w 1272"/>
                <a:gd name="T39" fmla="*/ 81 h 197"/>
                <a:gd name="T40" fmla="*/ 107 w 1272"/>
                <a:gd name="T41" fmla="*/ 108 h 197"/>
                <a:gd name="T42" fmla="*/ 173 w 1272"/>
                <a:gd name="T43" fmla="*/ 134 h 197"/>
                <a:gd name="T44" fmla="*/ 253 w 1272"/>
                <a:gd name="T45" fmla="*/ 158 h 197"/>
                <a:gd name="T46" fmla="*/ 347 w 1272"/>
                <a:gd name="T47" fmla="*/ 176 h 197"/>
                <a:gd name="T48" fmla="*/ 454 w 1272"/>
                <a:gd name="T49" fmla="*/ 189 h 197"/>
                <a:gd name="T50" fmla="*/ 573 w 1272"/>
                <a:gd name="T51" fmla="*/ 196 h 197"/>
                <a:gd name="T52" fmla="*/ 702 w 1272"/>
                <a:gd name="T53" fmla="*/ 196 h 197"/>
                <a:gd name="T54" fmla="*/ 821 w 1272"/>
                <a:gd name="T55" fmla="*/ 190 h 197"/>
                <a:gd name="T56" fmla="*/ 927 w 1272"/>
                <a:gd name="T57" fmla="*/ 178 h 197"/>
                <a:gd name="T58" fmla="*/ 1022 w 1272"/>
                <a:gd name="T59" fmla="*/ 159 h 197"/>
                <a:gd name="T60" fmla="*/ 1102 w 1272"/>
                <a:gd name="T61" fmla="*/ 137 h 197"/>
                <a:gd name="T62" fmla="*/ 1168 w 1272"/>
                <a:gd name="T63" fmla="*/ 112 h 197"/>
                <a:gd name="T64" fmla="*/ 1220 w 1272"/>
                <a:gd name="T65" fmla="*/ 83 h 197"/>
                <a:gd name="T66" fmla="*/ 1257 w 1272"/>
                <a:gd name="T67" fmla="*/ 52 h 197"/>
                <a:gd name="T68" fmla="*/ 1272 w 1272"/>
                <a:gd name="T69" fmla="*/ 28 h 197"/>
                <a:gd name="T70" fmla="*/ 1263 w 1272"/>
                <a:gd name="T71" fmla="*/ 7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272" h="197">
                  <a:moveTo>
                    <a:pt x="1252" y="0"/>
                  </a:moveTo>
                  <a:lnTo>
                    <a:pt x="1234" y="15"/>
                  </a:lnTo>
                  <a:lnTo>
                    <a:pt x="1213" y="30"/>
                  </a:lnTo>
                  <a:lnTo>
                    <a:pt x="1188" y="44"/>
                  </a:lnTo>
                  <a:lnTo>
                    <a:pt x="1161" y="56"/>
                  </a:lnTo>
                  <a:lnTo>
                    <a:pt x="1130" y="69"/>
                  </a:lnTo>
                  <a:lnTo>
                    <a:pt x="1096" y="80"/>
                  </a:lnTo>
                  <a:lnTo>
                    <a:pt x="1059" y="91"/>
                  </a:lnTo>
                  <a:lnTo>
                    <a:pt x="1020" y="101"/>
                  </a:lnTo>
                  <a:lnTo>
                    <a:pt x="978" y="109"/>
                  </a:lnTo>
                  <a:lnTo>
                    <a:pt x="935" y="117"/>
                  </a:lnTo>
                  <a:lnTo>
                    <a:pt x="888" y="124"/>
                  </a:lnTo>
                  <a:lnTo>
                    <a:pt x="839" y="129"/>
                  </a:lnTo>
                  <a:lnTo>
                    <a:pt x="790" y="134"/>
                  </a:lnTo>
                  <a:lnTo>
                    <a:pt x="738" y="138"/>
                  </a:lnTo>
                  <a:lnTo>
                    <a:pt x="685" y="140"/>
                  </a:lnTo>
                  <a:lnTo>
                    <a:pt x="629" y="142"/>
                  </a:lnTo>
                  <a:lnTo>
                    <a:pt x="572" y="142"/>
                  </a:lnTo>
                  <a:lnTo>
                    <a:pt x="516" y="140"/>
                  </a:lnTo>
                  <a:lnTo>
                    <a:pt x="464" y="137"/>
                  </a:lnTo>
                  <a:lnTo>
                    <a:pt x="413" y="132"/>
                  </a:lnTo>
                  <a:lnTo>
                    <a:pt x="365" y="126"/>
                  </a:lnTo>
                  <a:lnTo>
                    <a:pt x="319" y="118"/>
                  </a:lnTo>
                  <a:lnTo>
                    <a:pt x="276" y="109"/>
                  </a:lnTo>
                  <a:lnTo>
                    <a:pt x="235" y="100"/>
                  </a:lnTo>
                  <a:lnTo>
                    <a:pt x="197" y="88"/>
                  </a:lnTo>
                  <a:lnTo>
                    <a:pt x="163" y="77"/>
                  </a:lnTo>
                  <a:lnTo>
                    <a:pt x="130" y="66"/>
                  </a:lnTo>
                  <a:lnTo>
                    <a:pt x="102" y="52"/>
                  </a:lnTo>
                  <a:lnTo>
                    <a:pt x="77" y="40"/>
                  </a:lnTo>
                  <a:lnTo>
                    <a:pt x="55" y="26"/>
                  </a:lnTo>
                  <a:lnTo>
                    <a:pt x="38" y="14"/>
                  </a:lnTo>
                  <a:lnTo>
                    <a:pt x="23" y="0"/>
                  </a:lnTo>
                  <a:lnTo>
                    <a:pt x="9" y="4"/>
                  </a:lnTo>
                  <a:lnTo>
                    <a:pt x="2" y="15"/>
                  </a:lnTo>
                  <a:lnTo>
                    <a:pt x="0" y="28"/>
                  </a:lnTo>
                  <a:lnTo>
                    <a:pt x="4" y="38"/>
                  </a:lnTo>
                  <a:lnTo>
                    <a:pt x="16" y="52"/>
                  </a:lnTo>
                  <a:lnTo>
                    <a:pt x="34" y="66"/>
                  </a:lnTo>
                  <a:lnTo>
                    <a:pt x="54" y="81"/>
                  </a:lnTo>
                  <a:lnTo>
                    <a:pt x="78" y="95"/>
                  </a:lnTo>
                  <a:lnTo>
                    <a:pt x="107" y="108"/>
                  </a:lnTo>
                  <a:lnTo>
                    <a:pt x="138" y="122"/>
                  </a:lnTo>
                  <a:lnTo>
                    <a:pt x="173" y="134"/>
                  </a:lnTo>
                  <a:lnTo>
                    <a:pt x="211" y="147"/>
                  </a:lnTo>
                  <a:lnTo>
                    <a:pt x="253" y="158"/>
                  </a:lnTo>
                  <a:lnTo>
                    <a:pt x="299" y="168"/>
                  </a:lnTo>
                  <a:lnTo>
                    <a:pt x="347" y="176"/>
                  </a:lnTo>
                  <a:lnTo>
                    <a:pt x="399" y="184"/>
                  </a:lnTo>
                  <a:lnTo>
                    <a:pt x="454" y="189"/>
                  </a:lnTo>
                  <a:lnTo>
                    <a:pt x="512" y="194"/>
                  </a:lnTo>
                  <a:lnTo>
                    <a:pt x="573" y="196"/>
                  </a:lnTo>
                  <a:lnTo>
                    <a:pt x="637" y="197"/>
                  </a:lnTo>
                  <a:lnTo>
                    <a:pt x="702" y="196"/>
                  </a:lnTo>
                  <a:lnTo>
                    <a:pt x="763" y="194"/>
                  </a:lnTo>
                  <a:lnTo>
                    <a:pt x="821" y="190"/>
                  </a:lnTo>
                  <a:lnTo>
                    <a:pt x="875" y="184"/>
                  </a:lnTo>
                  <a:lnTo>
                    <a:pt x="927" y="178"/>
                  </a:lnTo>
                  <a:lnTo>
                    <a:pt x="976" y="169"/>
                  </a:lnTo>
                  <a:lnTo>
                    <a:pt x="1022" y="159"/>
                  </a:lnTo>
                  <a:lnTo>
                    <a:pt x="1064" y="149"/>
                  </a:lnTo>
                  <a:lnTo>
                    <a:pt x="1102" y="137"/>
                  </a:lnTo>
                  <a:lnTo>
                    <a:pt x="1137" y="124"/>
                  </a:lnTo>
                  <a:lnTo>
                    <a:pt x="1168" y="112"/>
                  </a:lnTo>
                  <a:lnTo>
                    <a:pt x="1196" y="97"/>
                  </a:lnTo>
                  <a:lnTo>
                    <a:pt x="1220" y="83"/>
                  </a:lnTo>
                  <a:lnTo>
                    <a:pt x="1240" y="69"/>
                  </a:lnTo>
                  <a:lnTo>
                    <a:pt x="1257" y="52"/>
                  </a:lnTo>
                  <a:lnTo>
                    <a:pt x="1270" y="38"/>
                  </a:lnTo>
                  <a:lnTo>
                    <a:pt x="1272" y="28"/>
                  </a:lnTo>
                  <a:lnTo>
                    <a:pt x="1271" y="16"/>
                  </a:lnTo>
                  <a:lnTo>
                    <a:pt x="1263" y="7"/>
                  </a:lnTo>
                  <a:lnTo>
                    <a:pt x="1252" y="0"/>
                  </a:ln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cxnSp>
        <p:nvCxnSpPr>
          <p:cNvPr id="149" name="Přímá spojnice 148"/>
          <p:cNvCxnSpPr/>
          <p:nvPr/>
        </p:nvCxnSpPr>
        <p:spPr>
          <a:xfrm>
            <a:off x="144016" y="4581128"/>
            <a:ext cx="89289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2015208" y="6453336"/>
            <a:ext cx="7021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8014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2622</TotalTime>
  <Words>224</Words>
  <Application>Microsoft Office PowerPoint</Application>
  <PresentationFormat>Předvádění na obrazovce (4:3)</PresentationFormat>
  <Paragraphs>52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Učitel</cp:lastModifiedBy>
  <cp:revision>294</cp:revision>
  <dcterms:created xsi:type="dcterms:W3CDTF">2012-03-08T11:35:34Z</dcterms:created>
  <dcterms:modified xsi:type="dcterms:W3CDTF">2012-09-27T19:51:14Z</dcterms:modified>
</cp:coreProperties>
</file>