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2" r:id="rId2"/>
    <p:sldId id="274" r:id="rId3"/>
    <p:sldId id="259" r:id="rId4"/>
    <p:sldId id="258" r:id="rId5"/>
    <p:sldId id="262" r:id="rId6"/>
    <p:sldId id="275" r:id="rId7"/>
    <p:sldId id="265" r:id="rId8"/>
    <p:sldId id="260" r:id="rId9"/>
    <p:sldId id="266" r:id="rId10"/>
    <p:sldId id="270" r:id="rId11"/>
    <p:sldId id="267" r:id="rId12"/>
    <p:sldId id="271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1F62529-1E8D-456B-91E1-1D093C4898AF}">
          <p14:sldIdLst>
            <p14:sldId id="272"/>
            <p14:sldId id="274"/>
            <p14:sldId id="259"/>
            <p14:sldId id="258"/>
            <p14:sldId id="262"/>
            <p14:sldId id="275"/>
            <p14:sldId id="265"/>
            <p14:sldId id="260"/>
            <p14:sldId id="266"/>
            <p14:sldId id="270"/>
            <p14:sldId id="267"/>
            <p14:sldId id="271"/>
            <p14:sldId id="27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7" d="100"/>
          <a:sy n="87" d="100"/>
        </p:scale>
        <p:origin x="-79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VY_32_INOVACE_03_Can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Anglický jazyk II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 </a:t>
          </a:r>
          <a:r>
            <a:rPr lang="cs-CZ" sz="200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22. 11. 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pPr algn="l"/>
          <a:r>
            <a:rPr lang="cs-CZ" sz="2000" dirty="0" smtClean="0"/>
            <a:t>ROČNÍK: 5.</a:t>
          </a: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FB33D2D2-7E0E-4478-A6B8-BBD62B18B85C}">
      <dgm:prSet/>
      <dgm:spPr/>
      <dgm:t>
        <a:bodyPr/>
        <a:lstStyle/>
        <a:p>
          <a:endParaRPr lang="cs-CZ"/>
        </a:p>
      </dgm:t>
    </dgm:pt>
    <dgm:pt modelId="{98ADC4DB-14AD-464F-80D2-ED7EEA19875D}" type="parTrans" cxnId="{C9BBC180-B452-470A-B410-9D28ED10DCE2}">
      <dgm:prSet/>
      <dgm:spPr/>
      <dgm:t>
        <a:bodyPr/>
        <a:lstStyle/>
        <a:p>
          <a:endParaRPr lang="cs-CZ"/>
        </a:p>
      </dgm:t>
    </dgm:pt>
    <dgm:pt modelId="{F50B4F4A-BAFC-45B4-87FC-E37EC8DF5C75}" type="sibTrans" cxnId="{C9BBC180-B452-470A-B410-9D28ED10DCE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6DFF10D3-1CBC-4163-85C1-12183522D8D6}" type="pres">
      <dgm:prSet presAssocID="{D05761FA-3C71-4DD0-9183-7C99EBE53F4B}" presName="vertSpace6" presStyleLbl="node1" presStyleIdx="4" presStyleCnt="7"/>
      <dgm:spPr/>
    </dgm:pt>
    <dgm:pt modelId="{B4FD24CD-B93B-4B4E-A43E-F8524B0CD3F0}" type="pres">
      <dgm:prSet presAssocID="{D05761FA-3C71-4DD0-9183-7C99EBE53F4B}" presName="circle6" presStyleLbl="node1" presStyleIdx="5" presStyleCnt="7"/>
      <dgm:spPr/>
    </dgm:pt>
    <dgm:pt modelId="{0AD6547F-0D75-4083-A7A5-A35AB250ABEA}" type="pres">
      <dgm:prSet presAssocID="{D05761FA-3C71-4DD0-9183-7C99EBE53F4B}" presName="rect6" presStyleLbl="alignAcc1" presStyleIdx="5" presStyleCnt="7"/>
      <dgm:spPr/>
      <dgm:t>
        <a:bodyPr/>
        <a:lstStyle/>
        <a:p>
          <a:endParaRPr lang="cs-CZ"/>
        </a:p>
      </dgm:t>
    </dgm:pt>
    <dgm:pt modelId="{13361F2B-44A8-4C6E-9E92-35F8C52A0CB3}" type="pres">
      <dgm:prSet presAssocID="{4C35D32F-0EAB-4CD7-82EE-45574DC2A586}" presName="vertSpace7" presStyleLbl="node1" presStyleIdx="5" presStyleCnt="7"/>
      <dgm:spPr/>
    </dgm:pt>
    <dgm:pt modelId="{A8AA4860-2B26-41D9-B6D5-2A22DD6573ED}" type="pres">
      <dgm:prSet presAssocID="{4C35D32F-0EAB-4CD7-82EE-45574DC2A586}" presName="circle7" presStyleLbl="node1" presStyleIdx="6" presStyleCnt="7"/>
      <dgm:spPr/>
    </dgm:pt>
    <dgm:pt modelId="{D11C995F-01B9-4A9E-8902-744903F1A770}" type="pres">
      <dgm:prSet presAssocID="{4C35D32F-0EAB-4CD7-82EE-45574DC2A586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65A464-E682-4B59-9914-8231AF9F6C7C}" type="pres">
      <dgm:prSet presAssocID="{D05761FA-3C71-4DD0-9183-7C99EBE53F4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68738-347E-4F92-BDA1-E07CC7219E77}" type="pres">
      <dgm:prSet presAssocID="{4C35D32F-0EAB-4CD7-82EE-45574DC2A586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A1D29C-05E0-42A5-9C6F-5B90EB0706C7}" type="presOf" srcId="{D1B46980-6531-4606-95E6-44980827E919}" destId="{004736B2-18D3-4D6D-AA18-DF3F81E9E312}" srcOrd="0" destOrd="0" presId="urn:microsoft.com/office/officeart/2005/8/layout/target3"/>
    <dgm:cxn modelId="{391EAAA2-A0B3-402E-A745-8DF689ECC085}" type="presOf" srcId="{4C35D32F-0EAB-4CD7-82EE-45574DC2A586}" destId="{74B68738-347E-4F92-BDA1-E07CC7219E77}" srcOrd="1" destOrd="0" presId="urn:microsoft.com/office/officeart/2005/8/layout/target3"/>
    <dgm:cxn modelId="{05E402E5-8E7A-453B-815F-CF58F90B39B0}" type="presOf" srcId="{D05761FA-3C71-4DD0-9183-7C99EBE53F4B}" destId="{0AD6547F-0D75-4083-A7A5-A35AB250ABEA}" srcOrd="0" destOrd="0" presId="urn:microsoft.com/office/officeart/2005/8/layout/target3"/>
    <dgm:cxn modelId="{724976FA-76CE-4AD6-AD02-61F86C4C8A6E}" type="presOf" srcId="{D05761FA-3C71-4DD0-9183-7C99EBE53F4B}" destId="{F565A464-E682-4B59-9914-8231AF9F6C7C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F696CBD4-C079-4B33-B182-22D866B49195}" type="presOf" srcId="{D1B46980-6531-4606-95E6-44980827E919}" destId="{2CDFEC33-8C2A-49C6-B23B-FA3577B1DCE9}" srcOrd="1" destOrd="0" presId="urn:microsoft.com/office/officeart/2005/8/layout/target3"/>
    <dgm:cxn modelId="{7C51CD1C-1E88-4837-A2CA-06A7014C69FB}" type="presOf" srcId="{4865AC3F-78E2-43BA-A56B-7C465B8FCF11}" destId="{54F8D70D-FB57-4298-A600-D8F61B2A354A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14088C3F-B1AD-4FE3-BAB2-36B166EFFE00}" type="presOf" srcId="{D8197B8C-B260-4A16-BDF4-0947B075E274}" destId="{5C0D1B75-263C-4468-B985-565C95B9422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50AF0B0F-F90C-4F45-A77A-DCE0F4AB5F9F}" type="presOf" srcId="{D1D4F407-5343-4D3F-B5B9-D407B03CAEB4}" destId="{D005CE8C-CC26-4C3E-AC11-E15060ECD759}" srcOrd="0" destOrd="0" presId="urn:microsoft.com/office/officeart/2005/8/layout/target3"/>
    <dgm:cxn modelId="{23713B26-5213-4D32-A315-416E6F9A2EF8}" type="presOf" srcId="{757F3AB3-0718-4624-B441-E567A8F0AB56}" destId="{333A1088-737F-45CB-B68E-254E46348037}" srcOrd="0" destOrd="0" presId="urn:microsoft.com/office/officeart/2005/8/layout/target3"/>
    <dgm:cxn modelId="{3DD2F2A8-BCEF-4848-BF56-5E4CA7EBE4B6}" srcId="{757F3AB3-0718-4624-B441-E567A8F0AB56}" destId="{D05761FA-3C71-4DD0-9183-7C99EBE53F4B}" srcOrd="5" destOrd="0" parTransId="{AA976F31-B6C2-4F44-AD16-210581F8F750}" sibTransId="{DDDC18D6-5FB0-4A25-8B72-BE62E0EE92EA}"/>
    <dgm:cxn modelId="{9941C2AB-502F-4D6F-B656-A5684743D1ED}" type="presOf" srcId="{4865AC3F-78E2-43BA-A56B-7C465B8FCF11}" destId="{FC425D1D-3DF2-408E-A4F8-250CA94A450A}" srcOrd="1" destOrd="0" presId="urn:microsoft.com/office/officeart/2005/8/layout/target3"/>
    <dgm:cxn modelId="{C9BBC180-B452-470A-B410-9D28ED10DCE2}" srcId="{757F3AB3-0718-4624-B441-E567A8F0AB56}" destId="{FB33D2D2-7E0E-4478-A6B8-BBD62B18B85C}" srcOrd="7" destOrd="0" parTransId="{98ADC4DB-14AD-464F-80D2-ED7EEA19875D}" sibTransId="{F50B4F4A-BAFC-45B4-87FC-E37EC8DF5C75}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01BA7489-B3F5-4AD7-B54F-ECE477E16434}" type="presOf" srcId="{B651F6E3-6281-48DB-9319-2AEAFDAE7572}" destId="{7145B55B-1B24-4B93-A1D4-B8021E4AC78C}" srcOrd="0" destOrd="0" presId="urn:microsoft.com/office/officeart/2005/8/layout/target3"/>
    <dgm:cxn modelId="{11D22E11-979D-496E-897F-41BDC96C998E}" type="presOf" srcId="{D1D4F407-5343-4D3F-B5B9-D407B03CAEB4}" destId="{AED2198E-93D5-4001-81B4-73124B309672}" srcOrd="1" destOrd="0" presId="urn:microsoft.com/office/officeart/2005/8/layout/target3"/>
    <dgm:cxn modelId="{9E7E5970-F96F-432C-A85F-807F8E528A26}" type="presOf" srcId="{B651F6E3-6281-48DB-9319-2AEAFDAE7572}" destId="{70A198DD-41D2-4313-8B5B-1CF1BCF383FB}" srcOrd="1" destOrd="0" presId="urn:microsoft.com/office/officeart/2005/8/layout/target3"/>
    <dgm:cxn modelId="{2221FB34-310D-4638-ACAE-9ACC709E4926}" srcId="{757F3AB3-0718-4624-B441-E567A8F0AB56}" destId="{4C35D32F-0EAB-4CD7-82EE-45574DC2A586}" srcOrd="6" destOrd="0" parTransId="{A15F02C0-547C-48B3-9D05-E7F145EBF3C4}" sibTransId="{8C5711BF-38F0-4590-B6BC-B3119A33CA2E}"/>
    <dgm:cxn modelId="{F4AD1DC1-AD4D-464B-98E4-8A8F0ABAD5D2}" type="presOf" srcId="{D8197B8C-B260-4A16-BDF4-0947B075E274}" destId="{0F7944D4-5DCA-4B9E-A896-D52854246E44}" srcOrd="0" destOrd="0" presId="urn:microsoft.com/office/officeart/2005/8/layout/target3"/>
    <dgm:cxn modelId="{3B6C4AF1-CCE0-4A61-B685-C6B6D2D8E933}" type="presOf" srcId="{4C35D32F-0EAB-4CD7-82EE-45574DC2A586}" destId="{D11C995F-01B9-4A9E-8902-744903F1A770}" srcOrd="0" destOrd="0" presId="urn:microsoft.com/office/officeart/2005/8/layout/target3"/>
    <dgm:cxn modelId="{D72FA737-49ED-4CDA-BBF8-FF055525187B}" type="presParOf" srcId="{333A1088-737F-45CB-B68E-254E46348037}" destId="{F5ABB229-8D3B-4694-996A-96F23CF14429}" srcOrd="0" destOrd="0" presId="urn:microsoft.com/office/officeart/2005/8/layout/target3"/>
    <dgm:cxn modelId="{7152C228-B0D8-431C-844C-2CA0F3E7C409}" type="presParOf" srcId="{333A1088-737F-45CB-B68E-254E46348037}" destId="{F41139FD-01EE-4571-8B17-4FB00FC51163}" srcOrd="1" destOrd="0" presId="urn:microsoft.com/office/officeart/2005/8/layout/target3"/>
    <dgm:cxn modelId="{4A2BE0B1-48A5-472F-8716-5D8C7CBA30E7}" type="presParOf" srcId="{333A1088-737F-45CB-B68E-254E46348037}" destId="{D005CE8C-CC26-4C3E-AC11-E15060ECD759}" srcOrd="2" destOrd="0" presId="urn:microsoft.com/office/officeart/2005/8/layout/target3"/>
    <dgm:cxn modelId="{96DDC867-4805-4047-99B4-371F6032F762}" type="presParOf" srcId="{333A1088-737F-45CB-B68E-254E46348037}" destId="{E2699407-A48D-4333-A645-7FA48F1FE3B7}" srcOrd="3" destOrd="0" presId="urn:microsoft.com/office/officeart/2005/8/layout/target3"/>
    <dgm:cxn modelId="{07D98252-27DC-4E13-BDB7-6027D1FBE12D}" type="presParOf" srcId="{333A1088-737F-45CB-B68E-254E46348037}" destId="{D5EA2712-68D0-4098-BDE6-B295C6AB6119}" srcOrd="4" destOrd="0" presId="urn:microsoft.com/office/officeart/2005/8/layout/target3"/>
    <dgm:cxn modelId="{E69A6D2F-762B-488C-9BA0-E2468EADF1D1}" type="presParOf" srcId="{333A1088-737F-45CB-B68E-254E46348037}" destId="{54F8D70D-FB57-4298-A600-D8F61B2A354A}" srcOrd="5" destOrd="0" presId="urn:microsoft.com/office/officeart/2005/8/layout/target3"/>
    <dgm:cxn modelId="{FB12C880-1337-48AB-BEF6-16D0A34FCE7B}" type="presParOf" srcId="{333A1088-737F-45CB-B68E-254E46348037}" destId="{C616B022-AA0C-4D3B-BDBF-093D86622E86}" srcOrd="6" destOrd="0" presId="urn:microsoft.com/office/officeart/2005/8/layout/target3"/>
    <dgm:cxn modelId="{6ECE528C-5A7A-49F0-AA9B-84D5DDDF2EB3}" type="presParOf" srcId="{333A1088-737F-45CB-B68E-254E46348037}" destId="{69684AB7-5B8D-45A5-BC2F-6AF80EB883EF}" srcOrd="7" destOrd="0" presId="urn:microsoft.com/office/officeart/2005/8/layout/target3"/>
    <dgm:cxn modelId="{9087C445-C070-4EFE-827E-4698561DF573}" type="presParOf" srcId="{333A1088-737F-45CB-B68E-254E46348037}" destId="{004736B2-18D3-4D6D-AA18-DF3F81E9E312}" srcOrd="8" destOrd="0" presId="urn:microsoft.com/office/officeart/2005/8/layout/target3"/>
    <dgm:cxn modelId="{5C5A6C0C-A5CE-458F-9C78-70AC7F76FCE6}" type="presParOf" srcId="{333A1088-737F-45CB-B68E-254E46348037}" destId="{9CCAD005-8609-4003-9C1F-3AFC293FB9F9}" srcOrd="9" destOrd="0" presId="urn:microsoft.com/office/officeart/2005/8/layout/target3"/>
    <dgm:cxn modelId="{5627AF57-3DF3-4162-B749-64F47B39433B}" type="presParOf" srcId="{333A1088-737F-45CB-B68E-254E46348037}" destId="{0C4087F0-2DA9-4805-A823-C8C5404FEF67}" srcOrd="10" destOrd="0" presId="urn:microsoft.com/office/officeart/2005/8/layout/target3"/>
    <dgm:cxn modelId="{E0B69B8B-7FCB-4E66-8AF9-3C7765D82727}" type="presParOf" srcId="{333A1088-737F-45CB-B68E-254E46348037}" destId="{7145B55B-1B24-4B93-A1D4-B8021E4AC78C}" srcOrd="11" destOrd="0" presId="urn:microsoft.com/office/officeart/2005/8/layout/target3"/>
    <dgm:cxn modelId="{60925AAC-CBF2-47D5-A55D-AD6E251BA8F2}" type="presParOf" srcId="{333A1088-737F-45CB-B68E-254E46348037}" destId="{6919BCDB-3A39-4371-A415-42187620F612}" srcOrd="12" destOrd="0" presId="urn:microsoft.com/office/officeart/2005/8/layout/target3"/>
    <dgm:cxn modelId="{F697F244-5471-4289-9868-0849859E7D2D}" type="presParOf" srcId="{333A1088-737F-45CB-B68E-254E46348037}" destId="{19974A4C-782A-40F8-BDC1-A903A52CB5DC}" srcOrd="13" destOrd="0" presId="urn:microsoft.com/office/officeart/2005/8/layout/target3"/>
    <dgm:cxn modelId="{189FA577-4625-4271-B8FE-5910E72F0E65}" type="presParOf" srcId="{333A1088-737F-45CB-B68E-254E46348037}" destId="{0F7944D4-5DCA-4B9E-A896-D52854246E44}" srcOrd="14" destOrd="0" presId="urn:microsoft.com/office/officeart/2005/8/layout/target3"/>
    <dgm:cxn modelId="{BB84C2F5-F655-4473-BAC1-A3A9AC63F66B}" type="presParOf" srcId="{333A1088-737F-45CB-B68E-254E46348037}" destId="{6DFF10D3-1CBC-4163-85C1-12183522D8D6}" srcOrd="15" destOrd="0" presId="urn:microsoft.com/office/officeart/2005/8/layout/target3"/>
    <dgm:cxn modelId="{1C2EAC3D-60E2-43D5-B297-1F92D2F9E233}" type="presParOf" srcId="{333A1088-737F-45CB-B68E-254E46348037}" destId="{B4FD24CD-B93B-4B4E-A43E-F8524B0CD3F0}" srcOrd="16" destOrd="0" presId="urn:microsoft.com/office/officeart/2005/8/layout/target3"/>
    <dgm:cxn modelId="{D5F3C36A-80D9-4761-A03B-D53BAAC8B8C5}" type="presParOf" srcId="{333A1088-737F-45CB-B68E-254E46348037}" destId="{0AD6547F-0D75-4083-A7A5-A35AB250ABEA}" srcOrd="17" destOrd="0" presId="urn:microsoft.com/office/officeart/2005/8/layout/target3"/>
    <dgm:cxn modelId="{7B21439D-63FA-482A-8D34-2936CA9E1B72}" type="presParOf" srcId="{333A1088-737F-45CB-B68E-254E46348037}" destId="{13361F2B-44A8-4C6E-9E92-35F8C52A0CB3}" srcOrd="18" destOrd="0" presId="urn:microsoft.com/office/officeart/2005/8/layout/target3"/>
    <dgm:cxn modelId="{B62DDF52-2058-425D-9DE9-CA941CFAE27D}" type="presParOf" srcId="{333A1088-737F-45CB-B68E-254E46348037}" destId="{A8AA4860-2B26-41D9-B6D5-2A22DD6573ED}" srcOrd="19" destOrd="0" presId="urn:microsoft.com/office/officeart/2005/8/layout/target3"/>
    <dgm:cxn modelId="{DA8CB36C-C7F3-474D-A02E-531E5965A692}" type="presParOf" srcId="{333A1088-737F-45CB-B68E-254E46348037}" destId="{D11C995F-01B9-4A9E-8902-744903F1A770}" srcOrd="20" destOrd="0" presId="urn:microsoft.com/office/officeart/2005/8/layout/target3"/>
    <dgm:cxn modelId="{FADDF064-1E52-4A50-9B77-12E7002F29EE}" type="presParOf" srcId="{333A1088-737F-45CB-B68E-254E46348037}" destId="{AED2198E-93D5-4001-81B4-73124B309672}" srcOrd="21" destOrd="0" presId="urn:microsoft.com/office/officeart/2005/8/layout/target3"/>
    <dgm:cxn modelId="{30AC305F-A791-4F52-B0A8-0EB571049487}" type="presParOf" srcId="{333A1088-737F-45CB-B68E-254E46348037}" destId="{FC425D1D-3DF2-408E-A4F8-250CA94A450A}" srcOrd="22" destOrd="0" presId="urn:microsoft.com/office/officeart/2005/8/layout/target3"/>
    <dgm:cxn modelId="{B80E6CC6-E39A-479D-9757-9730935F48EE}" type="presParOf" srcId="{333A1088-737F-45CB-B68E-254E46348037}" destId="{2CDFEC33-8C2A-49C6-B23B-FA3577B1DCE9}" srcOrd="23" destOrd="0" presId="urn:microsoft.com/office/officeart/2005/8/layout/target3"/>
    <dgm:cxn modelId="{16CC4DFE-CF2E-4BA7-B83E-884B3FE12B98}" type="presParOf" srcId="{333A1088-737F-45CB-B68E-254E46348037}" destId="{70A198DD-41D2-4313-8B5B-1CF1BCF383FB}" srcOrd="24" destOrd="0" presId="urn:microsoft.com/office/officeart/2005/8/layout/target3"/>
    <dgm:cxn modelId="{9448AFA5-6150-4162-8E29-CBF977A3BB09}" type="presParOf" srcId="{333A1088-737F-45CB-B68E-254E46348037}" destId="{5C0D1B75-263C-4468-B985-565C95B9422B}" srcOrd="25" destOrd="0" presId="urn:microsoft.com/office/officeart/2005/8/layout/target3"/>
    <dgm:cxn modelId="{16E28ACC-83E1-4497-AE1F-FD4897E6754B}" type="presParOf" srcId="{333A1088-737F-45CB-B68E-254E46348037}" destId="{F565A464-E682-4B59-9914-8231AF9F6C7C}" srcOrd="26" destOrd="0" presId="urn:microsoft.com/office/officeart/2005/8/layout/target3"/>
    <dgm:cxn modelId="{C9B3A4A6-97FD-4F54-9130-84E01156022E}" type="presParOf" srcId="{333A1088-737F-45CB-B68E-254E46348037}" destId="{74B68738-347E-4F92-BDA1-E07CC7219E77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36304" cy="27363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1460" y="0"/>
          <a:ext cx="6840760" cy="27363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351460" y="0"/>
        <a:ext cx="6840760" cy="273629"/>
      </dsp:txXfrm>
    </dsp:sp>
    <dsp:sp modelId="{D5EA2712-68D0-4098-BDE6-B295C6AB6119}">
      <dsp:nvSpPr>
        <dsp:cNvPr id="0" name=""/>
        <dsp:cNvSpPr/>
      </dsp:nvSpPr>
      <dsp:spPr>
        <a:xfrm>
          <a:off x="205222" y="273629"/>
          <a:ext cx="2325858" cy="232585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368152" y="273629"/>
          <a:ext cx="6840760" cy="2325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22. 11. 2011</a:t>
          </a:r>
          <a:endParaRPr lang="cs-CZ" sz="2000" kern="1200" dirty="0"/>
        </a:p>
      </dsp:txBody>
      <dsp:txXfrm>
        <a:off x="1368152" y="273629"/>
        <a:ext cx="6840760" cy="273629"/>
      </dsp:txXfrm>
    </dsp:sp>
    <dsp:sp modelId="{69684AB7-5B8D-45A5-BC2F-6AF80EB883EF}">
      <dsp:nvSpPr>
        <dsp:cNvPr id="0" name=""/>
        <dsp:cNvSpPr/>
      </dsp:nvSpPr>
      <dsp:spPr>
        <a:xfrm>
          <a:off x="410445" y="547259"/>
          <a:ext cx="1915413" cy="19154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368152" y="547259"/>
          <a:ext cx="6840760" cy="1915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368152" y="547259"/>
        <a:ext cx="6840760" cy="273629"/>
      </dsp:txXfrm>
    </dsp:sp>
    <dsp:sp modelId="{0C4087F0-2DA9-4805-A823-C8C5404FEF67}">
      <dsp:nvSpPr>
        <dsp:cNvPr id="0" name=""/>
        <dsp:cNvSpPr/>
      </dsp:nvSpPr>
      <dsp:spPr>
        <a:xfrm>
          <a:off x="615667" y="820889"/>
          <a:ext cx="1504968" cy="1504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368152" y="820889"/>
          <a:ext cx="6840760" cy="1504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baseline="0" dirty="0" smtClean="0"/>
            <a:t>VY_32_INOVACE_03_Can</a:t>
          </a:r>
          <a:endParaRPr lang="cs-CZ" sz="2000" kern="1200" dirty="0"/>
        </a:p>
      </dsp:txBody>
      <dsp:txXfrm>
        <a:off x="1368152" y="820889"/>
        <a:ext cx="6840760" cy="273632"/>
      </dsp:txXfrm>
    </dsp:sp>
    <dsp:sp modelId="{19974A4C-782A-40F8-BDC1-A903A52CB5DC}">
      <dsp:nvSpPr>
        <dsp:cNvPr id="0" name=""/>
        <dsp:cNvSpPr/>
      </dsp:nvSpPr>
      <dsp:spPr>
        <a:xfrm>
          <a:off x="820891" y="1094522"/>
          <a:ext cx="1094520" cy="109452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368152" y="1094522"/>
          <a:ext cx="6840760" cy="1094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Anglický jazyk II</a:t>
          </a:r>
          <a:endParaRPr lang="cs-CZ" sz="2000" kern="1200" dirty="0"/>
        </a:p>
      </dsp:txBody>
      <dsp:txXfrm>
        <a:off x="1368152" y="1094522"/>
        <a:ext cx="6840760" cy="273629"/>
      </dsp:txXfrm>
    </dsp:sp>
    <dsp:sp modelId="{B4FD24CD-B93B-4B4E-A43E-F8524B0CD3F0}">
      <dsp:nvSpPr>
        <dsp:cNvPr id="0" name=""/>
        <dsp:cNvSpPr/>
      </dsp:nvSpPr>
      <dsp:spPr>
        <a:xfrm>
          <a:off x="1026114" y="1368152"/>
          <a:ext cx="684075" cy="6840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AD6547F-0D75-4083-A7A5-A35AB250ABEA}">
      <dsp:nvSpPr>
        <dsp:cNvPr id="0" name=""/>
        <dsp:cNvSpPr/>
      </dsp:nvSpPr>
      <dsp:spPr>
        <a:xfrm>
          <a:off x="1368152" y="1368152"/>
          <a:ext cx="6840760" cy="684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ROČNÍK: 5.</a:t>
          </a:r>
        </a:p>
      </dsp:txBody>
      <dsp:txXfrm>
        <a:off x="1368152" y="1368152"/>
        <a:ext cx="6840760" cy="273629"/>
      </dsp:txXfrm>
    </dsp:sp>
    <dsp:sp modelId="{A8AA4860-2B26-41D9-B6D5-2A22DD6573ED}">
      <dsp:nvSpPr>
        <dsp:cNvPr id="0" name=""/>
        <dsp:cNvSpPr/>
      </dsp:nvSpPr>
      <dsp:spPr>
        <a:xfrm>
          <a:off x="1231337" y="1641782"/>
          <a:ext cx="273629" cy="27362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11C995F-01B9-4A9E-8902-744903F1A770}">
      <dsp:nvSpPr>
        <dsp:cNvPr id="0" name=""/>
        <dsp:cNvSpPr/>
      </dsp:nvSpPr>
      <dsp:spPr>
        <a:xfrm>
          <a:off x="1368152" y="1641782"/>
          <a:ext cx="6840760" cy="2736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 </a:t>
          </a:r>
          <a:r>
            <a:rPr lang="cs-CZ" sz="2000" kern="1200" smtClean="0"/>
            <a:t>CZ.1.07/1.4.00/21.1871</a:t>
          </a:r>
          <a:endParaRPr lang="cs-CZ" sz="2000" kern="1200" dirty="0"/>
        </a:p>
      </dsp:txBody>
      <dsp:txXfrm>
        <a:off x="1368152" y="1641782"/>
        <a:ext cx="6840760" cy="2736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5B04CC-0488-45AF-A2DC-186C404CD3CC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199FAB-C0B6-40EB-8BFE-7072C98B0C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836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13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377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211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607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172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822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90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471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758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060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1952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D2162-E4C5-4F48-A3ED-C8A3998B1AA8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B945A4-40FD-437C-BE34-D5EAF2DB93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104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pn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pn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png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Relationship Id="rId1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gif"/><Relationship Id="rId3" Type="http://schemas.openxmlformats.org/officeDocument/2006/relationships/image" Target="../media/image16.emf"/><Relationship Id="rId7" Type="http://schemas.openxmlformats.org/officeDocument/2006/relationships/image" Target="../media/image20.gi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gif"/><Relationship Id="rId5" Type="http://schemas.openxmlformats.org/officeDocument/2006/relationships/image" Target="../media/image18.gif"/><Relationship Id="rId4" Type="http://schemas.openxmlformats.org/officeDocument/2006/relationships/image" Target="../media/image17.gif"/><Relationship Id="rId9" Type="http://schemas.openxmlformats.org/officeDocument/2006/relationships/image" Target="../media/image22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gif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emf"/><Relationship Id="rId3" Type="http://schemas.openxmlformats.org/officeDocument/2006/relationships/image" Target="../media/image26.emf"/><Relationship Id="rId7" Type="http://schemas.openxmlformats.org/officeDocument/2006/relationships/image" Target="../media/image30.gif"/><Relationship Id="rId12" Type="http://schemas.openxmlformats.org/officeDocument/2006/relationships/image" Target="../media/image35.gif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gif"/><Relationship Id="rId11" Type="http://schemas.openxmlformats.org/officeDocument/2006/relationships/image" Target="../media/image34.emf"/><Relationship Id="rId5" Type="http://schemas.openxmlformats.org/officeDocument/2006/relationships/image" Target="../media/image28.gif"/><Relationship Id="rId10" Type="http://schemas.openxmlformats.org/officeDocument/2006/relationships/image" Target="../media/image33.gif"/><Relationship Id="rId4" Type="http://schemas.openxmlformats.org/officeDocument/2006/relationships/image" Target="../media/image27.gif"/><Relationship Id="rId9" Type="http://schemas.openxmlformats.org/officeDocument/2006/relationships/image" Target="../media/image32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gif"/><Relationship Id="rId3" Type="http://schemas.openxmlformats.org/officeDocument/2006/relationships/image" Target="../media/image37.gif"/><Relationship Id="rId7" Type="http://schemas.openxmlformats.org/officeDocument/2006/relationships/image" Target="../media/image41.gif"/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gif"/><Relationship Id="rId11" Type="http://schemas.openxmlformats.org/officeDocument/2006/relationships/image" Target="../media/image45.gif"/><Relationship Id="rId5" Type="http://schemas.openxmlformats.org/officeDocument/2006/relationships/image" Target="../media/image39.gif"/><Relationship Id="rId10" Type="http://schemas.openxmlformats.org/officeDocument/2006/relationships/image" Target="../media/image44.gif"/><Relationship Id="rId4" Type="http://schemas.openxmlformats.org/officeDocument/2006/relationships/image" Target="../media/image38.gif"/><Relationship Id="rId9" Type="http://schemas.openxmlformats.org/officeDocument/2006/relationships/image" Target="../media/image43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wmf"/><Relationship Id="rId2" Type="http://schemas.openxmlformats.org/officeDocument/2006/relationships/image" Target="../media/image4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9.emf"/><Relationship Id="rId4" Type="http://schemas.openxmlformats.org/officeDocument/2006/relationships/image" Target="../media/image48.gi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31247268"/>
              </p:ext>
            </p:extLst>
          </p:nvPr>
        </p:nvGraphicFramePr>
        <p:xfrm>
          <a:off x="539552" y="908720"/>
          <a:ext cx="8208912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984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2836912"/>
          </a:xfrm>
        </p:spPr>
        <p:txBody>
          <a:bodyPr/>
          <a:lstStyle/>
          <a:p>
            <a:r>
              <a:rPr lang="cs-CZ" dirty="0" smtClean="0"/>
              <a:t>materiál je určen k prezentaci a procvičení tvorby vět se slovesem </a:t>
            </a:r>
            <a:r>
              <a:rPr lang="cs-CZ" b="1" i="1" dirty="0" smtClean="0"/>
              <a:t>to </a:t>
            </a:r>
            <a:r>
              <a:rPr lang="cs-CZ" b="1" i="1" dirty="0" err="1" smtClean="0"/>
              <a:t>can</a:t>
            </a:r>
            <a:endParaRPr lang="cs-CZ" b="1" i="1" dirty="0" smtClean="0"/>
          </a:p>
          <a:p>
            <a:r>
              <a:rPr lang="cs-CZ" dirty="0" smtClean="0"/>
              <a:t>po výukové části (snímky 4, 7, 8, 10) následuje hravé procvičování, žáci postupují podle instrukcí na jednotlivých snímcích</a:t>
            </a:r>
          </a:p>
        </p:txBody>
      </p:sp>
    </p:spTree>
    <p:extLst>
      <p:ext uri="{BB962C8B-B14F-4D97-AF65-F5344CB8AC3E}">
        <p14:creationId xmlns:p14="http://schemas.microsoft.com/office/powerpoint/2010/main" val="2065890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rect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2348880"/>
            <a:ext cx="5544616" cy="1872208"/>
          </a:xfrm>
        </p:spPr>
        <p:txBody>
          <a:bodyPr>
            <a:noAutofit/>
          </a:bodyPr>
          <a:lstStyle/>
          <a:p>
            <a:r>
              <a:rPr lang="cs-CZ" sz="12000" b="1" dirty="0" err="1" smtClean="0">
                <a:ln>
                  <a:solidFill>
                    <a:schemeClr val="tx1">
                      <a:lumMod val="65000"/>
                      <a:lumOff val="35000"/>
                    </a:schemeClr>
                  </a:solidFill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mprint MT Shadow" pitchFamily="82" charset="0"/>
              </a:rPr>
              <a:t>Can</a:t>
            </a:r>
            <a:endParaRPr lang="cs-CZ" sz="12000" b="1" dirty="0">
              <a:ln>
                <a:solidFill>
                  <a:schemeClr val="tx1">
                    <a:lumMod val="65000"/>
                    <a:lumOff val="35000"/>
                  </a:schemeClr>
                </a:solidFill>
              </a:ln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mprint MT Shadow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7566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C:\Documents and Settings\Jana\Local Settings\Temporary Internet Files\Content.IE5\RSBZXVRJ\MC900361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9836" y="413458"/>
            <a:ext cx="1326184" cy="153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pc\AppData\Local\Microsoft\Windows\Temporary Internet Files\Content.IE5\IW84WHZF\MC900232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5296" y="406921"/>
            <a:ext cx="1246175" cy="133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Jana\Local Settings\Temporary Internet Files\Content.IE5\0DB6Y9N4\MC9002328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2702" y="480425"/>
            <a:ext cx="1162257" cy="133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439" y="2645176"/>
            <a:ext cx="1290001" cy="1180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30" y="2602441"/>
            <a:ext cx="1758610" cy="1268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4" descr="C:\Documents and Settings\Jana\Local Settings\Temporary Internet Files\Content.IE5\75S19SFW\MC9002324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44400"/>
            <a:ext cx="1204172" cy="1285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Documents and Settings\Jana\Local Settings\Temporary Internet Files\Content.IE5\8UMYXVNH\MC9002327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83" y="4583952"/>
            <a:ext cx="968525" cy="153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Jana\Local Settings\Temporary Internet Files\Content.IE5\IQZRG32A\MC90023252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102" y="4766488"/>
            <a:ext cx="989951" cy="1343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Documents and Settings\Jana\Local Settings\Temporary Internet Files\Content.IE5\9TI078QG\MC90039829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0156" y="2602441"/>
            <a:ext cx="1441794" cy="118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Documents and Settings\Jana\Local Settings\Temporary Internet Files\Content.IE5\Q3BLZAFO\MC90039744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989" y="4712538"/>
            <a:ext cx="1464427" cy="137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C:\Users\pc\AppData\Local\Microsoft\Windows\Temporary Internet Files\Content.IE5\IW84WHZF\MC90023251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712" y="4664487"/>
            <a:ext cx="1474668" cy="1445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9" descr="C:\Documents and Settings\Jana\Local Settings\Temporary Internet Files\Content.IE5\9TI078QG\MC900441276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544" y="2647904"/>
            <a:ext cx="1177858" cy="1177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1" descr="C:\Documents and Settings\Jana\Local Settings\Temporary Internet Files\Content.IE5\0DB6Y9N4\MC90044052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816" y="441628"/>
            <a:ext cx="1317173" cy="1262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5834" y="193024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ski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06100" y="197535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dive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28656" y="196745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run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90134" y="196745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omic Sans MS" pitchFamily="66" charset="0"/>
              </a:rPr>
              <a:t>swim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09639" y="197535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skate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07330" y="4083488"/>
            <a:ext cx="1998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</a:t>
            </a:r>
            <a:r>
              <a:rPr lang="cs-CZ" sz="2400" dirty="0" err="1" smtClean="0">
                <a:latin typeface="Comic Sans MS" pitchFamily="66" charset="0"/>
              </a:rPr>
              <a:t>tennis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39026" y="623731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omic Sans MS" pitchFamily="66" charset="0"/>
              </a:rPr>
              <a:t>sing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214827" y="4077072"/>
            <a:ext cx="1998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</a:t>
            </a:r>
            <a:r>
              <a:rPr lang="cs-CZ" sz="2400" dirty="0" err="1" smtClean="0">
                <a:latin typeface="Comic Sans MS" pitchFamily="66" charset="0"/>
              </a:rPr>
              <a:t>hockey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92421" y="4049798"/>
            <a:ext cx="24969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basketball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689334" y="4068738"/>
            <a:ext cx="1998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</a:t>
            </a:r>
            <a:r>
              <a:rPr lang="cs-CZ" sz="2400" dirty="0" err="1" smtClean="0">
                <a:latin typeface="Comic Sans MS" pitchFamily="66" charset="0"/>
              </a:rPr>
              <a:t>football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584817" y="6237311"/>
            <a:ext cx="1998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omic Sans MS" pitchFamily="66" charset="0"/>
              </a:rPr>
              <a:t>ride</a:t>
            </a:r>
            <a:r>
              <a:rPr lang="cs-CZ" sz="2400" dirty="0" smtClean="0">
                <a:latin typeface="Comic Sans MS" pitchFamily="66" charset="0"/>
              </a:rPr>
              <a:t> a bike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456085" y="6245889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omic Sans MS" pitchFamily="66" charset="0"/>
              </a:rPr>
              <a:t>dance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995936" y="6237310"/>
            <a:ext cx="21974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</a:t>
            </a:r>
            <a:r>
              <a:rPr lang="cs-CZ" sz="2400" dirty="0" err="1" smtClean="0">
                <a:latin typeface="Comic Sans MS" pitchFamily="66" charset="0"/>
              </a:rPr>
              <a:t>the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drum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3087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C:\Documents and Settings\Jana\Local Settings\Temporary Internet Files\Content.IE5\RSBZXVRJ\MC900361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9836" y="413458"/>
            <a:ext cx="1326184" cy="153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pc\AppData\Local\Microsoft\Windows\Temporary Internet Files\Content.IE5\IW84WHZF\MC900232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5296" y="406921"/>
            <a:ext cx="1246175" cy="133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Jana\Local Settings\Temporary Internet Files\Content.IE5\0DB6Y9N4\MC9002328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2702" y="480425"/>
            <a:ext cx="1162257" cy="133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439" y="2645176"/>
            <a:ext cx="1290001" cy="1180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30" y="2602441"/>
            <a:ext cx="1758610" cy="1268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4" descr="C:\Documents and Settings\Jana\Local Settings\Temporary Internet Files\Content.IE5\75S19SFW\MC9002324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44400"/>
            <a:ext cx="1204172" cy="1285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Documents and Settings\Jana\Local Settings\Temporary Internet Files\Content.IE5\8UMYXVNH\MC9002327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83" y="4583952"/>
            <a:ext cx="968525" cy="153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Jana\Local Settings\Temporary Internet Files\Content.IE5\IQZRG32A\MC90023252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102" y="4766488"/>
            <a:ext cx="989951" cy="1343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Documents and Settings\Jana\Local Settings\Temporary Internet Files\Content.IE5\9TI078QG\MC90039829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0156" y="2602441"/>
            <a:ext cx="1441794" cy="118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Documents and Settings\Jana\Local Settings\Temporary Internet Files\Content.IE5\Q3BLZAFO\MC90039744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989" y="4712538"/>
            <a:ext cx="1464427" cy="137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C:\Users\pc\AppData\Local\Microsoft\Windows\Temporary Internet Files\Content.IE5\IW84WHZF\MC90023251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712" y="4664487"/>
            <a:ext cx="1474668" cy="1445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9" descr="C:\Documents and Settings\Jana\Local Settings\Temporary Internet Files\Content.IE5\9TI078QG\MC900441276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544" y="2647904"/>
            <a:ext cx="1177858" cy="1177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1" descr="C:\Documents and Settings\Jana\Local Settings\Temporary Internet Files\Content.IE5\0DB6Y9N4\MC90044052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816" y="441628"/>
            <a:ext cx="1317173" cy="1262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5834" y="193024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ski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06100" y="197535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dive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28656" y="196745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run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33037" y="196745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omic Sans MS" pitchFamily="66" charset="0"/>
              </a:rPr>
              <a:t>swim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09639" y="197535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skate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07330" y="4083488"/>
            <a:ext cx="1998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</a:t>
            </a:r>
            <a:r>
              <a:rPr lang="cs-CZ" sz="2400" dirty="0" err="1" smtClean="0">
                <a:latin typeface="Comic Sans MS" pitchFamily="66" charset="0"/>
              </a:rPr>
              <a:t>tennis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39026" y="623731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omic Sans MS" pitchFamily="66" charset="0"/>
              </a:rPr>
              <a:t>sing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214827" y="4077072"/>
            <a:ext cx="1998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</a:t>
            </a:r>
            <a:r>
              <a:rPr lang="cs-CZ" sz="2400" dirty="0" err="1" smtClean="0">
                <a:latin typeface="Comic Sans MS" pitchFamily="66" charset="0"/>
              </a:rPr>
              <a:t>hockey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92421" y="4049798"/>
            <a:ext cx="24969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basketball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689334" y="4068738"/>
            <a:ext cx="1998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</a:t>
            </a:r>
            <a:r>
              <a:rPr lang="cs-CZ" sz="2400" dirty="0" err="1" smtClean="0">
                <a:latin typeface="Comic Sans MS" pitchFamily="66" charset="0"/>
              </a:rPr>
              <a:t>football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584817" y="6237311"/>
            <a:ext cx="1998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omic Sans MS" pitchFamily="66" charset="0"/>
              </a:rPr>
              <a:t>ride</a:t>
            </a:r>
            <a:r>
              <a:rPr lang="cs-CZ" sz="2400" dirty="0" smtClean="0">
                <a:latin typeface="Comic Sans MS" pitchFamily="66" charset="0"/>
              </a:rPr>
              <a:t> a bike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456085" y="6245889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omic Sans MS" pitchFamily="66" charset="0"/>
              </a:rPr>
              <a:t>dance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995936" y="6237310"/>
            <a:ext cx="21974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</a:t>
            </a:r>
            <a:r>
              <a:rPr lang="cs-CZ" sz="2400" dirty="0" err="1" smtClean="0">
                <a:latin typeface="Comic Sans MS" pitchFamily="66" charset="0"/>
              </a:rPr>
              <a:t>the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drum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6011" y="1528673"/>
            <a:ext cx="8007576" cy="34163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5400" dirty="0" smtClean="0"/>
              <a:t>Ukazuj na obrázky a říkej, jakou činnost znázorňují.</a:t>
            </a:r>
          </a:p>
          <a:p>
            <a:pPr algn="ctr"/>
            <a:r>
              <a:rPr lang="cs-CZ" sz="5400" dirty="0" smtClean="0"/>
              <a:t>Pro kontrolu klikni na obrázek.</a:t>
            </a:r>
          </a:p>
        </p:txBody>
      </p:sp>
    </p:spTree>
    <p:extLst>
      <p:ext uri="{BB962C8B-B14F-4D97-AF65-F5344CB8AC3E}">
        <p14:creationId xmlns:p14="http://schemas.microsoft.com/office/powerpoint/2010/main" val="199872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 descr="C:\Documents and Settings\Jana\Local Settings\Temporary Internet Files\Content.IE5\RSBZXVRJ\MC9003616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9836" y="413458"/>
            <a:ext cx="1326184" cy="153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pc\AppData\Local\Microsoft\Windows\Temporary Internet Files\Content.IE5\IW84WHZF\MC900232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5296" y="406921"/>
            <a:ext cx="1246175" cy="133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Jana\Local Settings\Temporary Internet Files\Content.IE5\0DB6Y9N4\MC9002328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2702" y="480425"/>
            <a:ext cx="1162257" cy="133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439" y="2645176"/>
            <a:ext cx="1290001" cy="1180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30" y="2602441"/>
            <a:ext cx="1758610" cy="1268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4" descr="C:\Documents and Settings\Jana\Local Settings\Temporary Internet Files\Content.IE5\75S19SFW\MC9002324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44400"/>
            <a:ext cx="1204172" cy="1285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Documents and Settings\Jana\Local Settings\Temporary Internet Files\Content.IE5\8UMYXVNH\MC9002327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83" y="4583952"/>
            <a:ext cx="968525" cy="1532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Documents and Settings\Jana\Local Settings\Temporary Internet Files\Content.IE5\IQZRG32A\MC90023252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102" y="4766488"/>
            <a:ext cx="989951" cy="1343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Documents and Settings\Jana\Local Settings\Temporary Internet Files\Content.IE5\9TI078QG\MC90039829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0156" y="2602441"/>
            <a:ext cx="1441794" cy="118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Documents and Settings\Jana\Local Settings\Temporary Internet Files\Content.IE5\Q3BLZAFO\MC90039744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1989" y="4712538"/>
            <a:ext cx="1464427" cy="137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C:\Users\pc\AppData\Local\Microsoft\Windows\Temporary Internet Files\Content.IE5\IW84WHZF\MC90023251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712" y="4664487"/>
            <a:ext cx="1474668" cy="1445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9" descr="C:\Documents and Settings\Jana\Local Settings\Temporary Internet Files\Content.IE5\9TI078QG\MC900441276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544" y="2647904"/>
            <a:ext cx="1177858" cy="1177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1" descr="C:\Documents and Settings\Jana\Local Settings\Temporary Internet Files\Content.IE5\0DB6Y9N4\MC90044052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4816" y="441628"/>
            <a:ext cx="1317173" cy="1262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5834" y="193024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ski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06100" y="197535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dive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28656" y="196745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run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33037" y="196745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omic Sans MS" pitchFamily="66" charset="0"/>
              </a:rPr>
              <a:t>swim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09639" y="197535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skate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07330" y="4083488"/>
            <a:ext cx="1998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</a:t>
            </a:r>
            <a:r>
              <a:rPr lang="cs-CZ" sz="2400" dirty="0" err="1" smtClean="0">
                <a:latin typeface="Comic Sans MS" pitchFamily="66" charset="0"/>
              </a:rPr>
              <a:t>tennis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39026" y="623731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omic Sans MS" pitchFamily="66" charset="0"/>
              </a:rPr>
              <a:t>sing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214827" y="4077072"/>
            <a:ext cx="1998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</a:t>
            </a:r>
            <a:r>
              <a:rPr lang="cs-CZ" sz="2400" dirty="0" err="1" smtClean="0">
                <a:latin typeface="Comic Sans MS" pitchFamily="66" charset="0"/>
              </a:rPr>
              <a:t>hockey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92421" y="4049798"/>
            <a:ext cx="24969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basketball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689334" y="4068738"/>
            <a:ext cx="1998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</a:t>
            </a:r>
            <a:r>
              <a:rPr lang="cs-CZ" sz="2400" dirty="0" err="1" smtClean="0">
                <a:latin typeface="Comic Sans MS" pitchFamily="66" charset="0"/>
              </a:rPr>
              <a:t>football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584817" y="6237311"/>
            <a:ext cx="1998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omic Sans MS" pitchFamily="66" charset="0"/>
              </a:rPr>
              <a:t>ride</a:t>
            </a:r>
            <a:r>
              <a:rPr lang="cs-CZ" sz="2400" dirty="0" smtClean="0">
                <a:latin typeface="Comic Sans MS" pitchFamily="66" charset="0"/>
              </a:rPr>
              <a:t> a bike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456085" y="6245889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Comic Sans MS" pitchFamily="66" charset="0"/>
              </a:rPr>
              <a:t>dance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995936" y="6237310"/>
            <a:ext cx="21974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play </a:t>
            </a:r>
            <a:r>
              <a:rPr lang="cs-CZ" sz="2400" dirty="0" err="1" smtClean="0">
                <a:latin typeface="Comic Sans MS" pitchFamily="66" charset="0"/>
              </a:rPr>
              <a:t>the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drum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9372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7"/>
                                            </p:cond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3"/>
                                            </p:cond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9"/>
                                            </p:cond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5"/>
                                            </p:cond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3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1"/>
                                            </p:cond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9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7"/>
                                            </p:cond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5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3"/>
                                            </p:cond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9"/>
                                            </p:cond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5"/>
                                            </p:cond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3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1"/>
                                            </p:cond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9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7"/>
                                            </p:cond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9500" y="322764"/>
            <a:ext cx="8742856" cy="61206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137364" y="642840"/>
            <a:ext cx="2869272" cy="984885"/>
          </a:xfrm>
          <a:prstGeom prst="rect">
            <a:avLst/>
          </a:prstGeom>
          <a:ln>
            <a:prstDash val="sysDot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i="1" dirty="0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To </a:t>
            </a:r>
            <a:r>
              <a:rPr lang="cs-CZ" sz="4000" i="1" dirty="0" err="1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endParaRPr lang="cs-CZ" sz="4000" i="1" dirty="0" smtClean="0">
              <a:ln>
                <a:solidFill>
                  <a:schemeClr val="tx1"/>
                </a:solidFill>
              </a:ln>
              <a:solidFill>
                <a:srgbClr val="92D050"/>
              </a:solidFill>
              <a:latin typeface="Bodoni MT Black" pitchFamily="18" charset="0"/>
            </a:endParaRPr>
          </a:p>
          <a:p>
            <a:pPr algn="ctr"/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  <a:latin typeface="Bodoni MT" pitchFamily="18" charset="0"/>
              </a:rPr>
              <a:t>(moci, umět)</a:t>
            </a:r>
            <a:endParaRPr lang="cs-CZ" i="1" dirty="0">
              <a:ln>
                <a:solidFill>
                  <a:schemeClr val="tx1"/>
                </a:solidFill>
              </a:ln>
              <a:solidFill>
                <a:srgbClr val="92D050"/>
              </a:solidFill>
              <a:latin typeface="Bodoni MT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592" y="1881329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Bookman Old Style" pitchFamily="18" charset="0"/>
              </a:rPr>
              <a:t>I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endParaRPr lang="cs-CZ" sz="2400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560" y="2759839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Bookman Old Style" pitchFamily="18" charset="0"/>
              </a:rPr>
              <a:t>You</a:t>
            </a:r>
            <a:r>
              <a:rPr lang="cs-CZ" sz="24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okman Old Style" pitchFamily="18" charset="0"/>
              </a:rPr>
              <a:t> </a:t>
            </a:r>
            <a:r>
              <a:rPr lang="cs-CZ" sz="24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03728" y="3638349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Bookman Old Style" pitchFamily="18" charset="0"/>
              </a:rPr>
              <a:t>He </a:t>
            </a:r>
            <a:r>
              <a:rPr lang="cs-CZ" sz="24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  <a:endParaRPr lang="cs-CZ" sz="24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92D050"/>
              </a:solidFill>
              <a:latin typeface="Bodoni MT Blac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576" y="4516859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Bookman Old Style" pitchFamily="18" charset="0"/>
              </a:rPr>
              <a:t>She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  <a:endParaRPr lang="cs-CZ" sz="24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92D050"/>
              </a:solidFill>
              <a:latin typeface="Bodoni MT Black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600" y="5395368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Bookman Old Style" pitchFamily="18" charset="0"/>
              </a:rPr>
              <a:t>It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  <a:endParaRPr lang="cs-CZ" sz="24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92D050"/>
              </a:solidFill>
              <a:latin typeface="Bodoni MT Black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65935" y="2365168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Bookman Old Style" pitchFamily="18" charset="0"/>
              </a:rPr>
              <a:t>We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540928" y="4978524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Bookman Old Style" pitchFamily="18" charset="0"/>
              </a:rPr>
              <a:t>They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648940" y="363044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Bookman Old Style" pitchFamily="18" charset="0"/>
              </a:rPr>
              <a:t>You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</a:p>
        </p:txBody>
      </p:sp>
      <p:pic>
        <p:nvPicPr>
          <p:cNvPr id="14" name="Picture 4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1500" y="680205"/>
            <a:ext cx="1059874" cy="847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Vývojový diagram: spojnice 14"/>
          <p:cNvSpPr/>
          <p:nvPr/>
        </p:nvSpPr>
        <p:spPr>
          <a:xfrm>
            <a:off x="603728" y="616728"/>
            <a:ext cx="288032" cy="28803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8249340" y="651264"/>
            <a:ext cx="288032" cy="288032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558712" y="5926019"/>
            <a:ext cx="288032" cy="288032"/>
          </a:xfrm>
          <a:prstGeom prst="flowChartConnector">
            <a:avLst/>
          </a:prstGeom>
          <a:solidFill>
            <a:srgbClr val="00CC00"/>
          </a:solidFill>
          <a:ln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8275936" y="5926019"/>
            <a:ext cx="288032" cy="28803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0" name="Picture 16" descr="C:\Documents and Settings\Jana\Local Settings\Temporary Internet Files\Content.IE5\R0AB093A\MM900318093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47603" y="4092111"/>
            <a:ext cx="874570" cy="1065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Documents and Settings\Jana\Local Settings\Temporary Internet Files\Content.IE5\R0AB093A\MM900283999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3083" y="1942921"/>
            <a:ext cx="11430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Documents and Settings\Jana\Local Settings\Temporary Internet Files\Content.IE5\9TI078QG\MM90004113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625" y="2856340"/>
            <a:ext cx="219075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1" name="Picture 37" descr="C:\Documents and Settings\Jana\Local Settings\Temporary Internet Files\Content.IE5\Q3BLZAFO\MM90031817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573" y="1821648"/>
            <a:ext cx="828675" cy="58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5" name="Picture 41" descr="C:\Documents and Settings\Jana\Local Settings\Temporary Internet Files\Content.IE5\Q3BLZAFO\MM900282779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7761" y="3990156"/>
            <a:ext cx="127635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7" name="Picture 43" descr="C:\Documents and Settings\Jana\Local Settings\Temporary Internet Files\Content.IE5\R0AB093A\MM900219111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2979" y="566942"/>
            <a:ext cx="13049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3635896" y="1895693"/>
            <a:ext cx="2025414" cy="1297994"/>
          </a:xfrm>
          <a:prstGeom prst="cloudCallout">
            <a:avLst>
              <a:gd name="adj1" fmla="val -38510"/>
              <a:gd name="adj2" fmla="val 90765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I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3200" dirty="0" err="1">
                <a:solidFill>
                  <a:schemeClr val="tx1"/>
                </a:solidFill>
              </a:rPr>
              <a:t>can</a:t>
            </a:r>
            <a:r>
              <a:rPr lang="cs-CZ" sz="3200" dirty="0">
                <a:solidFill>
                  <a:schemeClr val="tx1"/>
                </a:solidFill>
              </a:rPr>
              <a:t> ski.</a:t>
            </a:r>
          </a:p>
        </p:txBody>
      </p:sp>
    </p:spTree>
    <p:extLst>
      <p:ext uri="{BB962C8B-B14F-4D97-AF65-F5344CB8AC3E}">
        <p14:creationId xmlns:p14="http://schemas.microsoft.com/office/powerpoint/2010/main" val="1827837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0560" y="322764"/>
            <a:ext cx="8742856" cy="61206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137364" y="498209"/>
            <a:ext cx="2869272" cy="1077218"/>
          </a:xfrm>
          <a:prstGeom prst="rect">
            <a:avLst/>
          </a:prstGeom>
          <a:ln>
            <a:prstDash val="sysDot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i="1" dirty="0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To </a:t>
            </a:r>
            <a:r>
              <a:rPr lang="cs-CZ" sz="4000" i="1" dirty="0" err="1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endParaRPr lang="cs-CZ" sz="4000" i="1" dirty="0">
              <a:ln>
                <a:solidFill>
                  <a:schemeClr val="tx1"/>
                </a:solidFill>
              </a:ln>
              <a:solidFill>
                <a:srgbClr val="92D050"/>
              </a:solidFill>
              <a:latin typeface="Bodoni MT Black" pitchFamily="18" charset="0"/>
            </a:endParaRPr>
          </a:p>
          <a:p>
            <a:pPr algn="ctr"/>
            <a:r>
              <a:rPr lang="cs-CZ" sz="2400" i="1" dirty="0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- zápor</a:t>
            </a:r>
            <a:endParaRPr lang="cs-CZ" sz="2400" i="1" dirty="0">
              <a:ln>
                <a:solidFill>
                  <a:schemeClr val="tx1"/>
                </a:solidFill>
              </a:ln>
              <a:solidFill>
                <a:srgbClr val="92D050"/>
              </a:solidFill>
              <a:latin typeface="Bodoni MT Black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592" y="1881329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Bookman Old Style" pitchFamily="18" charset="0"/>
              </a:rPr>
              <a:t>I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can´t</a:t>
            </a:r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endParaRPr lang="cs-CZ" sz="2400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560" y="2759839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Bookman Old Style" pitchFamily="18" charset="0"/>
              </a:rPr>
              <a:t>You</a:t>
            </a:r>
            <a:r>
              <a:rPr lang="cs-CZ" sz="24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okman Old Style" pitchFamily="18" charset="0"/>
              </a:rPr>
              <a:t> </a:t>
            </a:r>
            <a:r>
              <a:rPr lang="cs-CZ" sz="2400" dirty="0" err="1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can´t</a:t>
            </a:r>
            <a:r>
              <a:rPr lang="cs-CZ" sz="24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03728" y="3638349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Bookman Old Style" pitchFamily="18" charset="0"/>
              </a:rPr>
              <a:t>He </a:t>
            </a:r>
            <a:r>
              <a:rPr lang="cs-CZ" sz="2400" dirty="0" err="1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can´t</a:t>
            </a:r>
            <a:r>
              <a:rPr lang="cs-CZ" sz="24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  <a:endParaRPr lang="cs-CZ" sz="24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92D050"/>
              </a:solidFill>
              <a:latin typeface="Bodoni MT Blac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4576" y="4516859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Bookman Old Style" pitchFamily="18" charset="0"/>
              </a:rPr>
              <a:t>She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can´t</a:t>
            </a:r>
            <a:r>
              <a:rPr lang="cs-CZ" sz="24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  <a:endParaRPr lang="cs-CZ" sz="24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92D050"/>
              </a:solidFill>
              <a:latin typeface="Bodoni MT Black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600" y="5395368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Bookman Old Style" pitchFamily="18" charset="0"/>
              </a:rPr>
              <a:t>It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can´t</a:t>
            </a:r>
            <a:r>
              <a:rPr lang="cs-CZ" sz="24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  <a:endParaRPr lang="cs-CZ" sz="24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92D050"/>
              </a:solidFill>
              <a:latin typeface="Bodoni MT Black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65935" y="2365168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>
                <a:latin typeface="Bookman Old Style" pitchFamily="18" charset="0"/>
              </a:rPr>
              <a:t>We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can´t</a:t>
            </a:r>
            <a:r>
              <a:rPr lang="cs-CZ" sz="24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540928" y="4978524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Bookman Old Style" pitchFamily="18" charset="0"/>
              </a:rPr>
              <a:t>They</a:t>
            </a:r>
            <a:r>
              <a:rPr lang="cs-CZ" sz="24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 err="1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can´t</a:t>
            </a:r>
            <a:r>
              <a:rPr lang="cs-CZ" sz="240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smtClean="0">
                <a:latin typeface="Bookman Old Style" pitchFamily="18" charset="0"/>
              </a:rPr>
              <a:t>ski</a:t>
            </a:r>
            <a:endParaRPr lang="cs-CZ" sz="2400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48940" y="363044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>
                <a:latin typeface="Bookman Old Style" pitchFamily="18" charset="0"/>
              </a:rPr>
              <a:t>You</a:t>
            </a:r>
            <a:r>
              <a:rPr lang="cs-CZ" sz="2400" dirty="0" smtClean="0">
                <a:latin typeface="Bookman Old Style" pitchFamily="18" charset="0"/>
              </a:rPr>
              <a:t> </a:t>
            </a:r>
            <a:r>
              <a:rPr lang="cs-CZ" sz="2400" dirty="0" err="1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can´t</a:t>
            </a:r>
            <a:r>
              <a:rPr lang="cs-CZ" sz="2400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 </a:t>
            </a:r>
            <a:r>
              <a:rPr lang="cs-CZ" sz="2400" dirty="0">
                <a:latin typeface="Bookman Old Style" pitchFamily="18" charset="0"/>
              </a:rPr>
              <a:t>ski</a:t>
            </a:r>
          </a:p>
        </p:txBody>
      </p:sp>
      <p:pic>
        <p:nvPicPr>
          <p:cNvPr id="14" name="Picture 4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1500" y="680205"/>
            <a:ext cx="1059874" cy="847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Vývojový diagram: spojnice 14"/>
          <p:cNvSpPr/>
          <p:nvPr/>
        </p:nvSpPr>
        <p:spPr>
          <a:xfrm>
            <a:off x="603728" y="616728"/>
            <a:ext cx="288032" cy="28803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8249340" y="651264"/>
            <a:ext cx="288032" cy="288032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558712" y="5926019"/>
            <a:ext cx="288032" cy="288032"/>
          </a:xfrm>
          <a:prstGeom prst="flowChartConnector">
            <a:avLst/>
          </a:prstGeom>
          <a:solidFill>
            <a:srgbClr val="00CC00"/>
          </a:solidFill>
          <a:ln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8275936" y="5926019"/>
            <a:ext cx="288032" cy="28803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28" y="465552"/>
            <a:ext cx="148590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31" descr="C:\Documents and Settings\Jana\Local Settings\Temporary Internet Files\Content.IE5\9TI078QG\MM90028363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223" y="4872335"/>
            <a:ext cx="800972" cy="1135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3363355" y="2922502"/>
            <a:ext cx="2082708" cy="1431693"/>
          </a:xfrm>
          <a:prstGeom prst="cloudCallout">
            <a:avLst>
              <a:gd name="adj1" fmla="val -3963"/>
              <a:gd name="adj2" fmla="val 91999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I </a:t>
            </a:r>
            <a:r>
              <a:rPr lang="cs-CZ" sz="3200" dirty="0" err="1" smtClean="0">
                <a:solidFill>
                  <a:schemeClr val="tx1"/>
                </a:solidFill>
              </a:rPr>
              <a:t>can´t</a:t>
            </a:r>
            <a:r>
              <a:rPr lang="cs-CZ" sz="3200" dirty="0" smtClean="0">
                <a:solidFill>
                  <a:schemeClr val="tx1"/>
                </a:solidFill>
              </a:rPr>
              <a:t> ski.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8221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mph" presetSubtype="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"/>
                                            </p:cond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0" presetID="2" presetClass="exit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500"/>
                            </p:stCondLst>
                            <p:childTnLst>
                              <p:par>
                                <p:cTn id="24" presetID="22" presetClass="exit" presetSubtype="1" fill="hold" grpId="1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" presetClass="exit" presetSubtype="8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2" grpId="0" animBg="1"/>
      <p:bldP spid="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12" descr="C:\Documents and Settings\Jana\Local Settings\Temporary Internet Files\Content.IE5\R0AB093A\MM90033698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32215" y="1424207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1202" y="146343"/>
            <a:ext cx="3321596" cy="86177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Doplň věty: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(kontrola kliknutím)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949" y="5617583"/>
            <a:ext cx="1272459" cy="1005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5" descr="C:\Documents and Settings\Jana\Local Settings\Temporary Internet Files\Content.IE5\R0AB093A\MM900283992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57009" y="5784544"/>
            <a:ext cx="1143000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5" descr="C:\Documents and Settings\Jana\Local Settings\Temporary Internet Files\Content.IE5\Q3BLZAFO\MM900295253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7009" y="2095720"/>
            <a:ext cx="1219200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Documents and Settings\Jana\Local Settings\Temporary Internet Files\Content.IE5\0DB6Y9N4\MM900336994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2446" y="3037262"/>
            <a:ext cx="1228328" cy="122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5" descr="C:\Documents and Settings\Jana\Local Settings\Temporary Internet Files\Content.IE5\R0AB093A\MM900236415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80112" y="5279817"/>
            <a:ext cx="878747" cy="118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470" y="3280728"/>
            <a:ext cx="1483615" cy="1184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517953" y="1233829"/>
            <a:ext cx="2376264" cy="814431"/>
          </a:xfrm>
          <a:prstGeom prst="wedgeRoundRectCallout">
            <a:avLst>
              <a:gd name="adj1" fmla="val -35949"/>
              <a:gd name="adj2" fmla="val 70314"/>
              <a:gd name="adj3" fmla="val 16667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We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sz="2400" dirty="0" err="1">
                <a:solidFill>
                  <a:srgbClr val="92D050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play </a:t>
            </a:r>
            <a:r>
              <a:rPr lang="cs-CZ" sz="2400" dirty="0" err="1" smtClean="0">
                <a:solidFill>
                  <a:schemeClr val="tx1"/>
                </a:solidFill>
              </a:rPr>
              <a:t>hockey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645312" y="542381"/>
            <a:ext cx="1728192" cy="849280"/>
          </a:xfrm>
          <a:prstGeom prst="wedgeRoundRectCallout">
            <a:avLst>
              <a:gd name="adj1" fmla="val -31541"/>
              <a:gd name="adj2" fmla="val 83692"/>
              <a:gd name="adj3" fmla="val 16667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2400" dirty="0" err="1" smtClean="0">
                <a:solidFill>
                  <a:srgbClr val="92D050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skate.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6839908" y="332656"/>
            <a:ext cx="1849865" cy="814431"/>
          </a:xfrm>
          <a:prstGeom prst="wedgeRoundRectCallout">
            <a:avLst>
              <a:gd name="adj1" fmla="val -33264"/>
              <a:gd name="adj2" fmla="val 86353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2400" dirty="0" err="1" smtClean="0">
                <a:solidFill>
                  <a:srgbClr val="FF0000"/>
                </a:solidFill>
              </a:rPr>
              <a:t>can´t</a:t>
            </a:r>
            <a:r>
              <a:rPr lang="cs-CZ" sz="2400" dirty="0" smtClean="0">
                <a:solidFill>
                  <a:schemeClr val="tx1"/>
                </a:solidFill>
              </a:rPr>
              <a:t> ski.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Zaoblený obdélníkový popisek 15"/>
          <p:cNvSpPr/>
          <p:nvPr/>
        </p:nvSpPr>
        <p:spPr>
          <a:xfrm>
            <a:off x="757739" y="2649610"/>
            <a:ext cx="2160359" cy="999269"/>
          </a:xfrm>
          <a:prstGeom prst="wedgeRoundRectCallout">
            <a:avLst>
              <a:gd name="adj1" fmla="val -49693"/>
              <a:gd name="adj2" fmla="val 15112"/>
              <a:gd name="adj3" fmla="val 16667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She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sz="2400" dirty="0" err="1">
                <a:solidFill>
                  <a:srgbClr val="92D050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play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violin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Zaoblený obdélníkový popisek 16"/>
          <p:cNvSpPr/>
          <p:nvPr/>
        </p:nvSpPr>
        <p:spPr>
          <a:xfrm>
            <a:off x="4363745" y="2630047"/>
            <a:ext cx="1800200" cy="814431"/>
          </a:xfrm>
          <a:prstGeom prst="wedgeRoundRectCallout">
            <a:avLst>
              <a:gd name="adj1" fmla="val -59222"/>
              <a:gd name="adj2" fmla="val 46256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2400" dirty="0" err="1">
                <a:solidFill>
                  <a:srgbClr val="FF0000"/>
                </a:solidFill>
              </a:rPr>
              <a:t>can´t</a:t>
            </a:r>
            <a:r>
              <a:rPr lang="cs-CZ" sz="2400" dirty="0" smtClean="0">
                <a:solidFill>
                  <a:schemeClr val="tx1"/>
                </a:solidFill>
              </a:rPr>
              <a:t> skate.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7255576" y="2334813"/>
            <a:ext cx="1728192" cy="814431"/>
          </a:xfrm>
          <a:prstGeom prst="wedgeRoundRectCallout">
            <a:avLst>
              <a:gd name="adj1" fmla="val -50781"/>
              <a:gd name="adj2" fmla="val 22196"/>
              <a:gd name="adj3" fmla="val 16667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You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sz="2400" dirty="0" err="1">
                <a:solidFill>
                  <a:srgbClr val="92D050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dance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620978" y="4445131"/>
            <a:ext cx="1718774" cy="814431"/>
          </a:xfrm>
          <a:prstGeom prst="wedgeRoundRectCallout">
            <a:avLst>
              <a:gd name="adj1" fmla="val -37325"/>
              <a:gd name="adj2" fmla="val 107739"/>
              <a:gd name="adj3" fmla="val 16667"/>
            </a:avLst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2400" dirty="0" err="1">
                <a:solidFill>
                  <a:srgbClr val="FF0000"/>
                </a:solidFill>
              </a:rPr>
              <a:t>can´t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swim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2650485" y="4804524"/>
            <a:ext cx="2232248" cy="910076"/>
          </a:xfrm>
          <a:prstGeom prst="wedgeRoundRectCallout">
            <a:avLst>
              <a:gd name="adj1" fmla="val -6546"/>
              <a:gd name="adj2" fmla="val 49558"/>
              <a:gd name="adj3" fmla="val 16667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He</a:t>
            </a:r>
          </a:p>
          <a:p>
            <a:pPr algn="ctr"/>
            <a:r>
              <a:rPr lang="cs-CZ" sz="2400" dirty="0" err="1">
                <a:solidFill>
                  <a:srgbClr val="92D050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ride</a:t>
            </a:r>
            <a:r>
              <a:rPr lang="cs-CZ" sz="2400" dirty="0" smtClean="0">
                <a:solidFill>
                  <a:schemeClr val="tx1"/>
                </a:solidFill>
              </a:rPr>
              <a:t> a bike.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5003704" y="4256395"/>
            <a:ext cx="1836204" cy="814431"/>
          </a:xfrm>
          <a:prstGeom prst="wedgeRoundRectCallout">
            <a:avLst>
              <a:gd name="adj1" fmla="val -7170"/>
              <a:gd name="adj2" fmla="val 95709"/>
              <a:gd name="adj3" fmla="val 16667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2400" dirty="0" err="1">
                <a:solidFill>
                  <a:srgbClr val="92D050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run.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170" y="5635564"/>
            <a:ext cx="1483862" cy="101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Zaoblený obdélníkový popisek 22"/>
          <p:cNvSpPr/>
          <p:nvPr/>
        </p:nvSpPr>
        <p:spPr>
          <a:xfrm>
            <a:off x="7030434" y="4649994"/>
            <a:ext cx="1953334" cy="910076"/>
          </a:xfrm>
          <a:prstGeom prst="wedgeRoundRectCallout">
            <a:avLst>
              <a:gd name="adj1" fmla="val -8497"/>
              <a:gd name="adj2" fmla="val 49558"/>
              <a:gd name="adj3" fmla="val 16667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They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r>
              <a:rPr lang="cs-CZ" sz="2400" dirty="0" err="1">
                <a:solidFill>
                  <a:srgbClr val="92D050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swim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Documents and Settings\Jana\Local Settings\Temporary Internet Files\Content.IE5\0DB6Y9N4\MM900041056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15577" y="3305534"/>
            <a:ext cx="933920" cy="566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109" y="1068178"/>
            <a:ext cx="1433563" cy="1145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3" descr="C:\Documents and Settings\Jana\Local Settings\Temporary Internet Files\Content.IE5\0DB6Y9N4\MM900236488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65" y="3262626"/>
            <a:ext cx="885825" cy="1057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46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ovéPole 34"/>
          <p:cNvSpPr txBox="1"/>
          <p:nvPr/>
        </p:nvSpPr>
        <p:spPr>
          <a:xfrm>
            <a:off x="2497492" y="2616431"/>
            <a:ext cx="6632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.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0572" y="257448"/>
            <a:ext cx="8742856" cy="61206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137364" y="642840"/>
            <a:ext cx="2869272" cy="984885"/>
          </a:xfrm>
          <a:prstGeom prst="rect">
            <a:avLst/>
          </a:prstGeom>
          <a:ln>
            <a:prstDash val="sysDot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i="1" dirty="0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To </a:t>
            </a:r>
            <a:r>
              <a:rPr lang="cs-CZ" sz="4000" i="1" dirty="0" err="1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endParaRPr lang="cs-CZ" sz="4000" i="1" dirty="0" smtClean="0">
              <a:ln>
                <a:solidFill>
                  <a:schemeClr val="tx1"/>
                </a:solidFill>
              </a:ln>
              <a:solidFill>
                <a:srgbClr val="92D050"/>
              </a:solidFill>
              <a:latin typeface="Bodoni MT Black" pitchFamily="18" charset="0"/>
            </a:endParaRPr>
          </a:p>
          <a:p>
            <a:pPr algn="ctr"/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  <a:latin typeface="Bodoni MT" pitchFamily="18" charset="0"/>
              </a:rPr>
              <a:t>otázky a odpovědi</a:t>
            </a:r>
            <a:endParaRPr lang="cs-CZ" i="1" dirty="0">
              <a:ln>
                <a:solidFill>
                  <a:schemeClr val="tx1"/>
                </a:solidFill>
              </a:ln>
              <a:solidFill>
                <a:srgbClr val="92D050"/>
              </a:solidFill>
              <a:latin typeface="Bodoni MT" pitchFamily="18" charset="0"/>
            </a:endParaRPr>
          </a:p>
        </p:txBody>
      </p:sp>
      <p:pic>
        <p:nvPicPr>
          <p:cNvPr id="14" name="Picture 4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1500" y="680205"/>
            <a:ext cx="1059874" cy="847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Vývojový diagram: spojnice 14"/>
          <p:cNvSpPr/>
          <p:nvPr/>
        </p:nvSpPr>
        <p:spPr>
          <a:xfrm>
            <a:off x="603728" y="616728"/>
            <a:ext cx="288032" cy="288032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8249340" y="651264"/>
            <a:ext cx="288032" cy="288032"/>
          </a:xfrm>
          <a:prstGeom prst="flowChartConnector">
            <a:avLst/>
          </a:prstGeom>
          <a:solidFill>
            <a:srgbClr val="00B0F0"/>
          </a:solidFill>
          <a:ln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558712" y="5926019"/>
            <a:ext cx="288032" cy="288032"/>
          </a:xfrm>
          <a:prstGeom prst="flowChartConnector">
            <a:avLst/>
          </a:prstGeom>
          <a:solidFill>
            <a:srgbClr val="00CC00"/>
          </a:solidFill>
          <a:ln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8275936" y="5926019"/>
            <a:ext cx="288032" cy="288032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tx1"/>
            </a:solidFill>
          </a:ln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olSlant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445176" y="1864732"/>
            <a:ext cx="1013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62897" y="1860925"/>
            <a:ext cx="575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I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171247" y="1859024"/>
            <a:ext cx="575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ski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704927" y="1848137"/>
            <a:ext cx="220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.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696781" y="1835019"/>
            <a:ext cx="220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?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456058" y="2646143"/>
            <a:ext cx="1013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47745" y="2642336"/>
            <a:ext cx="901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YOU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182129" y="2640435"/>
            <a:ext cx="575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ski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569133" y="3443511"/>
            <a:ext cx="6632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.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527699" y="3473223"/>
            <a:ext cx="1013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971600" y="3469416"/>
            <a:ext cx="7491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HE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253770" y="3467515"/>
            <a:ext cx="575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ski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790265" y="3443511"/>
            <a:ext cx="220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?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388632" y="4269092"/>
            <a:ext cx="6632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.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347198" y="4298804"/>
            <a:ext cx="1013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38885" y="4294997"/>
            <a:ext cx="901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SHE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073269" y="4293096"/>
            <a:ext cx="575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ski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609764" y="4269092"/>
            <a:ext cx="220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?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581597" y="5127480"/>
            <a:ext cx="6632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.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540163" y="5157192"/>
            <a:ext cx="1013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157884" y="5153385"/>
            <a:ext cx="575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IT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266234" y="5151484"/>
            <a:ext cx="575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ski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802729" y="5127480"/>
            <a:ext cx="220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?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508192" y="2130762"/>
            <a:ext cx="6632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.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5466758" y="2160474"/>
            <a:ext cx="1013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endParaRPr lang="cs-CZ" sz="24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932041" y="2156667"/>
            <a:ext cx="7277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WE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192829" y="2154766"/>
            <a:ext cx="575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ski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729324" y="2130762"/>
            <a:ext cx="220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?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649710" y="4540193"/>
            <a:ext cx="6632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.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5608276" y="4569905"/>
            <a:ext cx="1013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endParaRPr lang="cs-CZ" sz="24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569503" y="4566098"/>
            <a:ext cx="12318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THEY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334347" y="4564197"/>
            <a:ext cx="575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ski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827298" y="4540193"/>
            <a:ext cx="220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?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2509955" y="2625085"/>
            <a:ext cx="6632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.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718624" y="2616431"/>
            <a:ext cx="220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?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566092" y="3407907"/>
            <a:ext cx="1013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Bodoni MT Black" pitchFamily="18" charset="0"/>
              </a:rPr>
              <a:t>CAN</a:t>
            </a:r>
            <a:endParaRPr lang="cs-CZ" sz="24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857779" y="3404100"/>
            <a:ext cx="9013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YOU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292163" y="3402199"/>
            <a:ext cx="575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ski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619989" y="3386849"/>
            <a:ext cx="6632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.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6828658" y="3378195"/>
            <a:ext cx="2209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ysClr val="windowText" lastClr="000000"/>
                </a:solidFill>
                <a:latin typeface="Bodoni MT" pitchFamily="18" charset="0"/>
              </a:rPr>
              <a:t>?</a:t>
            </a:r>
            <a:endParaRPr lang="cs-CZ" sz="2400" dirty="0">
              <a:solidFill>
                <a:sysClr val="windowText" lastClr="000000"/>
              </a:solidFill>
              <a:latin typeface="Bodoni MT" pitchFamily="18" charset="0"/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456741" y="2098918"/>
            <a:ext cx="33231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 smtClean="0"/>
              <a:t>Yes</a:t>
            </a:r>
            <a:r>
              <a:rPr lang="cs-CZ" sz="2400" i="1" dirty="0" smtClean="0"/>
              <a:t>, I </a:t>
            </a:r>
            <a:r>
              <a:rPr lang="cs-CZ" sz="2400" i="1" dirty="0" err="1" smtClean="0">
                <a:solidFill>
                  <a:srgbClr val="92D050"/>
                </a:solidFill>
              </a:rPr>
              <a:t>can</a:t>
            </a:r>
            <a:r>
              <a:rPr lang="cs-CZ" sz="2400" i="1" dirty="0" smtClean="0"/>
              <a:t>. </a:t>
            </a:r>
            <a:r>
              <a:rPr lang="cs-CZ" sz="3200" i="1" dirty="0" smtClean="0"/>
              <a:t>x</a:t>
            </a:r>
            <a:r>
              <a:rPr lang="cs-CZ" sz="2400" i="1" dirty="0" smtClean="0"/>
              <a:t> No, I </a:t>
            </a:r>
            <a:r>
              <a:rPr lang="cs-CZ" sz="2400" i="1" dirty="0" err="1" smtClean="0">
                <a:solidFill>
                  <a:srgbClr val="FF0000"/>
                </a:solidFill>
              </a:rPr>
              <a:t>can´t</a:t>
            </a:r>
            <a:r>
              <a:rPr lang="cs-CZ" sz="2400" i="1" dirty="0" smtClean="0"/>
              <a:t>.</a:t>
            </a:r>
            <a:endParaRPr lang="cs-CZ" sz="2400" i="1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94213" y="2888448"/>
            <a:ext cx="38553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/>
              <a:t>Yes</a:t>
            </a:r>
            <a:r>
              <a:rPr lang="cs-CZ" sz="2400" i="1" dirty="0"/>
              <a:t>, </a:t>
            </a:r>
            <a:r>
              <a:rPr lang="cs-CZ" sz="2400" i="1" dirty="0" err="1"/>
              <a:t>you</a:t>
            </a:r>
            <a:r>
              <a:rPr lang="cs-CZ" sz="2400" i="1" dirty="0"/>
              <a:t> </a:t>
            </a:r>
            <a:r>
              <a:rPr lang="cs-CZ" sz="2400" i="1" dirty="0" err="1">
                <a:solidFill>
                  <a:srgbClr val="92D050"/>
                </a:solidFill>
              </a:rPr>
              <a:t>can</a:t>
            </a:r>
            <a:r>
              <a:rPr lang="cs-CZ" sz="2400" i="1" dirty="0"/>
              <a:t>. x No, </a:t>
            </a:r>
            <a:r>
              <a:rPr lang="cs-CZ" sz="2400" i="1" dirty="0" err="1"/>
              <a:t>you</a:t>
            </a:r>
            <a:r>
              <a:rPr lang="cs-CZ" sz="2400" i="1" dirty="0"/>
              <a:t> </a:t>
            </a:r>
            <a:r>
              <a:rPr lang="cs-CZ" sz="2400" i="1" dirty="0" err="1">
                <a:solidFill>
                  <a:srgbClr val="FF0000"/>
                </a:solidFill>
              </a:rPr>
              <a:t>can´t</a:t>
            </a:r>
            <a:r>
              <a:rPr lang="cs-CZ" sz="2400" i="1" dirty="0"/>
              <a:t>.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372984" y="3714949"/>
            <a:ext cx="3550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/>
              <a:t>Yes</a:t>
            </a:r>
            <a:r>
              <a:rPr lang="cs-CZ" sz="2400" i="1" dirty="0"/>
              <a:t>, he </a:t>
            </a:r>
            <a:r>
              <a:rPr lang="cs-CZ" sz="2400" i="1" dirty="0" err="1">
                <a:solidFill>
                  <a:srgbClr val="92D050"/>
                </a:solidFill>
              </a:rPr>
              <a:t>can</a:t>
            </a:r>
            <a:r>
              <a:rPr lang="cs-CZ" sz="2400" i="1" dirty="0"/>
              <a:t>. x No, he </a:t>
            </a:r>
            <a:r>
              <a:rPr lang="cs-CZ" sz="2400" i="1" dirty="0" err="1">
                <a:solidFill>
                  <a:srgbClr val="FF0000"/>
                </a:solidFill>
              </a:rPr>
              <a:t>can´t</a:t>
            </a:r>
            <a:r>
              <a:rPr lang="cs-CZ" sz="2400" i="1" dirty="0"/>
              <a:t>.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289110" y="4572417"/>
            <a:ext cx="38655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/>
              <a:t>Yes</a:t>
            </a:r>
            <a:r>
              <a:rPr lang="cs-CZ" sz="2400" i="1" dirty="0"/>
              <a:t>, </a:t>
            </a:r>
            <a:r>
              <a:rPr lang="cs-CZ" sz="2400" i="1" dirty="0" err="1"/>
              <a:t>she</a:t>
            </a:r>
            <a:r>
              <a:rPr lang="cs-CZ" sz="2400" i="1" dirty="0"/>
              <a:t> </a:t>
            </a:r>
            <a:r>
              <a:rPr lang="cs-CZ" sz="2400" i="1" dirty="0" err="1">
                <a:solidFill>
                  <a:srgbClr val="92D050"/>
                </a:solidFill>
              </a:rPr>
              <a:t>can</a:t>
            </a:r>
            <a:r>
              <a:rPr lang="cs-CZ" sz="2400" i="1" dirty="0"/>
              <a:t>. x No, </a:t>
            </a:r>
            <a:r>
              <a:rPr lang="cs-CZ" sz="2400" i="1" dirty="0" err="1"/>
              <a:t>she</a:t>
            </a:r>
            <a:r>
              <a:rPr lang="cs-CZ" sz="2400" i="1" dirty="0"/>
              <a:t> </a:t>
            </a:r>
            <a:r>
              <a:rPr lang="cs-CZ" sz="2400" i="1" dirty="0" err="1">
                <a:solidFill>
                  <a:srgbClr val="FF0000"/>
                </a:solidFill>
              </a:rPr>
              <a:t>can´t</a:t>
            </a:r>
            <a:r>
              <a:rPr lang="cs-CZ" sz="2400" i="1" dirty="0"/>
              <a:t>.</a:t>
            </a:r>
          </a:p>
        </p:txBody>
      </p:sp>
      <p:sp>
        <p:nvSpPr>
          <p:cNvPr id="81" name="TextovéPole 80"/>
          <p:cNvSpPr txBox="1"/>
          <p:nvPr/>
        </p:nvSpPr>
        <p:spPr>
          <a:xfrm>
            <a:off x="301343" y="5365151"/>
            <a:ext cx="33231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i="1" dirty="0" err="1"/>
              <a:t>Yes</a:t>
            </a:r>
            <a:r>
              <a:rPr lang="cs-CZ" sz="2400" i="1" dirty="0"/>
              <a:t>, </a:t>
            </a:r>
            <a:r>
              <a:rPr lang="cs-CZ" sz="2400" i="1" dirty="0" err="1"/>
              <a:t>it</a:t>
            </a:r>
            <a:r>
              <a:rPr lang="cs-CZ" sz="2400" i="1" dirty="0"/>
              <a:t> </a:t>
            </a:r>
            <a:r>
              <a:rPr lang="cs-CZ" sz="2400" i="1" dirty="0" err="1">
                <a:solidFill>
                  <a:srgbClr val="92D050"/>
                </a:solidFill>
              </a:rPr>
              <a:t>can</a:t>
            </a:r>
            <a:r>
              <a:rPr lang="cs-CZ" sz="2400" i="1" dirty="0"/>
              <a:t>. x No, </a:t>
            </a:r>
            <a:r>
              <a:rPr lang="cs-CZ" sz="2400" i="1" dirty="0" err="1"/>
              <a:t>it</a:t>
            </a:r>
            <a:r>
              <a:rPr lang="cs-CZ" sz="2400" i="1" dirty="0"/>
              <a:t> </a:t>
            </a:r>
            <a:r>
              <a:rPr lang="cs-CZ" sz="2400" i="1" dirty="0" err="1">
                <a:solidFill>
                  <a:srgbClr val="FF0000"/>
                </a:solidFill>
              </a:rPr>
              <a:t>can´t</a:t>
            </a:r>
            <a:r>
              <a:rPr lang="cs-CZ" sz="2400" i="1" dirty="0"/>
              <a:t>.</a:t>
            </a:r>
          </a:p>
        </p:txBody>
      </p:sp>
      <p:sp>
        <p:nvSpPr>
          <p:cNvPr id="82" name="TextovéPole 81"/>
          <p:cNvSpPr txBox="1"/>
          <p:nvPr/>
        </p:nvSpPr>
        <p:spPr>
          <a:xfrm>
            <a:off x="4370662" y="2391306"/>
            <a:ext cx="36443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 i="1"/>
            </a:lvl1pPr>
          </a:lstStyle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>
                <a:solidFill>
                  <a:srgbClr val="92D050"/>
                </a:solidFill>
              </a:rPr>
              <a:t>can</a:t>
            </a:r>
            <a:r>
              <a:rPr lang="cs-CZ" dirty="0"/>
              <a:t>. x No,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>
                <a:solidFill>
                  <a:srgbClr val="FF0000"/>
                </a:solidFill>
              </a:rPr>
              <a:t>can´t</a:t>
            </a:r>
            <a:r>
              <a:rPr lang="cs-CZ" dirty="0"/>
              <a:t>.</a:t>
            </a:r>
          </a:p>
        </p:txBody>
      </p:sp>
      <p:sp>
        <p:nvSpPr>
          <p:cNvPr id="83" name="TextovéPole 82"/>
          <p:cNvSpPr txBox="1"/>
          <p:nvPr/>
        </p:nvSpPr>
        <p:spPr>
          <a:xfrm>
            <a:off x="4288714" y="3742528"/>
            <a:ext cx="41046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 i="1"/>
            </a:lvl1pPr>
          </a:lstStyle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>
                <a:solidFill>
                  <a:srgbClr val="92D050"/>
                </a:solidFill>
              </a:rPr>
              <a:t>can</a:t>
            </a:r>
            <a:r>
              <a:rPr lang="cs-CZ" dirty="0"/>
              <a:t>. x No,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>
                <a:solidFill>
                  <a:srgbClr val="FF0000"/>
                </a:solidFill>
              </a:rPr>
              <a:t>can´t</a:t>
            </a:r>
            <a:r>
              <a:rPr lang="cs-CZ" dirty="0"/>
              <a:t>.</a:t>
            </a:r>
          </a:p>
        </p:txBody>
      </p:sp>
      <p:sp>
        <p:nvSpPr>
          <p:cNvPr id="84" name="TextovéPole 83"/>
          <p:cNvSpPr txBox="1"/>
          <p:nvPr/>
        </p:nvSpPr>
        <p:spPr>
          <a:xfrm>
            <a:off x="4042356" y="5043964"/>
            <a:ext cx="42531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2400" i="1"/>
            </a:lvl1pPr>
          </a:lstStyle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>
                <a:solidFill>
                  <a:srgbClr val="92D050"/>
                </a:solidFill>
              </a:rPr>
              <a:t>can</a:t>
            </a:r>
            <a:r>
              <a:rPr lang="cs-CZ" dirty="0"/>
              <a:t>. x No, </a:t>
            </a:r>
            <a:r>
              <a:rPr lang="cs-CZ" dirty="0" err="1"/>
              <a:t>they</a:t>
            </a:r>
            <a:r>
              <a:rPr lang="cs-CZ" dirty="0"/>
              <a:t> </a:t>
            </a:r>
            <a:r>
              <a:rPr lang="cs-CZ" dirty="0" err="1">
                <a:solidFill>
                  <a:srgbClr val="FF0000"/>
                </a:solidFill>
              </a:rPr>
              <a:t>can´t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82901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C 0.00052 -0.01412 0.0007 -0.02408 0.00278 -0.03681 C 0.00243 -0.04445 0.00243 -0.05255 0.00174 -0.06019 C 0.00104 -0.06713 -0.00225 -0.07176 -0.00434 -0.0757 C -0.00937 -0.08496 -0.01423 -0.09213 -0.02083 -0.09514 C -0.0342 -0.09329 -0.04687 -0.09051 -0.05833 -0.07362 C -0.06111 -0.06389 -0.0651 -0.05625 -0.06684 -0.04445 C -0.06718 -0.03311 -0.0684 -0.01227 -0.0684 0.00208 " pathEditMode="relative" rAng="0" ptsTypes="fffffffA">
                                      <p:cBhvr>
                                        <p:cTn id="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81" y="-465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0.01296 C 0.0007 -0.01782 -0.00434 -0.03148 0.01493 -0.04421 C 0.01736 -0.04907 0.01702 -0.05 0.02153 -0.05231 C 0.02414 -0.0537 0.02969 -0.05579 0.02969 -0.05555 C 0.04184 -0.05486 0.05261 -0.0588 0.05955 -0.04768 C 0.06459 -0.02778 0.06181 -0.03148 0.06181 0.00255 " pathEditMode="relative" rAng="0" ptsTypes="fffffA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3" y="-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37 0.00162 C 0.01407 -0.0125 0.01424 -0.02245 0.01736 -0.03518 C 0.01667 -0.04282 0.01667 -0.05092 0.01563 -0.05856 C 0.01476 -0.0655 0.01007 -0.07013 0.00712 -0.07407 C -3.33333E-6 -0.08333 -0.00677 -0.0905 -0.01597 -0.09351 C -0.03455 -0.09166 -0.05243 -0.08888 -0.0684 -0.07199 C -0.07239 -0.06226 -0.07795 -0.05463 -0.08038 -0.04282 C -0.0809 -0.03148 -0.08246 -0.01064 -0.08246 0.00371 " pathEditMode="relative" rAng="0" ptsTypes="fffffffA">
                                      <p:cBhvr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01" y="-4653"/>
                                    </p:animMotion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66 0.01296 C 0.02135 -0.01782 0.01684 -0.03148 0.03489 -0.04421 C 0.03715 -0.04907 0.03698 -0.05 0.04132 -0.05231 C 0.04357 -0.0537 0.04895 -0.05579 0.04895 -0.05556 C 0.06041 -0.05486 0.07066 -0.0588 0.07743 -0.04769 C 0.08229 -0.02778 0.07951 -0.03148 0.07951 0.00255 " pathEditMode="relative" rAng="0" ptsTypes="fffffA">
                                      <p:cBhvr>
                                        <p:cTn id="2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82" y="-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29 0.00301 C 0.00798 -0.01111 0.00816 -0.02107 0.01076 -0.0338 C 0.01024 -0.04144 0.01024 -0.04954 0.00937 -0.05718 C 0.0085 -0.06412 0.00451 -0.06875 0.00208 -0.07269 C -0.004 -0.08195 -0.0099 -0.08912 -0.01789 -0.09213 C -0.03403 -0.09028 -0.04931 -0.0875 -0.0632 -0.07061 C -0.06667 -0.06088 -0.07153 -0.05324 -0.07362 -0.04144 C -0.07396 -0.0301 -0.07535 -0.00926 -0.07535 0.00509 " pathEditMode="relative" rAng="0" ptsTypes="fffffffA">
                                      <p:cBhvr>
                                        <p:cTn id="4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58" y="-4653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16 0.01574 C 0.01285 -0.01504 0.00781 -0.0287 0.02709 -0.04143 C 0.02952 -0.04629 0.02917 -0.04722 0.03368 -0.04954 C 0.03629 -0.05092 0.04184 -0.05301 0.04184 -0.05278 C 0.054 -0.05208 0.06476 -0.05602 0.0717 -0.04491 C 0.07674 -0.025 0.07396 -0.0287 0.07396 0.00533 " pathEditMode="relative" rAng="0" ptsTypes="fffffA">
                                      <p:cBhvr>
                                        <p:cTn id="4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3" y="-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64 3.33333E-6 C -0.00312 -0.01412 -0.00295 -0.02408 -0.00052 -0.03681 C -0.00104 -0.04445 -0.00104 -0.05255 -0.00173 -0.06019 C -0.0026 -0.06713 -0.00625 -0.07176 -0.0085 -0.0757 C -0.01423 -0.08496 -0.01961 -0.09213 -0.02708 -0.09514 C -0.04201 -0.09329 -0.05625 -0.09051 -0.06909 -0.07361 C -0.07205 -0.06389 -0.07656 -0.05625 -0.07847 -0.04445 C -0.07899 -0.03311 -0.0802 -0.01227 -0.0802 0.00208 " pathEditMode="relative" rAng="0" ptsTypes="fffffffA">
                                      <p:cBhvr>
                                        <p:cTn id="5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81" y="-4653"/>
                                    </p:animMotion>
                                  </p:childTnLst>
                                </p:cTn>
                              </p:par>
                              <p:par>
                                <p:cTn id="58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0.01389 C 0.01649 -0.01689 0.01145 -0.03055 0.03073 -0.04328 C 0.03316 -0.04814 0.03281 -0.04907 0.03732 -0.05139 C 0.03993 -0.05277 0.04548 -0.05486 0.04548 -0.05463 C 0.05764 -0.05393 0.0684 -0.05787 0.07534 -0.04676 C 0.08038 -0.02685 0.0776 -0.03055 0.0776 0.00348 " pathEditMode="relative" rAng="0" ptsTypes="fffffA">
                                      <p:cBhvr>
                                        <p:cTn id="5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3" y="-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9" dur="500"/>
                                        <p:tgtEl>
                                          <p:spTgt spid="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C 0.00052 -0.01412 0.0007 -0.02408 0.00278 -0.03681 C 0.00243 -0.04445 0.00243 -0.05255 0.00174 -0.06019 C 0.00104 -0.06713 -0.00225 -0.07176 -0.00434 -0.0757 C -0.00937 -0.08496 -0.01423 -0.09213 -0.02083 -0.09514 C -0.0342 -0.09329 -0.04687 -0.09051 -0.05833 -0.07362 C -0.06111 -0.06389 -0.0651 -0.05625 -0.06684 -0.04445 C -0.06718 -0.03311 -0.0684 -0.01227 -0.0684 0.00208 " pathEditMode="relative" rAng="0" ptsTypes="fffffffA">
                                      <p:cBhvr>
                                        <p:cTn id="7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81" y="-4653"/>
                                    </p:animMotion>
                                  </p:childTnLst>
                                </p:cTn>
                              </p:par>
                              <p:par>
                                <p:cTn id="74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0.01296 C 0.0007 -0.01782 -0.00434 -0.03148 0.01493 -0.04421 C 0.01736 -0.04907 0.01702 -0.05 0.02153 -0.05231 C 0.02414 -0.0537 0.02969 -0.05579 0.02969 -0.05555 C 0.04184 -0.05486 0.05261 -0.0588 0.05955 -0.04768 C 0.06459 -0.02778 0.06181 -0.03148 0.06181 0.00255 " pathEditMode="relative" rAng="0" ptsTypes="fffffA">
                                      <p:cBhvr>
                                        <p:cTn id="7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3" y="-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5" dur="500"/>
                                        <p:tgtEl>
                                          <p:spTgt spid="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9 -0.00023 C -0.0092 -0.01435 -0.00903 -0.0243 -0.00642 -0.03704 C -0.00695 -0.04467 -0.00695 -0.05278 -0.00781 -0.06042 C -0.00851 -0.06736 -0.0125 -0.07199 -0.01511 -0.07592 C -0.02101 -0.08518 -0.02691 -0.09236 -0.03472 -0.09537 C -0.05087 -0.09352 -0.06597 -0.09074 -0.07969 -0.07384 C -0.08299 -0.06412 -0.08785 -0.05648 -0.08993 -0.04467 C -0.09028 -0.03333 -0.09167 -0.0125 -0.09167 0.00185 " pathEditMode="relative" rAng="0" ptsTypes="fffffffA">
                                      <p:cBhvr>
                                        <p:cTn id="8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24" y="-4653"/>
                                    </p:animMotion>
                                  </p:childTnLst>
                                </p:cTn>
                              </p:par>
                              <p:par>
                                <p:cTn id="90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64 0.01065 C 0.00434 -0.02014 -0.0007 -0.0338 0.01857 -0.04653 C 0.021 -0.05139 0.02066 -0.05232 0.02517 -0.05463 C 0.02777 -0.05602 0.03333 -0.0581 0.03333 -0.05787 C 0.04548 -0.05718 0.05625 -0.06111 0.06319 -0.05 C 0.06823 -0.03009 0.06545 -0.0338 0.06545 0.00023 " pathEditMode="relative" rAng="0" ptsTypes="fffffA">
                                      <p:cBhvr>
                                        <p:cTn id="9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3" y="-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000"/>
                            </p:stCondLst>
                            <p:childTnLst>
                              <p:par>
                                <p:cTn id="9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1" dur="500"/>
                                        <p:tgtEl>
                                          <p:spTgt spid="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37 0.00162 C 0.01407 -0.0125 0.01424 -0.02245 0.01736 -0.03518 C 0.01667 -0.04282 0.01667 -0.05092 0.01563 -0.05856 C 0.01476 -0.0655 0.01007 -0.07013 0.00712 -0.07407 C -3.33333E-6 -0.08333 -0.00677 -0.0905 -0.01597 -0.09351 C -0.03455 -0.09166 -0.05243 -0.08888 -0.0684 -0.07199 C -0.07239 -0.06226 -0.07795 -0.05463 -0.08038 -0.04282 C -0.0809 -0.03148 -0.08246 -0.01064 -0.08246 0.00371 " pathEditMode="relative" rAng="0" ptsTypes="fffffffA">
                                      <p:cBhvr>
                                        <p:cTn id="10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01" y="-4653"/>
                                    </p:animMotion>
                                  </p:childTnLst>
                                </p:cTn>
                              </p:par>
                              <p:par>
                                <p:cTn id="106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066 0.01296 C 0.02135 -0.01782 0.01684 -0.03148 0.03489 -0.04421 C 0.03715 -0.04907 0.03698 -0.05 0.04132 -0.05231 C 0.04357 -0.0537 0.04895 -0.05579 0.04895 -0.05556 C 0.06041 -0.05486 0.07066 -0.0588 0.07743 -0.04769 C 0.08229 -0.02778 0.07951 -0.03148 0.07951 0.00255 " pathEditMode="relative" rAng="0" ptsTypes="fffffA">
                                      <p:cBhvr>
                                        <p:cTn id="107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82" y="-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00"/>
                            </p:stCondLst>
                            <p:childTnLst>
                              <p:par>
                                <p:cTn id="109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7" dur="500"/>
                                        <p:tgtEl>
                                          <p:spTgt spid="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2 -0.00162 C -0.0125 -0.01574 -0.01233 -0.02569 -0.0092 -0.03843 C -0.00972 -0.04606 -0.00972 -0.05417 -0.01077 -0.06181 C -0.01181 -0.06875 -0.01649 -0.07338 -0.01945 -0.07731 C -0.02656 -0.08657 -0.03333 -0.09375 -0.04271 -0.09676 C -0.06163 -0.09491 -0.07969 -0.09213 -0.09583 -0.07523 C -0.09983 -0.06551 -0.10556 -0.05787 -0.10799 -0.04606 C -0.10851 -0.03472 -0.11007 -0.01389 -0.11007 0.00046 " pathEditMode="relative" rAng="0" ptsTypes="fffffffA">
                                      <p:cBhvr>
                                        <p:cTn id="121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53" y="-4653"/>
                                    </p:animMotion>
                                  </p:childTnLst>
                                </p:cTn>
                              </p:par>
                              <p:par>
                                <p:cTn id="122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31 0.00949 C 0.025 -0.0213 0.01997 -0.03496 0.03924 -0.04769 C 0.04167 -0.05255 0.04132 -0.05348 0.04584 -0.05579 C 0.04844 -0.05718 0.054 -0.05926 0.054 -0.05903 C 0.06615 -0.05834 0.07691 -0.06227 0.08386 -0.05116 C 0.08889 -0.03125 0.08611 -0.03496 0.08611 -0.00093 " pathEditMode="relative" rAng="0" ptsTypes="fffffA">
                                      <p:cBhvr>
                                        <p:cTn id="12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3" y="-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000"/>
                            </p:stCondLst>
                            <p:childTnLst>
                              <p:par>
                                <p:cTn id="12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3" dur="500"/>
                                        <p:tgtEl>
                                          <p:spTgt spid="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19" grpId="0"/>
      <p:bldP spid="26" grpId="0"/>
      <p:bldP spid="29" grpId="0"/>
      <p:bldP spid="30" grpId="0"/>
      <p:bldP spid="31" grpId="0"/>
      <p:bldP spid="32" grpId="0"/>
      <p:bldP spid="36" grpId="0"/>
      <p:bldP spid="37" grpId="0"/>
      <p:bldP spid="38" grpId="0"/>
      <p:bldP spid="40" grpId="0"/>
      <p:bldP spid="41" grpId="0"/>
      <p:bldP spid="42" grpId="0"/>
      <p:bldP spid="43" grpId="0"/>
      <p:bldP spid="45" grpId="0"/>
      <p:bldP spid="46" grpId="0"/>
      <p:bldP spid="47" grpId="0"/>
      <p:bldP spid="48" grpId="0"/>
      <p:bldP spid="50" grpId="0"/>
      <p:bldP spid="51" grpId="0"/>
      <p:bldP spid="52" grpId="0"/>
      <p:bldP spid="53" grpId="0"/>
      <p:bldP spid="55" grpId="0"/>
      <p:bldP spid="61" grpId="0"/>
      <p:bldP spid="62" grpId="0"/>
      <p:bldP spid="63" grpId="0"/>
      <p:bldP spid="65" grpId="0"/>
      <p:bldP spid="71" grpId="0"/>
      <p:bldP spid="34" grpId="0"/>
      <p:bldP spid="66" grpId="0"/>
      <p:bldP spid="67" grpId="0"/>
      <p:bldP spid="69" grpId="0"/>
      <p:bldP spid="70" grpId="0"/>
      <p:bldP spid="80" grpId="0" build="p"/>
      <p:bldP spid="59" grpId="0" build="p"/>
      <p:bldP spid="60" grpId="0" build="p"/>
      <p:bldP spid="79" grpId="0" build="p"/>
      <p:bldP spid="81" grpId="0" build="p"/>
      <p:bldP spid="82" grpId="0" build="p"/>
      <p:bldP spid="83" grpId="0" build="p"/>
      <p:bldP spid="8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5477" y="146343"/>
            <a:ext cx="3893046" cy="86177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Comic Sans MS" pitchFamily="66" charset="0"/>
              </a:rPr>
              <a:t>Odpověz na otázky:</a:t>
            </a:r>
          </a:p>
          <a:p>
            <a:pPr algn="ctr"/>
            <a:r>
              <a:rPr lang="cs-CZ" dirty="0" smtClean="0">
                <a:latin typeface="Comic Sans MS" pitchFamily="66" charset="0"/>
              </a:rPr>
              <a:t>(kontrola kliknutím)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3" name="Picture 23" descr="C:\Documents and Settings\Jana\Local Settings\Temporary Internet Files\Content.IE5\9TI078QG\MM90036529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115300" y="2947371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395536" y="312610"/>
            <a:ext cx="1872208" cy="936104"/>
          </a:xfrm>
          <a:prstGeom prst="wedgeEllipseCallout">
            <a:avLst>
              <a:gd name="adj1" fmla="val -66185"/>
              <a:gd name="adj2" fmla="val -6425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she</a:t>
            </a:r>
            <a:r>
              <a:rPr lang="cs-CZ" sz="2400" dirty="0" smtClean="0">
                <a:solidFill>
                  <a:schemeClr val="tx1"/>
                </a:solidFill>
              </a:rPr>
              <a:t> run?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1597950"/>
            <a:ext cx="1565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" name="Picture 24" descr="C:\Documents and Settings\Jana\Local Settings\Temporary Internet Files\Content.IE5\0DB6Y9N4\MM90023626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323778"/>
            <a:ext cx="904875" cy="73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7092280" y="332489"/>
            <a:ext cx="1872208" cy="936104"/>
          </a:xfrm>
          <a:prstGeom prst="wedgeEllipseCallout">
            <a:avLst>
              <a:gd name="adj1" fmla="val 46032"/>
              <a:gd name="adj2" fmla="val -6541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he run?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90136" y="1505825"/>
            <a:ext cx="15841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No, he </a:t>
            </a:r>
            <a:r>
              <a:rPr lang="cs-CZ" dirty="0" err="1" smtClean="0"/>
              <a:t>can´t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" name="Picture 28" descr="C:\Documents and Settings\Jana\Local Settings\Temporary Internet Files\Content.IE5\0DB6Y9N4\MM90028528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591" y="3976071"/>
            <a:ext cx="962025" cy="120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5" descr="C:\Documents and Settings\Jana\Local Settings\Temporary Internet Files\Content.IE5\R0AB093A\MM900283640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635" y="4426526"/>
            <a:ext cx="9525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Documents and Settings\Jana\Local Settings\Temporary Internet Files\Content.IE5\Q3BLZAFO\MM900295188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391" y="2519419"/>
            <a:ext cx="76200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8" descr="C:\Documents and Settings\Jana\Local Settings\Temporary Internet Files\Content.IE5\Q3BLZAFO\MM900365295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809" y="2947371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1" descr="C:\Documents and Settings\Jana\Local Settings\Temporary Internet Files\Content.IE5\9TI078QG\MM900336903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766" y="1303934"/>
            <a:ext cx="835789" cy="1006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válný popisek 18"/>
          <p:cNvSpPr/>
          <p:nvPr/>
        </p:nvSpPr>
        <p:spPr>
          <a:xfrm>
            <a:off x="3293708" y="1303934"/>
            <a:ext cx="2286404" cy="1131400"/>
          </a:xfrm>
          <a:prstGeom prst="wedgeEllipseCallout">
            <a:avLst>
              <a:gd name="adj1" fmla="val 2425"/>
              <a:gd name="adj2" fmla="val -6947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he play </a:t>
            </a:r>
            <a:r>
              <a:rPr lang="cs-CZ" sz="2400" dirty="0" err="1" smtClean="0">
                <a:solidFill>
                  <a:schemeClr val="tx1"/>
                </a:solidFill>
              </a:rPr>
              <a:t>tennis</a:t>
            </a:r>
            <a:r>
              <a:rPr lang="cs-CZ" sz="2400" dirty="0" smtClean="0">
                <a:solidFill>
                  <a:schemeClr val="tx1"/>
                </a:solidFill>
              </a:rPr>
              <a:t>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215794" y="3331187"/>
            <a:ext cx="1565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No,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1" name="Oválný popisek 20"/>
          <p:cNvSpPr/>
          <p:nvPr/>
        </p:nvSpPr>
        <p:spPr>
          <a:xfrm>
            <a:off x="395536" y="2211341"/>
            <a:ext cx="1872208" cy="936104"/>
          </a:xfrm>
          <a:prstGeom prst="wedgeEllipseCallout">
            <a:avLst>
              <a:gd name="adj1" fmla="val -66185"/>
              <a:gd name="adj2" fmla="val -6425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she</a:t>
            </a:r>
            <a:r>
              <a:rPr lang="cs-CZ" sz="2400" dirty="0" smtClean="0">
                <a:solidFill>
                  <a:schemeClr val="tx1"/>
                </a:solidFill>
              </a:rPr>
              <a:t> ski?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66987" y="2578039"/>
            <a:ext cx="15841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dirty="0" err="1" smtClean="0"/>
              <a:t>can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3" name="Oválný popisek 22"/>
          <p:cNvSpPr/>
          <p:nvPr/>
        </p:nvSpPr>
        <p:spPr>
          <a:xfrm>
            <a:off x="7252560" y="2203951"/>
            <a:ext cx="1872208" cy="936104"/>
          </a:xfrm>
          <a:prstGeom prst="wedgeEllipseCallout">
            <a:avLst>
              <a:gd name="adj1" fmla="val 46032"/>
              <a:gd name="adj2" fmla="val -6541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he </a:t>
            </a:r>
            <a:r>
              <a:rPr lang="cs-CZ" sz="2400" dirty="0" err="1" smtClean="0">
                <a:solidFill>
                  <a:schemeClr val="tx1"/>
                </a:solidFill>
              </a:rPr>
              <a:t>dance</a:t>
            </a:r>
            <a:r>
              <a:rPr lang="cs-CZ" sz="2400" dirty="0" smtClean="0">
                <a:solidFill>
                  <a:schemeClr val="tx1"/>
                </a:solidFill>
              </a:rPr>
              <a:t>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444206" y="3210429"/>
            <a:ext cx="15841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No, he </a:t>
            </a:r>
            <a:r>
              <a:rPr lang="cs-CZ" dirty="0" err="1" smtClean="0"/>
              <a:t>can´t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374603" y="5589240"/>
            <a:ext cx="1786031" cy="1042828"/>
            <a:chOff x="4732492" y="5258876"/>
            <a:chExt cx="1786031" cy="1042828"/>
          </a:xfrm>
        </p:grpSpPr>
        <p:pic>
          <p:nvPicPr>
            <p:cNvPr id="15" name="Picture 6" descr="C:\Documents and Settings\Jana\Local Settings\Temporary Internet Files\Content.IE5\9TI078QG\MM900356791[1].gif"/>
            <p:cNvPicPr>
              <a:picLocks noChangeAspect="1" noChangeArrowheads="1" noCrop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18398" y="5258876"/>
              <a:ext cx="1000125" cy="10287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6" descr="C:\Documents and Settings\Jana\Local Settings\Temporary Internet Files\Content.IE5\9TI078QG\MM900356791[1].gif"/>
            <p:cNvPicPr>
              <a:picLocks noChangeAspect="1" noChangeArrowheads="1" noCrop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732492" y="5273004"/>
              <a:ext cx="1000125" cy="10287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7" name="Oválný popisek 26"/>
          <p:cNvSpPr/>
          <p:nvPr/>
        </p:nvSpPr>
        <p:spPr>
          <a:xfrm>
            <a:off x="405765" y="4506258"/>
            <a:ext cx="2491097" cy="936104"/>
          </a:xfrm>
          <a:prstGeom prst="wedgeEllipseCallout">
            <a:avLst>
              <a:gd name="adj1" fmla="val -66185"/>
              <a:gd name="adj2" fmla="val -64253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they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ride</a:t>
            </a:r>
            <a:r>
              <a:rPr lang="cs-CZ" sz="2400" dirty="0" smtClean="0">
                <a:solidFill>
                  <a:schemeClr val="tx1"/>
                </a:solidFill>
              </a:rPr>
              <a:t> a bike?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024166" y="6286759"/>
            <a:ext cx="1565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No,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9" name="Oválný popisek 28"/>
          <p:cNvSpPr/>
          <p:nvPr/>
        </p:nvSpPr>
        <p:spPr>
          <a:xfrm>
            <a:off x="3779912" y="3344858"/>
            <a:ext cx="1905202" cy="840011"/>
          </a:xfrm>
          <a:prstGeom prst="wedgeEllipseCallout">
            <a:avLst>
              <a:gd name="adj1" fmla="val 2425"/>
              <a:gd name="adj2" fmla="val -6947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he </a:t>
            </a:r>
            <a:r>
              <a:rPr lang="cs-CZ" sz="2400" dirty="0" err="1" smtClean="0">
                <a:solidFill>
                  <a:schemeClr val="tx1"/>
                </a:solidFill>
              </a:rPr>
              <a:t>sing</a:t>
            </a:r>
            <a:r>
              <a:rPr lang="cs-CZ" sz="2400" dirty="0" smtClean="0">
                <a:solidFill>
                  <a:schemeClr val="tx1"/>
                </a:solidFill>
              </a:rPr>
              <a:t>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436910" y="4321592"/>
            <a:ext cx="1565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dirty="0" err="1" smtClean="0"/>
              <a:t>can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1" name="Oválný popisek 30"/>
          <p:cNvSpPr/>
          <p:nvPr/>
        </p:nvSpPr>
        <p:spPr>
          <a:xfrm>
            <a:off x="5964658" y="3640042"/>
            <a:ext cx="2523580" cy="936104"/>
          </a:xfrm>
          <a:prstGeom prst="wedgeEllipseCallout">
            <a:avLst>
              <a:gd name="adj1" fmla="val 68463"/>
              <a:gd name="adj2" fmla="val 86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he play </a:t>
            </a:r>
            <a:r>
              <a:rPr lang="cs-CZ" sz="2400" dirty="0" err="1" smtClean="0">
                <a:solidFill>
                  <a:schemeClr val="tx1"/>
                </a:solidFill>
              </a:rPr>
              <a:t>the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violin</a:t>
            </a:r>
            <a:r>
              <a:rPr lang="cs-CZ" sz="2400" dirty="0" smtClean="0">
                <a:solidFill>
                  <a:schemeClr val="tx1"/>
                </a:solidFill>
              </a:rPr>
              <a:t>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228184" y="4789644"/>
            <a:ext cx="15841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No, he </a:t>
            </a:r>
            <a:r>
              <a:rPr lang="cs-CZ" dirty="0" err="1" smtClean="0"/>
              <a:t>can´t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34" name="Skupina 33"/>
          <p:cNvGrpSpPr/>
          <p:nvPr/>
        </p:nvGrpSpPr>
        <p:grpSpPr>
          <a:xfrm>
            <a:off x="4149426" y="5539611"/>
            <a:ext cx="2019300" cy="1028700"/>
            <a:chOff x="6863935" y="5678524"/>
            <a:chExt cx="2019300" cy="1028700"/>
          </a:xfrm>
        </p:grpSpPr>
        <p:pic>
          <p:nvPicPr>
            <p:cNvPr id="18" name="Picture 4" descr="C:\Documents and Settings\Jana\Local Settings\Temporary Internet Files\Content.IE5\9TI078QG\MM900323802[1].gif"/>
            <p:cNvPicPr>
              <a:picLocks noChangeAspect="1" noChangeArrowheads="1" noCrop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54535" y="5678524"/>
              <a:ext cx="1028700" cy="10287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3" name="Picture 2" descr="C:\Documents and Settings\Jana\Local Settings\Temporary Internet Files\Content.IE5\0DB6Y9N4\MM900336411[1].gif"/>
            <p:cNvPicPr>
              <a:picLocks noChangeAspect="1" noChangeArrowheads="1" noCrop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863935" y="5678524"/>
              <a:ext cx="1028700" cy="10287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5" name="Oválný popisek 34"/>
          <p:cNvSpPr/>
          <p:nvPr/>
        </p:nvSpPr>
        <p:spPr>
          <a:xfrm>
            <a:off x="6090136" y="5447541"/>
            <a:ext cx="3056020" cy="1120770"/>
          </a:xfrm>
          <a:prstGeom prst="wedgeEllipseCallout">
            <a:avLst>
              <a:gd name="adj1" fmla="val 48515"/>
              <a:gd name="adj2" fmla="val -41868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they</a:t>
            </a:r>
            <a:r>
              <a:rPr lang="cs-CZ" sz="2400" dirty="0" smtClean="0">
                <a:solidFill>
                  <a:schemeClr val="tx1"/>
                </a:solidFill>
              </a:rPr>
              <a:t> play </a:t>
            </a:r>
            <a:r>
              <a:rPr lang="cs-CZ" sz="2400" dirty="0" err="1" smtClean="0">
                <a:solidFill>
                  <a:schemeClr val="tx1"/>
                </a:solidFill>
              </a:rPr>
              <a:t>football</a:t>
            </a:r>
            <a:r>
              <a:rPr lang="cs-CZ" sz="2400" dirty="0" smtClean="0">
                <a:solidFill>
                  <a:schemeClr val="tx1"/>
                </a:solidFill>
              </a:rPr>
              <a:t>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429020" y="6383645"/>
            <a:ext cx="1565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0018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/>
      <p:bldP spid="8" grpId="0" animBg="1"/>
      <p:bldP spid="9" grpId="0"/>
      <p:bldP spid="19" grpId="0" animBg="1"/>
      <p:bldP spid="20" grpId="0"/>
      <p:bldP spid="21" grpId="0" animBg="1"/>
      <p:bldP spid="22" grpId="0"/>
      <p:bldP spid="23" grpId="0" animBg="1"/>
      <p:bldP spid="24" grpId="0"/>
      <p:bldP spid="27" grpId="0" animBg="1"/>
      <p:bldP spid="28" grpId="0"/>
      <p:bldP spid="29" grpId="0" animBg="1"/>
      <p:bldP spid="30" grpId="0"/>
      <p:bldP spid="31" grpId="0" animBg="1"/>
      <p:bldP spid="32" grpId="0"/>
      <p:bldP spid="35" grpId="0" animBg="1"/>
      <p:bldP spid="3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46343"/>
            <a:ext cx="6696744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Odpověz na otázky podle pravdy </a:t>
            </a:r>
          </a:p>
          <a:p>
            <a:pPr algn="ctr"/>
            <a:r>
              <a:rPr lang="cs-CZ" sz="2400" dirty="0" smtClean="0">
                <a:latin typeface="Comic Sans MS" pitchFamily="66" charset="0"/>
              </a:rPr>
              <a:t>(</a:t>
            </a:r>
            <a:r>
              <a:rPr lang="cs-CZ" sz="2400" dirty="0" err="1" smtClean="0">
                <a:latin typeface="Comic Sans MS" pitchFamily="66" charset="0"/>
              </a:rPr>
              <a:t>Yes</a:t>
            </a:r>
            <a:r>
              <a:rPr lang="cs-CZ" sz="2400" dirty="0" smtClean="0">
                <a:latin typeface="Comic Sans MS" pitchFamily="66" charset="0"/>
              </a:rPr>
              <a:t>, I </a:t>
            </a:r>
            <a:r>
              <a:rPr lang="cs-CZ" sz="2400" dirty="0" err="1" smtClean="0">
                <a:latin typeface="Comic Sans MS" pitchFamily="66" charset="0"/>
              </a:rPr>
              <a:t>can</a:t>
            </a:r>
            <a:r>
              <a:rPr lang="cs-CZ" sz="2400" dirty="0" smtClean="0">
                <a:latin typeface="Comic Sans MS" pitchFamily="66" charset="0"/>
              </a:rPr>
              <a:t>. X No, I </a:t>
            </a:r>
            <a:r>
              <a:rPr lang="cs-CZ" sz="2400" dirty="0" err="1" smtClean="0">
                <a:latin typeface="Comic Sans MS" pitchFamily="66" charset="0"/>
              </a:rPr>
              <a:t>can´t</a:t>
            </a:r>
            <a:r>
              <a:rPr lang="cs-CZ" sz="2400" dirty="0" smtClean="0">
                <a:latin typeface="Comic Sans MS" pitchFamily="66" charset="0"/>
              </a:rPr>
              <a:t>.) </a:t>
            </a:r>
          </a:p>
          <a:p>
            <a:pPr algn="ctr"/>
            <a:r>
              <a:rPr lang="cs-CZ" sz="2400" dirty="0" smtClean="0">
                <a:latin typeface="Comic Sans MS" pitchFamily="66" charset="0"/>
              </a:rPr>
              <a:t>a  </a:t>
            </a:r>
            <a:r>
              <a:rPr lang="cs-CZ" sz="2400" dirty="0">
                <a:latin typeface="Comic Sans MS" pitchFamily="66" charset="0"/>
              </a:rPr>
              <a:t>odpovědi si zapiš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051720" y="1539880"/>
            <a:ext cx="343704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ride</a:t>
            </a:r>
            <a:r>
              <a:rPr lang="cs-CZ" sz="2400" dirty="0" smtClean="0"/>
              <a:t> a bike?</a:t>
            </a:r>
          </a:p>
          <a:p>
            <a:r>
              <a:rPr lang="cs-CZ" sz="2400" dirty="0" err="1"/>
              <a:t>Can</a:t>
            </a:r>
            <a:r>
              <a:rPr lang="cs-CZ" sz="2400" dirty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err="1" smtClean="0"/>
              <a:t>sing</a:t>
            </a:r>
            <a:r>
              <a:rPr lang="cs-CZ" sz="2400" dirty="0" smtClean="0"/>
              <a:t>?</a:t>
            </a:r>
            <a:endParaRPr lang="cs-CZ" sz="2400" dirty="0"/>
          </a:p>
          <a:p>
            <a:r>
              <a:rPr lang="cs-CZ" sz="2400" dirty="0" err="1"/>
              <a:t>Can</a:t>
            </a:r>
            <a:r>
              <a:rPr lang="cs-CZ" sz="2400" dirty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smtClean="0"/>
              <a:t>play </a:t>
            </a:r>
            <a:r>
              <a:rPr lang="cs-CZ" sz="2400" dirty="0" err="1" smtClean="0"/>
              <a:t>the</a:t>
            </a:r>
            <a:r>
              <a:rPr lang="cs-CZ" sz="2400" dirty="0" smtClean="0"/>
              <a:t> piano?</a:t>
            </a:r>
            <a:endParaRPr lang="cs-CZ" sz="2400" dirty="0"/>
          </a:p>
          <a:p>
            <a:r>
              <a:rPr lang="cs-CZ" sz="2400" dirty="0" err="1"/>
              <a:t>Can</a:t>
            </a:r>
            <a:r>
              <a:rPr lang="cs-CZ" sz="2400" dirty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smtClean="0"/>
              <a:t>ski?</a:t>
            </a:r>
            <a:endParaRPr lang="cs-CZ" sz="2400" dirty="0"/>
          </a:p>
          <a:p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play basketball?</a:t>
            </a:r>
            <a:endParaRPr lang="cs-CZ" sz="2400" dirty="0"/>
          </a:p>
        </p:txBody>
      </p:sp>
      <p:pic>
        <p:nvPicPr>
          <p:cNvPr id="1029" name="Picture 5" descr="C:\Documents and Settings\Jana\Local Settings\Temporary Internet Files\Content.IE5\Q3BLZAFO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594976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331640" y="3573016"/>
            <a:ext cx="6696744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Zeptej se kamaráda na tytéž otázky,</a:t>
            </a:r>
          </a:p>
          <a:p>
            <a:pPr algn="ctr"/>
            <a:r>
              <a:rPr lang="cs-CZ" sz="2400" dirty="0" smtClean="0">
                <a:latin typeface="Comic Sans MS" pitchFamily="66" charset="0"/>
              </a:rPr>
              <a:t>odpovědi </a:t>
            </a:r>
            <a:r>
              <a:rPr lang="cs-CZ" sz="2400" dirty="0">
                <a:latin typeface="Comic Sans MS" pitchFamily="66" charset="0"/>
              </a:rPr>
              <a:t>si </a:t>
            </a:r>
            <a:r>
              <a:rPr lang="cs-CZ" sz="2400" dirty="0" smtClean="0">
                <a:latin typeface="Comic Sans MS" pitchFamily="66" charset="0"/>
              </a:rPr>
              <a:t>také zapiš </a:t>
            </a:r>
          </a:p>
          <a:p>
            <a:pPr algn="ctr"/>
            <a:r>
              <a:rPr lang="cs-CZ" sz="2400" dirty="0" smtClean="0">
                <a:latin typeface="Comic Sans MS" pitchFamily="66" charset="0"/>
              </a:rPr>
              <a:t>(</a:t>
            </a:r>
            <a:r>
              <a:rPr lang="cs-CZ" sz="2400" dirty="0" err="1" smtClean="0">
                <a:latin typeface="Comic Sans MS" pitchFamily="66" charset="0"/>
              </a:rPr>
              <a:t>Yes</a:t>
            </a:r>
            <a:r>
              <a:rPr lang="cs-CZ" sz="2400" dirty="0" smtClean="0">
                <a:latin typeface="Comic Sans MS" pitchFamily="66" charset="0"/>
              </a:rPr>
              <a:t>, he/</a:t>
            </a:r>
            <a:r>
              <a:rPr lang="cs-CZ" sz="2400" dirty="0" err="1" smtClean="0">
                <a:latin typeface="Comic Sans MS" pitchFamily="66" charset="0"/>
              </a:rPr>
              <a:t>she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can</a:t>
            </a:r>
            <a:r>
              <a:rPr lang="cs-CZ" sz="2400" dirty="0" smtClean="0">
                <a:latin typeface="Comic Sans MS" pitchFamily="66" charset="0"/>
              </a:rPr>
              <a:t>. X No, he/</a:t>
            </a:r>
            <a:r>
              <a:rPr lang="cs-CZ" sz="2400" dirty="0" err="1" smtClean="0">
                <a:latin typeface="Comic Sans MS" pitchFamily="66" charset="0"/>
              </a:rPr>
              <a:t>she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can´t</a:t>
            </a:r>
            <a:r>
              <a:rPr lang="cs-CZ" sz="2400" dirty="0" smtClean="0">
                <a:latin typeface="Comic Sans MS" pitchFamily="66" charset="0"/>
              </a:rPr>
              <a:t>.)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031" name="Picture 7" descr="C:\Documents and Settings\Jana\Local Settings\Temporary Internet Files\Content.IE5\9TI078QG\MC9004344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3" y="3258780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Jana\Local Settings\Temporary Internet Files\Content.IE5\Q3BLZAFO\MM90028361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3854092"/>
            <a:ext cx="609600" cy="63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331640" y="4904339"/>
            <a:ext cx="669674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Nakonec pověz ostatním, co jsi se dozvěděl/a.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1050" y="5517232"/>
            <a:ext cx="1403041" cy="127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3635896" y="5553236"/>
            <a:ext cx="3344423" cy="1044116"/>
          </a:xfrm>
          <a:prstGeom prst="wedgeRoundRectCallout">
            <a:avLst>
              <a:gd name="adj1" fmla="val -60027"/>
              <a:gd name="adj2" fmla="val -7589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John </a:t>
            </a:r>
            <a:r>
              <a:rPr lang="cs-CZ" sz="2400" dirty="0" err="1" smtClean="0">
                <a:solidFill>
                  <a:schemeClr val="tx1"/>
                </a:solidFill>
              </a:rPr>
              <a:t>can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ride</a:t>
            </a:r>
            <a:r>
              <a:rPr lang="cs-CZ" sz="2400" dirty="0" smtClean="0">
                <a:solidFill>
                  <a:schemeClr val="tx1"/>
                </a:solidFill>
              </a:rPr>
              <a:t> a bike. 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He </a:t>
            </a:r>
            <a:r>
              <a:rPr lang="cs-CZ" sz="2400" dirty="0" err="1" smtClean="0">
                <a:solidFill>
                  <a:schemeClr val="tx1"/>
                </a:solidFill>
              </a:rPr>
              <a:t>can´t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sing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…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362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10" grpId="0" animBg="1"/>
      <p:bldP spid="17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http://office.microsoft.com/cs-cz/images/?CTT=6&amp;ver=14&amp;app=powerpnt.exe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68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21462</TotalTime>
  <Words>606</Words>
  <Application>Microsoft Office PowerPoint</Application>
  <PresentationFormat>Předvádění na obrazovce (4:3)</PresentationFormat>
  <Paragraphs>184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Can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1Sl1</cp:lastModifiedBy>
  <cp:revision>73</cp:revision>
  <dcterms:created xsi:type="dcterms:W3CDTF">2012-02-16T09:53:32Z</dcterms:created>
  <dcterms:modified xsi:type="dcterms:W3CDTF">2012-09-09T22:11:09Z</dcterms:modified>
</cp:coreProperties>
</file>