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  <p:sldMasterId id="2147483729" r:id="rId2"/>
  </p:sldMasterIdLst>
  <p:notesMasterIdLst>
    <p:notesMasterId r:id="rId7"/>
  </p:notesMasterIdLst>
  <p:sldIdLst>
    <p:sldId id="280" r:id="rId3"/>
    <p:sldId id="273" r:id="rId4"/>
    <p:sldId id="275" r:id="rId5"/>
    <p:sldId id="278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60066"/>
    <a:srgbClr val="333300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97" autoAdjust="0"/>
  </p:normalViewPr>
  <p:slideViewPr>
    <p:cSldViewPr>
      <p:cViewPr>
        <p:scale>
          <a:sx n="47" d="100"/>
          <a:sy n="47" d="100"/>
        </p:scale>
        <p:origin x="-1830" y="-13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E72A42B8-6403-4F17-B58D-3FC51FB65266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2405CE13-5BC6-45A2-ABD1-EB4C2F788B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Jaromír Demek, Ivan Mališ: Zeměpis – Zeměpis světadílů, pro 6. a 7. ročník základní školy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Jaromír Demek, Ivan Mališ: Zeměpis – Zeměpis světadílů, pro 6. a 7. ročník základní školy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Jaromír Demek, Ivan Mališ: Zeměpis – Zeměpis světadílů, pro 6. a 7. ročník základní školy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C0C7C1A-F782-4A76-8CD9-C4925AA326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46D90-EC1D-418F-8903-77FEDC0960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E73F0-2E7F-4AE0-88F9-E97665E72F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66DFE-83C1-4B1E-85AC-AAAB37E014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C6F10-9DE7-4FC0-847B-63DB4EFD4D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76E2C-7212-47F4-A2BE-2476D36CD2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F0F9B-0255-48B1-9179-26601AE6AF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87143-3060-48F4-B0A1-0D1707DC4D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610B3-4DC2-4557-88B5-F85FD5F225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09D80-30A1-4FA8-BA21-1C11AB8D42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A4A01-9CEF-4BE1-BAA7-FF85FD3002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422357-6D8D-4DCE-96EB-DD004819899B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BA65C-1682-488C-A5F5-955D584F69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217522-B4B3-4513-930B-8FFF731D1F8D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B6CA3-160D-43F8-9972-5EB29BBC7A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E4CF9-6C11-46B5-A057-721AFD894264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EF9F7-BB3A-4E2C-8A22-2667B2B32A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D1E14B-C902-496B-87E4-47F0A7C06726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02DCA-A379-4D62-80FB-C9E34AD324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C1758A-B6DC-49F8-A850-714F7DB2D089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09DC1-CBCE-46F3-AB94-3A17881080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605085-E1C3-448D-B6D7-012543E7A1CB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F45EB-42E1-4DF2-8AE0-83DA57FDD3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3EED9D-1347-49D8-A8C1-704020A04C48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80FB9-A24B-44E4-8C16-C015CB87F1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20E02-4E27-48A1-88B8-43B9892E59A5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9B372-9D6E-4EC4-AD3A-E165BD8AD6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FCA93-FFFC-4B08-B5DD-2B9503EFBCDD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86B3C-5F1C-4EF4-9D26-C64D018BFE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BE427-7B38-44DD-9CCA-0CC3754F8EE8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0826A-67B2-4ADF-85F3-BB44BA6087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039EC-106A-448A-89E5-A4D680A36E9C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AF946-0A99-4EE6-81AB-22D6599521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AEC07F72-39AD-46CE-9FDE-CD5A0E5D20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40" r:id="rId2"/>
    <p:sldLayoutId id="2147483739" r:id="rId3"/>
    <p:sldLayoutId id="2147483738" r:id="rId4"/>
    <p:sldLayoutId id="2147483737" r:id="rId5"/>
    <p:sldLayoutId id="2147483736" r:id="rId6"/>
    <p:sldLayoutId id="2147483735" r:id="rId7"/>
    <p:sldLayoutId id="2147483753" r:id="rId8"/>
    <p:sldLayoutId id="2147483754" r:id="rId9"/>
    <p:sldLayoutId id="2147483734" r:id="rId10"/>
    <p:sldLayoutId id="214748373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B0811F4D-8BB9-4198-9FED-2780BC1F2942}" type="datetimeFigureOut">
              <a:rPr lang="cs-CZ"/>
              <a:pPr>
                <a:defRPr/>
              </a:pPr>
              <a:t>9.3.2012</a:t>
            </a:fld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17D9E56-841F-4B1F-9C35-B598BCE272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0" r:id="rId2"/>
    <p:sldLayoutId id="2147483749" r:id="rId3"/>
    <p:sldLayoutId id="2147483748" r:id="rId4"/>
    <p:sldLayoutId id="2147483747" r:id="rId5"/>
    <p:sldLayoutId id="2147483746" r:id="rId6"/>
    <p:sldLayoutId id="2147483745" r:id="rId7"/>
    <p:sldLayoutId id="2147483744" r:id="rId8"/>
    <p:sldLayoutId id="2147483743" r:id="rId9"/>
    <p:sldLayoutId id="2147483742" r:id="rId10"/>
    <p:sldLayoutId id="214748374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%C4%8CLR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smtClean="0">
                <a:latin typeface="Calibri" pitchFamily="34" charset="0"/>
              </a:rPr>
              <a:t>VY_32_INOVACE_44A_Asie základní pojmy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042988" y="1027113"/>
            <a:ext cx="7024687" cy="60166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600" b="1" dirty="0" smtClean="0">
                <a:solidFill>
                  <a:srgbClr val="FF0000"/>
                </a:solidFill>
              </a:rPr>
              <a:t>Asie – základní informace 1.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87450" y="1700213"/>
            <a:ext cx="6777038" cy="4392612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solidFill>
                  <a:srgbClr val="FF0000"/>
                </a:solidFill>
              </a:rPr>
              <a:t>Asie je svou rozlohou 44 603 853 km² nejrozlehlejší (největší) a s téměř 4 miliardami obyvatel nejlidnatějším světadíl</a:t>
            </a:r>
            <a:r>
              <a:rPr lang="cs-CZ" b="1" dirty="0" smtClean="0">
                <a:solidFill>
                  <a:srgbClr val="000000"/>
                </a:solidFill>
              </a:rPr>
              <a:t>, který tvoří součást kontinentu nazvaného </a:t>
            </a:r>
            <a:r>
              <a:rPr lang="cs-CZ" b="1" dirty="0" err="1" smtClean="0">
                <a:solidFill>
                  <a:srgbClr val="000000"/>
                </a:solidFill>
              </a:rPr>
              <a:t>Euroasie</a:t>
            </a:r>
            <a:r>
              <a:rPr lang="cs-CZ" b="1" dirty="0" smtClean="0">
                <a:solidFill>
                  <a:srgbClr val="000000"/>
                </a:solidFill>
              </a:rPr>
              <a:t>. Vyskytuje se především na východní a severní </a:t>
            </a:r>
            <a:r>
              <a:rPr lang="cs-CZ" b="1" dirty="0" err="1" smtClean="0">
                <a:solidFill>
                  <a:srgbClr val="000000"/>
                </a:solidFill>
              </a:rPr>
              <a:t>poloklouli</a:t>
            </a:r>
            <a:r>
              <a:rPr lang="cs-CZ" b="1" dirty="0" smtClean="0">
                <a:solidFill>
                  <a:srgbClr val="000000"/>
                </a:solidFill>
              </a:rPr>
              <a:t>. Pokrývá 8,6 % povrchu Země (29,9 % souše) a žije v ní asi 4 miliardy lidí, což je 60 % světové populace. </a:t>
            </a:r>
          </a:p>
          <a:p>
            <a:pPr eaLnBrk="1" hangingPunct="1">
              <a:defRPr/>
            </a:pPr>
            <a:endParaRPr lang="cs-CZ" b="1" dirty="0">
              <a:solidFill>
                <a:srgbClr val="000000"/>
              </a:solidFill>
            </a:endParaRPr>
          </a:p>
          <a:p>
            <a:pPr marL="69850" indent="0" eaLnBrk="1" hangingPunct="1">
              <a:buFont typeface="Wingdings 2" pitchFamily="18" charset="2"/>
              <a:buNone/>
              <a:defRPr/>
            </a:pPr>
            <a:r>
              <a:rPr lang="cs-CZ" sz="1400" b="1" dirty="0">
                <a:solidFill>
                  <a:srgbClr val="000000"/>
                </a:solidFill>
              </a:rPr>
              <a:t>Jaromír </a:t>
            </a:r>
            <a:r>
              <a:rPr lang="cs-CZ" sz="1400" b="1" dirty="0" err="1">
                <a:solidFill>
                  <a:srgbClr val="000000"/>
                </a:solidFill>
              </a:rPr>
              <a:t>Demek</a:t>
            </a:r>
            <a:r>
              <a:rPr lang="cs-CZ" sz="1400" b="1" dirty="0">
                <a:solidFill>
                  <a:srgbClr val="000000"/>
                </a:solidFill>
              </a:rPr>
              <a:t>, Ivan Mališ: Zeměpis – Zeměpis světadílů, pro 6. a 7. ročník základní školy</a:t>
            </a:r>
          </a:p>
          <a:p>
            <a:pPr eaLnBrk="1" hangingPunct="1">
              <a:defRPr/>
            </a:pPr>
            <a:endParaRPr lang="cs-CZ" b="1" dirty="0" smtClean="0">
              <a:solidFill>
                <a:srgbClr val="000000"/>
              </a:solidFill>
            </a:endParaRPr>
          </a:p>
          <a:p>
            <a:pPr eaLnBrk="1" hangingPunct="1">
              <a:defRPr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2988" y="836613"/>
            <a:ext cx="7024687" cy="6016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rgbClr val="660066"/>
                </a:solidFill>
              </a:rPr>
              <a:t>Asie – základní informace 2.</a:t>
            </a:r>
            <a:endParaRPr lang="cs-CZ" b="1" dirty="0">
              <a:solidFill>
                <a:srgbClr val="6600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1557338"/>
            <a:ext cx="6777037" cy="446405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200" b="1" dirty="0" smtClean="0"/>
              <a:t>Ačkoliv </a:t>
            </a:r>
            <a:r>
              <a:rPr lang="cs-CZ" sz="2200" b="1" dirty="0" smtClean="0">
                <a:solidFill>
                  <a:srgbClr val="FF0000"/>
                </a:solidFill>
              </a:rPr>
              <a:t>hranice mezi Asií a Evropou</a:t>
            </a:r>
            <a:r>
              <a:rPr lang="cs-CZ" sz="2200" b="1" dirty="0" smtClean="0"/>
              <a:t> nejsou přesně určitelné, všeobecně </a:t>
            </a:r>
            <a:r>
              <a:rPr lang="cs-CZ" sz="2200" b="1" dirty="0" smtClean="0">
                <a:solidFill>
                  <a:srgbClr val="FF0000"/>
                </a:solidFill>
              </a:rPr>
              <a:t>se</a:t>
            </a:r>
            <a:r>
              <a:rPr lang="cs-CZ" sz="2200" b="1" dirty="0" smtClean="0"/>
              <a:t> jako hranice </a:t>
            </a:r>
            <a:r>
              <a:rPr lang="cs-CZ" sz="2200" b="1" dirty="0" smtClean="0">
                <a:solidFill>
                  <a:srgbClr val="FF0000"/>
                </a:solidFill>
              </a:rPr>
              <a:t>udává pohoří Ural</a:t>
            </a:r>
            <a:r>
              <a:rPr lang="cs-CZ" sz="2200" b="1" dirty="0" smtClean="0"/>
              <a:t> na západě, </a:t>
            </a:r>
            <a:r>
              <a:rPr lang="cs-CZ" sz="2200" b="1" dirty="0" smtClean="0">
                <a:solidFill>
                  <a:srgbClr val="FF0000"/>
                </a:solidFill>
              </a:rPr>
              <a:t>dále řeka </a:t>
            </a:r>
            <a:r>
              <a:rPr lang="cs-CZ" sz="2200" b="1" dirty="0" err="1" smtClean="0">
                <a:solidFill>
                  <a:srgbClr val="FF0000"/>
                </a:solidFill>
              </a:rPr>
              <a:t>Emba</a:t>
            </a:r>
            <a:r>
              <a:rPr lang="cs-CZ" sz="2200" b="1" dirty="0" smtClean="0">
                <a:solidFill>
                  <a:srgbClr val="FF0000"/>
                </a:solidFill>
              </a:rPr>
              <a:t>, pobřeží Kaspického moře, severní předhůří Kavkazu, Azovské moře, Černé moře, úžina Bospor, úžina Dardanely</a:t>
            </a:r>
            <a:r>
              <a:rPr lang="cs-CZ" sz="2200" b="1" dirty="0" smtClean="0"/>
              <a:t>. </a:t>
            </a:r>
            <a:r>
              <a:rPr lang="cs-CZ" sz="2200" b="1" dirty="0" smtClean="0">
                <a:solidFill>
                  <a:srgbClr val="FF0000"/>
                </a:solidFill>
              </a:rPr>
              <a:t>Od Afriky je Asie oddělena </a:t>
            </a:r>
            <a:r>
              <a:rPr lang="cs-CZ" sz="2200" b="1" dirty="0" err="1" smtClean="0">
                <a:solidFill>
                  <a:srgbClr val="FF0000"/>
                </a:solidFill>
              </a:rPr>
              <a:t>Suezkým</a:t>
            </a:r>
            <a:r>
              <a:rPr lang="cs-CZ" sz="2200" b="1" dirty="0" smtClean="0">
                <a:solidFill>
                  <a:srgbClr val="FF0000"/>
                </a:solidFill>
              </a:rPr>
              <a:t> průplavem</a:t>
            </a:r>
            <a:r>
              <a:rPr lang="cs-CZ" sz="2200" b="1" dirty="0" smtClean="0"/>
              <a:t>. Vše směrem na východ od této pomyslné hranice se považuje za Asii. Hranice s Austrálií a Oceánií nejsou přesně určeny.</a:t>
            </a:r>
          </a:p>
          <a:p>
            <a:pPr marL="69850" indent="0" eaLnBrk="1" hangingPunct="1">
              <a:buFont typeface="Wingdings 2" pitchFamily="18" charset="2"/>
              <a:buNone/>
              <a:defRPr/>
            </a:pPr>
            <a:endParaRPr lang="cs-CZ" sz="1400" dirty="0" smtClean="0">
              <a:latin typeface="Arial" charset="0"/>
            </a:endParaRPr>
          </a:p>
          <a:p>
            <a:pPr marL="69850" indent="0" eaLnBrk="1" hangingPunct="1">
              <a:buFont typeface="Wingdings 2" pitchFamily="18" charset="2"/>
              <a:buNone/>
              <a:defRPr/>
            </a:pPr>
            <a:endParaRPr lang="cs-CZ" sz="1400" dirty="0">
              <a:latin typeface="Arial" charset="0"/>
            </a:endParaRPr>
          </a:p>
          <a:p>
            <a:pPr marL="69850" indent="0" eaLnBrk="1" hangingPunct="1">
              <a:buFont typeface="Wingdings 2" pitchFamily="18" charset="2"/>
              <a:buNone/>
              <a:defRPr/>
            </a:pPr>
            <a:r>
              <a:rPr lang="cs-CZ" sz="1400" b="1" dirty="0" smtClean="0">
                <a:latin typeface="Arial" charset="0"/>
              </a:rPr>
              <a:t>Jaromír </a:t>
            </a:r>
            <a:r>
              <a:rPr lang="cs-CZ" sz="1400" b="1" dirty="0" err="1">
                <a:latin typeface="Arial" charset="0"/>
              </a:rPr>
              <a:t>Demek</a:t>
            </a:r>
            <a:r>
              <a:rPr lang="cs-CZ" sz="1400" b="1" dirty="0">
                <a:latin typeface="Arial" charset="0"/>
              </a:rPr>
              <a:t>, Ivan Mališ: Zeměpis – Zeměpis světadílů, pro 6. a 7. ročník základní školy</a:t>
            </a:r>
          </a:p>
          <a:p>
            <a:pPr eaLnBrk="1" hangingPunct="1">
              <a:defRPr/>
            </a:pPr>
            <a:endParaRPr lang="cs-CZ" sz="2200" b="1" dirty="0" smtClean="0"/>
          </a:p>
          <a:p>
            <a:pPr eaLnBrk="1" hangingPunct="1">
              <a:defRPr/>
            </a:pPr>
            <a:endParaRPr lang="cs-CZ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1" smtClean="0">
                <a:solidFill>
                  <a:srgbClr val="FF0000"/>
                </a:solidFill>
              </a:rPr>
              <a:t>Asie - obyvatelstvo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2988" y="2324100"/>
            <a:ext cx="6777037" cy="3841750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rgbClr val="FF0000"/>
                </a:solidFill>
              </a:rPr>
              <a:t>Počet obyvatel Asie v červnu 2010 dosáhl 3,879,000,000 a stále stoupá</a:t>
            </a:r>
            <a:r>
              <a:rPr lang="cs-CZ" b="1" smtClean="0">
                <a:solidFill>
                  <a:srgbClr val="333300"/>
                </a:solidFill>
              </a:rPr>
              <a:t>. Polovinu tvoří obyvatelstvo do 20 let. V Asii žijí přibližně dvě třetiny obyvatelstva světa. Nejvíce obyvatel má </a:t>
            </a:r>
            <a:r>
              <a:rPr lang="cs-CZ" b="1" smtClean="0">
                <a:solidFill>
                  <a:srgbClr val="333300"/>
                </a:solidFill>
                <a:hlinkClick r:id="rId3" tooltip="ČLR"/>
              </a:rPr>
              <a:t>Čína</a:t>
            </a:r>
            <a:r>
              <a:rPr lang="cs-CZ" b="1" smtClean="0">
                <a:solidFill>
                  <a:srgbClr val="333300"/>
                </a:solidFill>
              </a:rPr>
              <a:t> s 1,3 mld.</a:t>
            </a:r>
          </a:p>
          <a:p>
            <a:pPr eaLnBrk="1" hangingPunct="1"/>
            <a:endParaRPr lang="cs-CZ" b="1" smtClean="0">
              <a:solidFill>
                <a:srgbClr val="333300"/>
              </a:solidFill>
            </a:endParaRPr>
          </a:p>
          <a:p>
            <a:pPr eaLnBrk="1" hangingPunct="1"/>
            <a:endParaRPr lang="cs-CZ" b="1" smtClean="0">
              <a:solidFill>
                <a:srgbClr val="333300"/>
              </a:solidFill>
            </a:endParaRPr>
          </a:p>
          <a:p>
            <a:pPr eaLnBrk="1" hangingPunct="1"/>
            <a:endParaRPr lang="cs-CZ" b="1" smtClean="0">
              <a:solidFill>
                <a:srgbClr val="333300"/>
              </a:solidFill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z="1400" b="1" smtClean="0">
                <a:latin typeface="Arial" charset="0"/>
              </a:rPr>
              <a:t>Jaromír Demek, Ivan Mališ: Zeměpis – Zeměpis světadílů, pro 6. a 7. ročník základní školy</a:t>
            </a:r>
          </a:p>
          <a:p>
            <a:pPr eaLnBrk="1" hangingPunct="1"/>
            <a:endParaRPr lang="cs-CZ" b="1" smtClean="0">
              <a:solidFill>
                <a:srgbClr val="333300"/>
              </a:solidFill>
            </a:endParaRPr>
          </a:p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522</TotalTime>
  <Words>250</Words>
  <Application>Microsoft Office PowerPoint</Application>
  <PresentationFormat>Předvádění na obrazovce (4:3)</PresentationFormat>
  <Paragraphs>20</Paragraphs>
  <Slides>4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4</vt:i4>
      </vt:variant>
    </vt:vector>
  </HeadingPairs>
  <TitlesOfParts>
    <vt:vector size="13" baseType="lpstr">
      <vt:lpstr>Arial</vt:lpstr>
      <vt:lpstr>Century Gothic</vt:lpstr>
      <vt:lpstr>Wingdings 2</vt:lpstr>
      <vt:lpstr>Calibri</vt:lpstr>
      <vt:lpstr>Austin</vt:lpstr>
      <vt:lpstr>Výchozí návrh</vt:lpstr>
      <vt:lpstr>Austin</vt:lpstr>
      <vt:lpstr>Austin</vt:lpstr>
      <vt:lpstr>Austin</vt:lpstr>
      <vt:lpstr>VY_32_INOVACE_44A_Asie základní pojmy</vt:lpstr>
      <vt:lpstr>Asie – základní informace 1.</vt:lpstr>
      <vt:lpstr>Asie – základní informace 2.</vt:lpstr>
      <vt:lpstr>Asie - obyvatelstvo</vt:lpstr>
    </vt:vector>
  </TitlesOfParts>
  <Company>ZS Choustník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Brazílie</dc:title>
  <dc:creator>PC Scenic</dc:creator>
  <cp:lastModifiedBy>Maminka</cp:lastModifiedBy>
  <cp:revision>30</cp:revision>
  <dcterms:created xsi:type="dcterms:W3CDTF">2011-01-03T17:28:47Z</dcterms:created>
  <dcterms:modified xsi:type="dcterms:W3CDTF">2012-03-09T09:58:27Z</dcterms:modified>
</cp:coreProperties>
</file>