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3" r:id="rId3"/>
    <p:sldId id="431" r:id="rId4"/>
    <p:sldId id="425" r:id="rId5"/>
    <p:sldId id="432" r:id="rId6"/>
    <p:sldId id="433" r:id="rId7"/>
    <p:sldId id="434" r:id="rId8"/>
    <p:sldId id="436" r:id="rId9"/>
    <p:sldId id="43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2540" autoAdjust="0"/>
  </p:normalViewPr>
  <p:slideViewPr>
    <p:cSldViewPr>
      <p:cViewPr>
        <p:scale>
          <a:sx n="66" d="100"/>
          <a:sy n="66" d="100"/>
        </p:scale>
        <p:origin x="-1284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VY_32_INOVACE_9_Bod, úsečka přímka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VY_32_INOVACE_9_Bod, úsečka přímka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Bod,</a:t>
            </a:r>
            <a:r>
              <a:rPr lang="cs-CZ" baseline="0" dirty="0" smtClean="0"/>
              <a:t> přímku i úsečku pojmenuj.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206402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24135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Doplň správně do vět.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01281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825282132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 rýsovací pomůcky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třídění, dokreslování, spojování, porovnávání, doplňování, pravdivost vět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Matematika a její aplikace - Matematika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8064896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Co vidíš? Pojmenuj a zapiš odpověď.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1409" y="5877272"/>
            <a:ext cx="1370271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Vidím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691680" y="6381328"/>
            <a:ext cx="72373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39552" y="1340768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x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17860" y="2484185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x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30028" y="1124744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x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69988" y="3924345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x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4068361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x</a:t>
            </a:r>
            <a:endParaRPr lang="cs-CZ" sz="3200" b="1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5579206" y="1785719"/>
            <a:ext cx="2664296" cy="279648"/>
            <a:chOff x="3978188" y="1916832"/>
            <a:chExt cx="2664296" cy="279648"/>
          </a:xfrm>
        </p:grpSpPr>
        <p:cxnSp>
          <p:nvCxnSpPr>
            <p:cNvPr id="12" name="Přímá spojnice 11"/>
            <p:cNvCxnSpPr/>
            <p:nvPr/>
          </p:nvCxnSpPr>
          <p:spPr>
            <a:xfrm>
              <a:off x="3978188" y="2056656"/>
              <a:ext cx="266429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>
              <a:off x="5080248" y="2056656"/>
              <a:ext cx="27964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4394312" y="4797152"/>
            <a:ext cx="2664296" cy="279648"/>
            <a:chOff x="5724128" y="4372181"/>
            <a:chExt cx="2664296" cy="279648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5724128" y="4516197"/>
              <a:ext cx="266429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5400000">
              <a:off x="6448400" y="4512005"/>
              <a:ext cx="27964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Skupina 29"/>
          <p:cNvGrpSpPr/>
          <p:nvPr/>
        </p:nvGrpSpPr>
        <p:grpSpPr>
          <a:xfrm>
            <a:off x="2956988" y="2396252"/>
            <a:ext cx="2569029" cy="787304"/>
            <a:chOff x="3010177" y="2789904"/>
            <a:chExt cx="2569029" cy="787304"/>
          </a:xfrm>
        </p:grpSpPr>
        <p:cxnSp>
          <p:nvCxnSpPr>
            <p:cNvPr id="23" name="Přímá spojnice 22"/>
            <p:cNvCxnSpPr/>
            <p:nvPr/>
          </p:nvCxnSpPr>
          <p:spPr>
            <a:xfrm rot="5400000">
              <a:off x="4704089" y="3320952"/>
              <a:ext cx="27964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Volný tvar 25"/>
            <p:cNvSpPr/>
            <p:nvPr/>
          </p:nvSpPr>
          <p:spPr>
            <a:xfrm>
              <a:off x="3010177" y="2789904"/>
              <a:ext cx="2569029" cy="787304"/>
            </a:xfrm>
            <a:custGeom>
              <a:avLst/>
              <a:gdLst>
                <a:gd name="connsiteX0" fmla="*/ 0 w 2569029"/>
                <a:gd name="connsiteY0" fmla="*/ 611440 h 787304"/>
                <a:gd name="connsiteX1" fmla="*/ 508000 w 2569029"/>
                <a:gd name="connsiteY1" fmla="*/ 1840 h 787304"/>
                <a:gd name="connsiteX2" fmla="*/ 1320800 w 2569029"/>
                <a:gd name="connsiteY2" fmla="*/ 785611 h 787304"/>
                <a:gd name="connsiteX3" fmla="*/ 2307771 w 2569029"/>
                <a:gd name="connsiteY3" fmla="*/ 205040 h 787304"/>
                <a:gd name="connsiteX4" fmla="*/ 2569029 w 2569029"/>
                <a:gd name="connsiteY4" fmla="*/ 1840 h 787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69029" h="787304">
                  <a:moveTo>
                    <a:pt x="0" y="611440"/>
                  </a:moveTo>
                  <a:cubicBezTo>
                    <a:pt x="143933" y="292125"/>
                    <a:pt x="287867" y="-27189"/>
                    <a:pt x="508000" y="1840"/>
                  </a:cubicBezTo>
                  <a:cubicBezTo>
                    <a:pt x="728133" y="30869"/>
                    <a:pt x="1020838" y="751744"/>
                    <a:pt x="1320800" y="785611"/>
                  </a:cubicBezTo>
                  <a:cubicBezTo>
                    <a:pt x="1620762" y="819478"/>
                    <a:pt x="2099733" y="335668"/>
                    <a:pt x="2307771" y="205040"/>
                  </a:cubicBezTo>
                  <a:cubicBezTo>
                    <a:pt x="2515809" y="74412"/>
                    <a:pt x="2569029" y="1840"/>
                    <a:pt x="2569029" y="1840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5940152" y="3577208"/>
            <a:ext cx="2569029" cy="884805"/>
            <a:chOff x="5940152" y="3577208"/>
            <a:chExt cx="2569029" cy="884805"/>
          </a:xfrm>
        </p:grpSpPr>
        <p:sp>
          <p:nvSpPr>
            <p:cNvPr id="28" name="Volný tvar 27"/>
            <p:cNvSpPr/>
            <p:nvPr/>
          </p:nvSpPr>
          <p:spPr>
            <a:xfrm>
              <a:off x="5940152" y="3674709"/>
              <a:ext cx="2569029" cy="787304"/>
            </a:xfrm>
            <a:custGeom>
              <a:avLst/>
              <a:gdLst>
                <a:gd name="connsiteX0" fmla="*/ 0 w 2569029"/>
                <a:gd name="connsiteY0" fmla="*/ 611440 h 787304"/>
                <a:gd name="connsiteX1" fmla="*/ 508000 w 2569029"/>
                <a:gd name="connsiteY1" fmla="*/ 1840 h 787304"/>
                <a:gd name="connsiteX2" fmla="*/ 1320800 w 2569029"/>
                <a:gd name="connsiteY2" fmla="*/ 785611 h 787304"/>
                <a:gd name="connsiteX3" fmla="*/ 2307771 w 2569029"/>
                <a:gd name="connsiteY3" fmla="*/ 205040 h 787304"/>
                <a:gd name="connsiteX4" fmla="*/ 2569029 w 2569029"/>
                <a:gd name="connsiteY4" fmla="*/ 1840 h 787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69029" h="787304">
                  <a:moveTo>
                    <a:pt x="0" y="611440"/>
                  </a:moveTo>
                  <a:cubicBezTo>
                    <a:pt x="143933" y="292125"/>
                    <a:pt x="287867" y="-27189"/>
                    <a:pt x="508000" y="1840"/>
                  </a:cubicBezTo>
                  <a:cubicBezTo>
                    <a:pt x="728133" y="30869"/>
                    <a:pt x="1020838" y="751744"/>
                    <a:pt x="1320800" y="785611"/>
                  </a:cubicBezTo>
                  <a:cubicBezTo>
                    <a:pt x="1620762" y="819478"/>
                    <a:pt x="2099733" y="335668"/>
                    <a:pt x="2307771" y="205040"/>
                  </a:cubicBezTo>
                  <a:cubicBezTo>
                    <a:pt x="2515809" y="74412"/>
                    <a:pt x="2569029" y="1840"/>
                    <a:pt x="2569029" y="1840"/>
                  </a:cubicBezTo>
                </a:path>
              </a:pathLst>
            </a:cu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28"/>
            <p:cNvCxnSpPr/>
            <p:nvPr/>
          </p:nvCxnSpPr>
          <p:spPr>
            <a:xfrm rot="5400000">
              <a:off x="6232376" y="3717032"/>
              <a:ext cx="27964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="" xmlns:p14="http://schemas.microsoft.com/office/powerpoint/2010/main" val="2483755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44624"/>
            <a:ext cx="8820472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Urči pravdivost vět.  Nevhodné  škrtni křížkem.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7504" y="980729"/>
            <a:ext cx="8964488" cy="58326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</a:rPr>
              <a:t>Bod je – není základním prvkem geometrie.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</a:rPr>
              <a:t>Bod nemohu – mohu označit křížkem.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</a:rPr>
              <a:t>Bod značím – neznačím krátkou čárkou, pokud leží na čáře.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</a:rPr>
              <a:t>Body nemůžeme – můžeme označit písmeny.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</a:rPr>
              <a:t>Body neoznačujeme – označujeme malými psacími písmeny.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dirty="0">
                <a:solidFill>
                  <a:schemeClr val="tx1"/>
                </a:solidFill>
              </a:rPr>
              <a:t>Body </a:t>
            </a:r>
            <a:r>
              <a:rPr lang="cs-CZ" sz="3200" dirty="0" smtClean="0">
                <a:solidFill>
                  <a:schemeClr val="tx1"/>
                </a:solidFill>
              </a:rPr>
              <a:t>označujeme </a:t>
            </a:r>
            <a:r>
              <a:rPr lang="cs-CZ" sz="3200" dirty="0">
                <a:solidFill>
                  <a:schemeClr val="tx1"/>
                </a:solidFill>
              </a:rPr>
              <a:t>– </a:t>
            </a:r>
            <a:r>
              <a:rPr lang="cs-CZ" sz="3200" dirty="0" smtClean="0">
                <a:solidFill>
                  <a:schemeClr val="tx1"/>
                </a:solidFill>
              </a:rPr>
              <a:t>neoznačujeme </a:t>
            </a:r>
            <a:r>
              <a:rPr lang="cs-CZ" sz="3200" dirty="0">
                <a:solidFill>
                  <a:schemeClr val="tx1"/>
                </a:solidFill>
              </a:rPr>
              <a:t>malými </a:t>
            </a:r>
            <a:r>
              <a:rPr lang="cs-CZ" sz="3200" dirty="0" smtClean="0">
                <a:solidFill>
                  <a:schemeClr val="tx1"/>
                </a:solidFill>
              </a:rPr>
              <a:t>tiskacími </a:t>
            </a:r>
            <a:r>
              <a:rPr lang="cs-CZ" sz="3200" dirty="0">
                <a:solidFill>
                  <a:schemeClr val="tx1"/>
                </a:solidFill>
              </a:rPr>
              <a:t>písmeny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200" dirty="0">
                <a:solidFill>
                  <a:schemeClr val="tx1"/>
                </a:solidFill>
              </a:rPr>
              <a:t>Body neoznačujeme – označujeme </a:t>
            </a:r>
            <a:r>
              <a:rPr lang="cs-CZ" sz="3200" dirty="0" smtClean="0">
                <a:solidFill>
                  <a:schemeClr val="tx1"/>
                </a:solidFill>
              </a:rPr>
              <a:t>malými tiskacími - </a:t>
            </a:r>
            <a:r>
              <a:rPr lang="cs-CZ" sz="3200" dirty="0">
                <a:solidFill>
                  <a:schemeClr val="tx1"/>
                </a:solidFill>
              </a:rPr>
              <a:t>psacími písmeny.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3200" dirty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endParaRPr lang="cs-CZ" sz="32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43983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4624"/>
            <a:ext cx="8820472" cy="11521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Vyznač červené body M, C, K; modře P, B, D, K; zbytek bodů žlutě.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495752" y="5306930"/>
            <a:ext cx="41549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</a:t>
            </a:r>
          </a:p>
          <a:p>
            <a:r>
              <a:rPr lang="cs-CZ" sz="3200" b="1" dirty="0" smtClean="0"/>
              <a:t>x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5928" y="1239855"/>
            <a:ext cx="37382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L</a:t>
            </a:r>
            <a:endParaRPr lang="cs-CZ" sz="3200" b="1" dirty="0" smtClean="0"/>
          </a:p>
          <a:p>
            <a:r>
              <a:rPr lang="cs-CZ" sz="3200" b="1" dirty="0" smtClean="0"/>
              <a:t>x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00392" y="1046959"/>
            <a:ext cx="43313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A</a:t>
            </a:r>
            <a:endParaRPr lang="cs-CZ" sz="3200" b="1" dirty="0" smtClean="0"/>
          </a:p>
          <a:p>
            <a:r>
              <a:rPr lang="cs-CZ" sz="3200" b="1" dirty="0" smtClean="0"/>
              <a:t>x</a:t>
            </a:r>
            <a:endParaRPr lang="cs-CZ" sz="3200" b="1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309748" y="1949793"/>
            <a:ext cx="2761306" cy="3576150"/>
            <a:chOff x="309748" y="1949793"/>
            <a:chExt cx="2761306" cy="3576150"/>
          </a:xfrm>
        </p:grpSpPr>
        <p:sp>
          <p:nvSpPr>
            <p:cNvPr id="3" name="Obdélník 2"/>
            <p:cNvSpPr/>
            <p:nvPr/>
          </p:nvSpPr>
          <p:spPr>
            <a:xfrm>
              <a:off x="467544" y="2564904"/>
              <a:ext cx="2376264" cy="237626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09748" y="1949793"/>
              <a:ext cx="37382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F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686012" y="1980129"/>
              <a:ext cx="3850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/>
                <a:t>E</a:t>
              </a:r>
              <a:endParaRPr lang="cs-CZ" sz="3200" b="1" dirty="0" smtClean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09748" y="4932457"/>
              <a:ext cx="44275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2627784" y="4941168"/>
              <a:ext cx="40267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C</a:t>
              </a: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5292080" y="2276872"/>
            <a:ext cx="3816424" cy="3897143"/>
            <a:chOff x="5292080" y="2276872"/>
            <a:chExt cx="3816424" cy="3897143"/>
          </a:xfrm>
        </p:grpSpPr>
        <p:sp>
          <p:nvSpPr>
            <p:cNvPr id="5" name="Rovnoramenný trojúhelník 4"/>
            <p:cNvSpPr/>
            <p:nvPr/>
          </p:nvSpPr>
          <p:spPr>
            <a:xfrm>
              <a:off x="5580112" y="2858683"/>
              <a:ext cx="3174113" cy="2736304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5292080" y="5517232"/>
              <a:ext cx="46198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/>
                <a:t>O</a:t>
              </a:r>
              <a:endParaRPr lang="cs-CZ" sz="3200" b="1" dirty="0" smtClean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8705830" y="5589240"/>
              <a:ext cx="40267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/>
                <a:t>P</a:t>
              </a:r>
              <a:endParaRPr lang="cs-CZ" sz="3200" b="1" dirty="0" smtClean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936175" y="2276872"/>
              <a:ext cx="40908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/>
                <a:t>K</a:t>
              </a:r>
              <a:endParaRPr lang="cs-CZ" sz="3200" b="1" dirty="0" smtClean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878533" y="2186349"/>
            <a:ext cx="3371433" cy="2624506"/>
            <a:chOff x="3423228" y="2335134"/>
            <a:chExt cx="3371433" cy="2624506"/>
          </a:xfrm>
        </p:grpSpPr>
        <p:grpSp>
          <p:nvGrpSpPr>
            <p:cNvPr id="10" name="Skupina 9"/>
            <p:cNvGrpSpPr/>
            <p:nvPr/>
          </p:nvGrpSpPr>
          <p:grpSpPr>
            <a:xfrm>
              <a:off x="3423228" y="2335134"/>
              <a:ext cx="3371433" cy="2359806"/>
              <a:chOff x="3423228" y="2335134"/>
              <a:chExt cx="3371433" cy="2359806"/>
            </a:xfrm>
          </p:grpSpPr>
          <p:cxnSp>
            <p:nvCxnSpPr>
              <p:cNvPr id="7" name="Přímá spojnice 6"/>
              <p:cNvCxnSpPr/>
              <p:nvPr/>
            </p:nvCxnSpPr>
            <p:spPr>
              <a:xfrm rot="18915083">
                <a:off x="3423228" y="3543530"/>
                <a:ext cx="3371433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 rot="2715083">
                <a:off x="3944679" y="4388808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 rot="2715083">
                <a:off x="5777528" y="2641267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1" name="TextovéPole 20"/>
            <p:cNvSpPr txBox="1"/>
            <p:nvPr/>
          </p:nvSpPr>
          <p:spPr>
            <a:xfrm rot="18825852">
              <a:off x="4352892" y="4439465"/>
              <a:ext cx="45557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N</a:t>
              </a:r>
            </a:p>
          </p:txBody>
        </p:sp>
        <p:sp>
          <p:nvSpPr>
            <p:cNvPr id="22" name="TextovéPole 21"/>
            <p:cNvSpPr txBox="1"/>
            <p:nvPr/>
          </p:nvSpPr>
          <p:spPr>
            <a:xfrm rot="18825852">
              <a:off x="6181017" y="2697856"/>
              <a:ext cx="54373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/>
                <a:t>M</a:t>
              </a:r>
              <a:endParaRPr lang="cs-CZ" sz="3200" b="1" dirty="0" smtClean="0"/>
            </a:p>
          </p:txBody>
        </p:sp>
      </p:grpSp>
    </p:spTree>
    <p:extLst>
      <p:ext uri="{BB962C8B-B14F-4D97-AF65-F5344CB8AC3E}">
        <p14:creationId xmlns="" xmlns:p14="http://schemas.microsoft.com/office/powerpoint/2010/main" val="53222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6238" y="216024"/>
            <a:ext cx="8820472" cy="134076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Přiřaď správný název.</a:t>
            </a:r>
            <a:r>
              <a:rPr lang="cs-CZ" sz="3600" dirty="0">
                <a:solidFill>
                  <a:schemeClr val="tx1"/>
                </a:solidFill>
              </a:rPr>
              <a:t> Bod, přímku i úsečku pojmenuj.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 </a:t>
            </a:r>
          </a:p>
        </p:txBody>
      </p:sp>
      <p:grpSp>
        <p:nvGrpSpPr>
          <p:cNvPr id="19" name="Skupina 18"/>
          <p:cNvGrpSpPr/>
          <p:nvPr/>
        </p:nvGrpSpPr>
        <p:grpSpPr>
          <a:xfrm>
            <a:off x="734078" y="2149857"/>
            <a:ext cx="3402930" cy="685823"/>
            <a:chOff x="734078" y="2149857"/>
            <a:chExt cx="3402930" cy="685823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734078" y="2455166"/>
              <a:ext cx="3401502" cy="82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rot="5433058">
              <a:off x="452388" y="2455990"/>
              <a:ext cx="612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rot="5433058">
              <a:off x="3830875" y="2529548"/>
              <a:ext cx="612265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TextovéPole 12"/>
          <p:cNvSpPr txBox="1"/>
          <p:nvPr/>
        </p:nvSpPr>
        <p:spPr>
          <a:xfrm>
            <a:off x="6732240" y="1759039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x</a:t>
            </a:r>
            <a:endParaRPr lang="cs-CZ" sz="3200" b="1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4260323" y="4293096"/>
            <a:ext cx="393572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3504238" y="5821885"/>
            <a:ext cx="1872207" cy="72165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přímka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76237" y="5821885"/>
            <a:ext cx="1872207" cy="72165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úsečka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732240" y="5821885"/>
            <a:ext cx="1872207" cy="72165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bod</a:t>
            </a:r>
          </a:p>
        </p:txBody>
      </p:sp>
    </p:spTree>
    <p:extLst>
      <p:ext uri="{BB962C8B-B14F-4D97-AF65-F5344CB8AC3E}">
        <p14:creationId xmlns="" xmlns:p14="http://schemas.microsoft.com/office/powerpoint/2010/main" val="754986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6238" y="216024"/>
            <a:ext cx="8820472" cy="134076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Najdi a spočítej úsečky ukryté v obrázku. Obtáhni je barevně.</a:t>
            </a:r>
            <a:endParaRPr lang="cs-CZ" sz="3600" dirty="0">
              <a:solidFill>
                <a:schemeClr val="tx1"/>
              </a:solidFill>
            </a:endParaRPr>
          </a:p>
          <a:p>
            <a:r>
              <a:rPr lang="cs-CZ" sz="3600" dirty="0" smtClean="0">
                <a:solidFill>
                  <a:schemeClr val="tx1"/>
                </a:solidFill>
              </a:rPr>
              <a:t>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2428106" y="1340768"/>
            <a:ext cx="4088110" cy="5293955"/>
            <a:chOff x="2428106" y="1340768"/>
            <a:chExt cx="4088110" cy="5293955"/>
          </a:xfrm>
        </p:grpSpPr>
        <p:pic>
          <p:nvPicPr>
            <p:cNvPr id="1027" name="Picture 3" descr="C:\Users\Skola\AppData\Local\Microsoft\Windows\Temporary Internet Files\Content.IE5\FLBCMDCD\MP900446559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28106" y="1340768"/>
              <a:ext cx="4088110" cy="529395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5" name="Skupina 4"/>
            <p:cNvGrpSpPr/>
            <p:nvPr/>
          </p:nvGrpSpPr>
          <p:grpSpPr>
            <a:xfrm>
              <a:off x="4855041" y="6237312"/>
              <a:ext cx="1504686" cy="303253"/>
              <a:chOff x="734078" y="2149857"/>
              <a:chExt cx="3402930" cy="685823"/>
            </a:xfrm>
          </p:grpSpPr>
          <p:cxnSp>
            <p:nvCxnSpPr>
              <p:cNvPr id="6" name="Přímá spojnice 5"/>
              <p:cNvCxnSpPr/>
              <p:nvPr/>
            </p:nvCxnSpPr>
            <p:spPr>
              <a:xfrm>
                <a:off x="734078" y="2455166"/>
                <a:ext cx="3401502" cy="82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 rot="5433058">
                <a:off x="452388" y="2455990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 rot="5433058">
                <a:off x="3830875" y="2529548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" name="Skupina 8"/>
            <p:cNvGrpSpPr/>
            <p:nvPr/>
          </p:nvGrpSpPr>
          <p:grpSpPr>
            <a:xfrm>
              <a:off x="2622793" y="6238091"/>
              <a:ext cx="1504686" cy="303253"/>
              <a:chOff x="734078" y="2149857"/>
              <a:chExt cx="3402930" cy="685823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734078" y="2455166"/>
                <a:ext cx="3401502" cy="82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 rot="5433058">
                <a:off x="452388" y="2455990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 rot="5433058">
                <a:off x="3830875" y="2529548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Skupina 12"/>
            <p:cNvGrpSpPr/>
            <p:nvPr/>
          </p:nvGrpSpPr>
          <p:grpSpPr>
            <a:xfrm>
              <a:off x="2550785" y="3989843"/>
              <a:ext cx="1504686" cy="303253"/>
              <a:chOff x="734078" y="2149857"/>
              <a:chExt cx="3402930" cy="685823"/>
            </a:xfrm>
          </p:grpSpPr>
          <p:cxnSp>
            <p:nvCxnSpPr>
              <p:cNvPr id="14" name="Přímá spojnice 13"/>
              <p:cNvCxnSpPr/>
              <p:nvPr/>
            </p:nvCxnSpPr>
            <p:spPr>
              <a:xfrm>
                <a:off x="734078" y="2455166"/>
                <a:ext cx="3401502" cy="82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 rot="5433058">
                <a:off x="452388" y="2455990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 rot="5433058">
                <a:off x="3830875" y="2529548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" name="Skupina 16"/>
            <p:cNvGrpSpPr/>
            <p:nvPr/>
          </p:nvGrpSpPr>
          <p:grpSpPr>
            <a:xfrm>
              <a:off x="4927049" y="4142249"/>
              <a:ext cx="1504686" cy="303253"/>
              <a:chOff x="734078" y="2149857"/>
              <a:chExt cx="3402930" cy="685823"/>
            </a:xfrm>
          </p:grpSpPr>
          <p:cxnSp>
            <p:nvCxnSpPr>
              <p:cNvPr id="18" name="Přímá spojnice 17"/>
              <p:cNvCxnSpPr/>
              <p:nvPr/>
            </p:nvCxnSpPr>
            <p:spPr>
              <a:xfrm>
                <a:off x="734078" y="2455166"/>
                <a:ext cx="3401502" cy="82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 rot="5433058">
                <a:off x="452388" y="2455990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 rot="5433058">
                <a:off x="3830875" y="2529548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" name="Skupina 20"/>
            <p:cNvGrpSpPr/>
            <p:nvPr/>
          </p:nvGrpSpPr>
          <p:grpSpPr>
            <a:xfrm rot="16200000">
              <a:off x="5442456" y="3137101"/>
              <a:ext cx="1000628" cy="303249"/>
              <a:chOff x="734078" y="2149857"/>
              <a:chExt cx="3402930" cy="685823"/>
            </a:xfrm>
          </p:grpSpPr>
          <p:cxnSp>
            <p:nvCxnSpPr>
              <p:cNvPr id="22" name="Přímá spojnice 21"/>
              <p:cNvCxnSpPr/>
              <p:nvPr/>
            </p:nvCxnSpPr>
            <p:spPr>
              <a:xfrm>
                <a:off x="734078" y="2455166"/>
                <a:ext cx="3401502" cy="82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rot="5433058">
                <a:off x="452388" y="2455990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 rot="5433058">
                <a:off x="3830875" y="2529548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Skupina 24"/>
            <p:cNvGrpSpPr/>
            <p:nvPr/>
          </p:nvGrpSpPr>
          <p:grpSpPr>
            <a:xfrm rot="16200000">
              <a:off x="4904942" y="3339882"/>
              <a:ext cx="652506" cy="197748"/>
              <a:chOff x="734078" y="2149857"/>
              <a:chExt cx="3402930" cy="685823"/>
            </a:xfrm>
          </p:grpSpPr>
          <p:cxnSp>
            <p:nvCxnSpPr>
              <p:cNvPr id="26" name="Přímá spojnice 25"/>
              <p:cNvCxnSpPr/>
              <p:nvPr/>
            </p:nvCxnSpPr>
            <p:spPr>
              <a:xfrm>
                <a:off x="734078" y="2455166"/>
                <a:ext cx="3401502" cy="82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 rot="5433058">
                <a:off x="452388" y="2455990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 rot="5433058">
                <a:off x="3830875" y="2529548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3" name="Skupina 32"/>
            <p:cNvGrpSpPr/>
            <p:nvPr/>
          </p:nvGrpSpPr>
          <p:grpSpPr>
            <a:xfrm>
              <a:off x="3918937" y="3068960"/>
              <a:ext cx="671622" cy="135358"/>
              <a:chOff x="734078" y="2149857"/>
              <a:chExt cx="3402930" cy="685823"/>
            </a:xfrm>
          </p:grpSpPr>
          <p:cxnSp>
            <p:nvCxnSpPr>
              <p:cNvPr id="34" name="Přímá spojnice 33"/>
              <p:cNvCxnSpPr/>
              <p:nvPr/>
            </p:nvCxnSpPr>
            <p:spPr>
              <a:xfrm>
                <a:off x="734078" y="2455166"/>
                <a:ext cx="3401502" cy="82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 rot="5433058">
                <a:off x="452388" y="2455990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rot="5433058">
                <a:off x="3830875" y="2529548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7" name="Skupina 36"/>
            <p:cNvGrpSpPr/>
            <p:nvPr/>
          </p:nvGrpSpPr>
          <p:grpSpPr>
            <a:xfrm>
              <a:off x="4327435" y="4797152"/>
              <a:ext cx="671622" cy="135358"/>
              <a:chOff x="734078" y="2149857"/>
              <a:chExt cx="3402930" cy="685823"/>
            </a:xfrm>
          </p:grpSpPr>
          <p:cxnSp>
            <p:nvCxnSpPr>
              <p:cNvPr id="38" name="Přímá spojnice 37"/>
              <p:cNvCxnSpPr/>
              <p:nvPr/>
            </p:nvCxnSpPr>
            <p:spPr>
              <a:xfrm>
                <a:off x="734078" y="2455166"/>
                <a:ext cx="3401502" cy="82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nice 38"/>
              <p:cNvCxnSpPr/>
              <p:nvPr/>
            </p:nvCxnSpPr>
            <p:spPr>
              <a:xfrm rot="5433058">
                <a:off x="452388" y="2455990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 rot="5433058">
                <a:off x="3830875" y="2529548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1" name="Skupina 40"/>
            <p:cNvGrpSpPr/>
            <p:nvPr/>
          </p:nvGrpSpPr>
          <p:grpSpPr>
            <a:xfrm>
              <a:off x="2478777" y="1405166"/>
              <a:ext cx="3882252" cy="270722"/>
              <a:chOff x="734078" y="2149857"/>
              <a:chExt cx="3402930" cy="685823"/>
            </a:xfrm>
          </p:grpSpPr>
          <p:cxnSp>
            <p:nvCxnSpPr>
              <p:cNvPr id="42" name="Přímá spojnice 41"/>
              <p:cNvCxnSpPr/>
              <p:nvPr/>
            </p:nvCxnSpPr>
            <p:spPr>
              <a:xfrm>
                <a:off x="734078" y="2455166"/>
                <a:ext cx="3401502" cy="82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 rot="5433058">
                <a:off x="452388" y="2455990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43"/>
              <p:cNvCxnSpPr/>
              <p:nvPr/>
            </p:nvCxnSpPr>
            <p:spPr>
              <a:xfrm rot="5433058">
                <a:off x="3830875" y="2529548"/>
                <a:ext cx="61226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="" xmlns:p14="http://schemas.microsoft.com/office/powerpoint/2010/main" val="965975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5790" y="1484784"/>
            <a:ext cx="8964488" cy="3933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457200" indent="-457200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</a:rPr>
              <a:t>Přímky označujeme________________________</a:t>
            </a:r>
          </a:p>
          <a:p>
            <a:pPr marL="457200" indent="-457200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</a:rPr>
              <a:t>Přímka je ________________________________</a:t>
            </a:r>
          </a:p>
          <a:p>
            <a:pPr marL="457200" indent="-457200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</a:rPr>
              <a:t>Přímku ____________________________ změřit.</a:t>
            </a:r>
          </a:p>
          <a:p>
            <a:pPr marL="457200" indent="-457200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</a:rPr>
              <a:t>Přímka ________________________ krajní body.</a:t>
            </a:r>
          </a:p>
          <a:p>
            <a:pPr marL="457200" indent="-457200">
              <a:lnSpc>
                <a:spcPct val="200000"/>
              </a:lnSpc>
              <a:buFont typeface="Wingdings" pitchFamily="2" charset="2"/>
              <a:buChar char="v"/>
            </a:pPr>
            <a:endParaRPr lang="cs-CZ" sz="3200" dirty="0">
              <a:solidFill>
                <a:schemeClr val="tx1"/>
              </a:solidFill>
            </a:endParaRPr>
          </a:p>
          <a:p>
            <a:pPr marL="457200" indent="-457200">
              <a:lnSpc>
                <a:spcPct val="200000"/>
              </a:lnSpc>
              <a:buFont typeface="Wingdings" pitchFamily="2" charset="2"/>
              <a:buChar char="v"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457200" indent="-457200">
              <a:lnSpc>
                <a:spcPct val="200000"/>
              </a:lnSpc>
              <a:buFont typeface="Wingdings" pitchFamily="2" charset="2"/>
              <a:buChar char="v"/>
            </a:pP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116632"/>
            <a:ext cx="8640960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Doplň správně do vět.</a:t>
            </a:r>
          </a:p>
        </p:txBody>
      </p:sp>
    </p:spTree>
    <p:extLst>
      <p:ext uri="{BB962C8B-B14F-4D97-AF65-F5344CB8AC3E}">
        <p14:creationId xmlns="" xmlns:p14="http://schemas.microsoft.com/office/powerpoint/2010/main" val="4802563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0"/>
            <a:ext cx="864096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3200" dirty="0"/>
              <a:t>Jedním bodem může procházet _________________________ přímek.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3200" dirty="0"/>
              <a:t>Dvěma různými body prochází současně ________________ přímka.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3200" dirty="0"/>
              <a:t>Úsečku ___________________________ změřit.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3200" dirty="0"/>
              <a:t>Úsečka má ____________________ krajní body: _______________ a ________________.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3200" dirty="0" smtClean="0"/>
              <a:t>Úsečka </a:t>
            </a:r>
            <a:r>
              <a:rPr lang="cs-CZ" sz="3200" dirty="0"/>
              <a:t>JE – NENÍ nejkratší spojnicí dvou bodů.</a:t>
            </a:r>
          </a:p>
        </p:txBody>
      </p:sp>
    </p:spTree>
    <p:extLst>
      <p:ext uri="{BB962C8B-B14F-4D97-AF65-F5344CB8AC3E}">
        <p14:creationId xmlns="" xmlns:p14="http://schemas.microsoft.com/office/powerpoint/2010/main" val="5985699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2740</TotalTime>
  <Words>296</Words>
  <Application>Microsoft Office PowerPoint</Application>
  <PresentationFormat>Předvádění na obrazovce (4:3)</PresentationFormat>
  <Paragraphs>72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320</cp:revision>
  <dcterms:created xsi:type="dcterms:W3CDTF">2012-03-08T11:35:34Z</dcterms:created>
  <dcterms:modified xsi:type="dcterms:W3CDTF">2012-09-27T19:54:45Z</dcterms:modified>
</cp:coreProperties>
</file>