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490" r:id="rId4"/>
    <p:sldId id="491" r:id="rId5"/>
    <p:sldId id="492" r:id="rId6"/>
    <p:sldId id="493" r:id="rId7"/>
    <p:sldId id="494" r:id="rId8"/>
    <p:sldId id="495" r:id="rId9"/>
    <p:sldId id="49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AE4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007" autoAdjust="0"/>
  </p:normalViewPr>
  <p:slideViewPr>
    <p:cSldViewPr>
      <p:cViewPr>
        <p:scale>
          <a:sx n="66" d="100"/>
          <a:sy n="66" d="100"/>
        </p:scale>
        <p:origin x="-594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VY_32_INOVACE_18_Násobení číslem 3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VY_32_INOVACE_18_Násobení číslem 3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CZ.1.07/1.4.00/21.2004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 násobky čísla 3 od 0 do 30. Obrázek pojmenuj a doplň správná slova do vět.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8387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čísla v tabulce. Barevně vyznač násobky čísla 3, řadu násobků vypiš vzestupně na linku.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2076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Dokresli a dopiš, jak zvířátka skákala. Už víš, kdo vyhrál?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0742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Ke každému násobku v tabulce doplň správné písmeno (příklad</a:t>
            </a:r>
            <a:r>
              <a:rPr lang="cs-CZ" baseline="0" dirty="0" smtClean="0"/>
              <a:t> si vypočítej), tajenku přečti.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6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432983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osa, čtvercová síť, tabulky s násobilkou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řazení, slovní úkol, porovnávání, násobení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Skupina 28"/>
          <p:cNvGrpSpPr/>
          <p:nvPr/>
        </p:nvGrpSpPr>
        <p:grpSpPr>
          <a:xfrm>
            <a:off x="35496" y="-27384"/>
            <a:ext cx="8992053" cy="4824536"/>
            <a:chOff x="35496" y="-27384"/>
            <a:chExt cx="8992053" cy="4824536"/>
          </a:xfrm>
        </p:grpSpPr>
        <p:sp>
          <p:nvSpPr>
            <p:cNvPr id="2" name="Ovál 1"/>
            <p:cNvSpPr/>
            <p:nvPr/>
          </p:nvSpPr>
          <p:spPr>
            <a:xfrm>
              <a:off x="323528" y="1988840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vál 2"/>
            <p:cNvSpPr/>
            <p:nvPr/>
          </p:nvSpPr>
          <p:spPr>
            <a:xfrm>
              <a:off x="3851920" y="296672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4301980" y="1096427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6516216" y="1610808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8244408" y="440648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7812360" y="1989717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8244408" y="3140968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6602167" y="2708920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734234" y="3501008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4283968" y="4149080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835696" y="3599174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5496" y="1431685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12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529652" y="3779174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15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275856" y="-27384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tx1"/>
                  </a:solidFill>
                </a:rPr>
                <a:t>9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995936" y="1286792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>
                  <a:solidFill>
                    <a:schemeClr val="tx1"/>
                  </a:solidFill>
                </a:rPr>
                <a:t>6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3399858" y="2942976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21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3995936" y="4239120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18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6296123" y="2993957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24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938364" y="3401992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27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6206123" y="1052776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3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7740352" y="62656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0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8235461" y="1710701"/>
              <a:ext cx="792088" cy="5580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3200" dirty="0" smtClean="0">
                  <a:solidFill>
                    <a:schemeClr val="tx1"/>
                  </a:solidFill>
                </a:rPr>
                <a:t>30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1835696" y="1556832"/>
              <a:ext cx="360000" cy="360000"/>
            </a:xfrm>
            <a:prstGeom prst="ellipse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907704" y="1664864"/>
              <a:ext cx="180000" cy="18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0" name="Obdélník 29"/>
          <p:cNvSpPr/>
          <p:nvPr/>
        </p:nvSpPr>
        <p:spPr>
          <a:xfrm>
            <a:off x="216024" y="4941168"/>
            <a:ext cx="8964488" cy="18448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Člověk, který se zabývá rybolovem je _____________________________________ .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Ryby chytá na __________________________ .</a:t>
            </a:r>
          </a:p>
        </p:txBody>
      </p:sp>
    </p:spTree>
    <p:extLst>
      <p:ext uri="{BB962C8B-B14F-4D97-AF65-F5344CB8AC3E}">
        <p14:creationId xmlns:p14="http://schemas.microsoft.com/office/powerpoint/2010/main" val="66722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7735922"/>
              </p:ext>
            </p:extLst>
          </p:nvPr>
        </p:nvGraphicFramePr>
        <p:xfrm>
          <a:off x="-6" y="836712"/>
          <a:ext cx="9144000" cy="1368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51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99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33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75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29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55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61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41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72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27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81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28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87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96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83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61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3" name="Přímá spojnice 2"/>
          <p:cNvCxnSpPr/>
          <p:nvPr/>
        </p:nvCxnSpPr>
        <p:spPr>
          <a:xfrm>
            <a:off x="35496" y="5949280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35496" y="3269756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5496" y="4609518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417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-27384"/>
            <a:ext cx="8964488" cy="13407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Zajíček </a:t>
            </a:r>
            <a:r>
              <a:rPr lang="en-US" sz="3600" dirty="0" smtClean="0">
                <a:solidFill>
                  <a:schemeClr val="tx1"/>
                </a:solidFill>
              </a:rPr>
              <a:t>a </a:t>
            </a:r>
            <a:r>
              <a:rPr lang="en-US" sz="3600" dirty="0" err="1" smtClean="0">
                <a:solidFill>
                  <a:schemeClr val="tx1"/>
                </a:solidFill>
              </a:rPr>
              <a:t>kob</a:t>
            </a:r>
            <a:r>
              <a:rPr lang="cs-CZ" sz="3600" dirty="0" smtClean="0">
                <a:solidFill>
                  <a:schemeClr val="tx1"/>
                </a:solidFill>
              </a:rPr>
              <a:t>y</a:t>
            </a:r>
            <a:r>
              <a:rPr lang="en-US" sz="3600" dirty="0" err="1" smtClean="0">
                <a:solidFill>
                  <a:schemeClr val="tx1"/>
                </a:solidFill>
              </a:rPr>
              <a:t>lka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</a:rPr>
              <a:t>lu</a:t>
            </a:r>
            <a:r>
              <a:rPr lang="cs-CZ" sz="3600" dirty="0" smtClean="0">
                <a:solidFill>
                  <a:schemeClr val="tx1"/>
                </a:solidFill>
              </a:rPr>
              <a:t>č</a:t>
            </a:r>
            <a:r>
              <a:rPr lang="en-US" sz="3600" dirty="0" smtClean="0">
                <a:solidFill>
                  <a:schemeClr val="tx1"/>
                </a:solidFill>
              </a:rPr>
              <a:t>n</a:t>
            </a:r>
            <a:r>
              <a:rPr lang="cs-CZ" sz="3600" dirty="0" smtClean="0">
                <a:solidFill>
                  <a:schemeClr val="tx1"/>
                </a:solidFill>
              </a:rPr>
              <a:t>í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</a:rPr>
              <a:t>spolu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závo</a:t>
            </a:r>
            <a:r>
              <a:rPr lang="en-US" sz="3600" dirty="0" err="1" smtClean="0">
                <a:solidFill>
                  <a:schemeClr val="tx1"/>
                </a:solidFill>
              </a:rPr>
              <a:t>dili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</a:rPr>
              <a:t>ve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</a:rPr>
              <a:t>skoku</a:t>
            </a:r>
            <a:r>
              <a:rPr lang="en-US" sz="3600" dirty="0" smtClean="0">
                <a:solidFill>
                  <a:schemeClr val="tx1"/>
                </a:solidFill>
              </a:rPr>
              <a:t>. </a:t>
            </a:r>
            <a:r>
              <a:rPr lang="en-US" sz="3600" dirty="0" err="1" smtClean="0">
                <a:solidFill>
                  <a:schemeClr val="tx1"/>
                </a:solidFill>
              </a:rPr>
              <a:t>Uhodne</a:t>
            </a:r>
            <a:r>
              <a:rPr lang="cs-CZ" sz="3600" dirty="0" smtClean="0">
                <a:solidFill>
                  <a:schemeClr val="tx1"/>
                </a:solidFill>
              </a:rPr>
              <a:t>š</a:t>
            </a:r>
            <a:r>
              <a:rPr lang="en-US" sz="3600" dirty="0" smtClean="0">
                <a:solidFill>
                  <a:schemeClr val="tx1"/>
                </a:solidFill>
              </a:rPr>
              <a:t>, </a:t>
            </a:r>
            <a:r>
              <a:rPr lang="en-US" sz="3600" dirty="0" err="1" smtClean="0">
                <a:solidFill>
                  <a:schemeClr val="tx1"/>
                </a:solidFill>
              </a:rPr>
              <a:t>kdo</a:t>
            </a:r>
            <a:r>
              <a:rPr lang="en-US" sz="3600" dirty="0" smtClean="0">
                <a:solidFill>
                  <a:schemeClr val="tx1"/>
                </a:solidFill>
              </a:rPr>
              <a:t> se </a:t>
            </a:r>
            <a:r>
              <a:rPr lang="en-US" sz="3600" dirty="0" err="1" smtClean="0">
                <a:solidFill>
                  <a:schemeClr val="tx1"/>
                </a:solidFill>
              </a:rPr>
              <a:t>stal</a:t>
            </a:r>
            <a:r>
              <a:rPr lang="en-US" sz="3600" dirty="0" smtClean="0">
                <a:solidFill>
                  <a:schemeClr val="tx1"/>
                </a:solidFill>
              </a:rPr>
              <a:t> v</a:t>
            </a:r>
            <a:r>
              <a:rPr lang="cs-CZ" sz="3600" dirty="0" err="1" smtClean="0">
                <a:solidFill>
                  <a:schemeClr val="tx1"/>
                </a:solidFill>
              </a:rPr>
              <a:t>ítězem</a:t>
            </a:r>
            <a:r>
              <a:rPr lang="cs-CZ" sz="3600" dirty="0" smtClean="0">
                <a:solidFill>
                  <a:schemeClr val="tx1"/>
                </a:solidFill>
              </a:rPr>
              <a:t>?</a:t>
            </a:r>
          </a:p>
        </p:txBody>
      </p:sp>
      <p:grpSp>
        <p:nvGrpSpPr>
          <p:cNvPr id="95" name="Skupina 94"/>
          <p:cNvGrpSpPr/>
          <p:nvPr/>
        </p:nvGrpSpPr>
        <p:grpSpPr>
          <a:xfrm>
            <a:off x="1464996" y="2015306"/>
            <a:ext cx="7571500" cy="3357910"/>
            <a:chOff x="1464996" y="2015306"/>
            <a:chExt cx="7571500" cy="3357910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1619672" y="2752538"/>
              <a:ext cx="7344816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rot="5400000">
              <a:off x="1439672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rot="5400000">
              <a:off x="8784488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rot="5400000">
              <a:off x="2004658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rot="5400000">
              <a:off x="2569644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rot="5400000">
              <a:off x="3134630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>
              <a:off x="3699616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rot="5400000">
              <a:off x="4264602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rot="5400000">
              <a:off x="4829588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5400000">
              <a:off x="5394574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>
              <a:off x="5959560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rot="5400000">
              <a:off x="6524546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rot="5400000">
              <a:off x="7089532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rot="5400000">
              <a:off x="7654518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rot="5400000">
              <a:off x="8219504" y="2744904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TextovéPole 51"/>
            <p:cNvSpPr txBox="1"/>
            <p:nvPr/>
          </p:nvSpPr>
          <p:spPr>
            <a:xfrm>
              <a:off x="1464996" y="2852936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0</a:t>
              </a: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2044352" y="2852936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144551" y="2852936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9</a:t>
              </a:r>
              <a:endParaRPr lang="cs-CZ" sz="2400" dirty="0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1533150" y="4911551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0</a:t>
              </a:r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2084040" y="4911551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</a:t>
              </a:r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3779912" y="4911551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8</a:t>
              </a:r>
              <a:endParaRPr lang="cs-CZ" sz="2400" dirty="0"/>
            </a:p>
          </p:txBody>
        </p:sp>
        <p:sp>
          <p:nvSpPr>
            <p:cNvPr id="78" name="Volný tvar 77"/>
            <p:cNvSpPr/>
            <p:nvPr/>
          </p:nvSpPr>
          <p:spPr>
            <a:xfrm>
              <a:off x="1649413" y="2015306"/>
              <a:ext cx="517751" cy="723135"/>
            </a:xfrm>
            <a:custGeom>
              <a:avLst/>
              <a:gdLst>
                <a:gd name="connsiteX0" fmla="*/ 0 w 566905"/>
                <a:gd name="connsiteY0" fmla="*/ 763347 h 868511"/>
                <a:gd name="connsiteX1" fmla="*/ 130629 w 566905"/>
                <a:gd name="connsiteY1" fmla="*/ 139233 h 868511"/>
                <a:gd name="connsiteX2" fmla="*/ 391886 w 566905"/>
                <a:gd name="connsiteY2" fmla="*/ 52147 h 868511"/>
                <a:gd name="connsiteX3" fmla="*/ 551543 w 566905"/>
                <a:gd name="connsiteY3" fmla="*/ 792376 h 868511"/>
                <a:gd name="connsiteX4" fmla="*/ 551543 w 566905"/>
                <a:gd name="connsiteY4" fmla="*/ 806890 h 868511"/>
                <a:gd name="connsiteX0" fmla="*/ 0 w 543092"/>
                <a:gd name="connsiteY0" fmla="*/ 728778 h 867279"/>
                <a:gd name="connsiteX1" fmla="*/ 106816 w 543092"/>
                <a:gd name="connsiteY1" fmla="*/ 138001 h 867279"/>
                <a:gd name="connsiteX2" fmla="*/ 368073 w 543092"/>
                <a:gd name="connsiteY2" fmla="*/ 50915 h 867279"/>
                <a:gd name="connsiteX3" fmla="*/ 527730 w 543092"/>
                <a:gd name="connsiteY3" fmla="*/ 791144 h 867279"/>
                <a:gd name="connsiteX4" fmla="*/ 527730 w 543092"/>
                <a:gd name="connsiteY4" fmla="*/ 805658 h 867279"/>
                <a:gd name="connsiteX0" fmla="*/ 0 w 534468"/>
                <a:gd name="connsiteY0" fmla="*/ 728778 h 812129"/>
                <a:gd name="connsiteX1" fmla="*/ 106816 w 534468"/>
                <a:gd name="connsiteY1" fmla="*/ 138001 h 812129"/>
                <a:gd name="connsiteX2" fmla="*/ 368073 w 534468"/>
                <a:gd name="connsiteY2" fmla="*/ 50915 h 812129"/>
                <a:gd name="connsiteX3" fmla="*/ 527730 w 534468"/>
                <a:gd name="connsiteY3" fmla="*/ 791144 h 812129"/>
                <a:gd name="connsiteX4" fmla="*/ 499155 w 534468"/>
                <a:gd name="connsiteY4" fmla="*/ 596108 h 812129"/>
                <a:gd name="connsiteX0" fmla="*/ 0 w 531170"/>
                <a:gd name="connsiteY0" fmla="*/ 728778 h 802095"/>
                <a:gd name="connsiteX1" fmla="*/ 106816 w 531170"/>
                <a:gd name="connsiteY1" fmla="*/ 138001 h 802095"/>
                <a:gd name="connsiteX2" fmla="*/ 368073 w 531170"/>
                <a:gd name="connsiteY2" fmla="*/ 50915 h 802095"/>
                <a:gd name="connsiteX3" fmla="*/ 527730 w 531170"/>
                <a:gd name="connsiteY3" fmla="*/ 791144 h 802095"/>
                <a:gd name="connsiteX4" fmla="*/ 475343 w 531170"/>
                <a:gd name="connsiteY4" fmla="*/ 491333 h 802095"/>
                <a:gd name="connsiteX0" fmla="*/ 0 w 504895"/>
                <a:gd name="connsiteY0" fmla="*/ 717491 h 717491"/>
                <a:gd name="connsiteX1" fmla="*/ 106816 w 504895"/>
                <a:gd name="connsiteY1" fmla="*/ 126714 h 717491"/>
                <a:gd name="connsiteX2" fmla="*/ 368073 w 504895"/>
                <a:gd name="connsiteY2" fmla="*/ 39628 h 717491"/>
                <a:gd name="connsiteX3" fmla="*/ 499155 w 504895"/>
                <a:gd name="connsiteY3" fmla="*/ 627457 h 717491"/>
                <a:gd name="connsiteX4" fmla="*/ 475343 w 504895"/>
                <a:gd name="connsiteY4" fmla="*/ 480046 h 717491"/>
                <a:gd name="connsiteX0" fmla="*/ 0 w 526656"/>
                <a:gd name="connsiteY0" fmla="*/ 724192 h 737780"/>
                <a:gd name="connsiteX1" fmla="*/ 106816 w 526656"/>
                <a:gd name="connsiteY1" fmla="*/ 133415 h 737780"/>
                <a:gd name="connsiteX2" fmla="*/ 368073 w 526656"/>
                <a:gd name="connsiteY2" fmla="*/ 46329 h 737780"/>
                <a:gd name="connsiteX3" fmla="*/ 522967 w 526656"/>
                <a:gd name="connsiteY3" fmla="*/ 724645 h 737780"/>
                <a:gd name="connsiteX4" fmla="*/ 475343 w 526656"/>
                <a:gd name="connsiteY4" fmla="*/ 486747 h 737780"/>
                <a:gd name="connsiteX0" fmla="*/ 0 w 517751"/>
                <a:gd name="connsiteY0" fmla="*/ 723135 h 723135"/>
                <a:gd name="connsiteX1" fmla="*/ 106816 w 517751"/>
                <a:gd name="connsiteY1" fmla="*/ 132358 h 723135"/>
                <a:gd name="connsiteX2" fmla="*/ 368073 w 517751"/>
                <a:gd name="connsiteY2" fmla="*/ 45272 h 723135"/>
                <a:gd name="connsiteX3" fmla="*/ 513442 w 517751"/>
                <a:gd name="connsiteY3" fmla="*/ 709301 h 723135"/>
                <a:gd name="connsiteX4" fmla="*/ 475343 w 517751"/>
                <a:gd name="connsiteY4" fmla="*/ 485690 h 723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751" h="723135">
                  <a:moveTo>
                    <a:pt x="0" y="723135"/>
                  </a:moveTo>
                  <a:cubicBezTo>
                    <a:pt x="32657" y="470344"/>
                    <a:pt x="45471" y="245335"/>
                    <a:pt x="106816" y="132358"/>
                  </a:cubicBezTo>
                  <a:cubicBezTo>
                    <a:pt x="168161" y="19381"/>
                    <a:pt x="300302" y="-50885"/>
                    <a:pt x="368073" y="45272"/>
                  </a:cubicBezTo>
                  <a:cubicBezTo>
                    <a:pt x="435844" y="141429"/>
                    <a:pt x="495564" y="635898"/>
                    <a:pt x="513442" y="709301"/>
                  </a:cubicBezTo>
                  <a:cubicBezTo>
                    <a:pt x="531320" y="782704"/>
                    <a:pt x="488647" y="541328"/>
                    <a:pt x="475343" y="485690"/>
                  </a:cubicBezTo>
                </a:path>
              </a:pathLst>
            </a:custGeom>
            <a:solidFill>
              <a:schemeClr val="bg1"/>
            </a:solidFill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9" name="Přímá spojnice 78"/>
            <p:cNvCxnSpPr/>
            <p:nvPr/>
          </p:nvCxnSpPr>
          <p:spPr>
            <a:xfrm>
              <a:off x="1691680" y="4814304"/>
              <a:ext cx="7344816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 rot="5400000">
              <a:off x="1511680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 rot="5400000">
              <a:off x="8856496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rot="5400000">
              <a:off x="2076666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 rot="5400000">
              <a:off x="2641652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/>
            <p:nvPr/>
          </p:nvCxnSpPr>
          <p:spPr>
            <a:xfrm rot="5400000">
              <a:off x="3206638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rot="5400000">
              <a:off x="3771624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 rot="5400000">
              <a:off x="4336610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 rot="5400000">
              <a:off x="4901596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 rot="5400000">
              <a:off x="5466582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 rot="5400000">
              <a:off x="6031568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 rot="5400000">
              <a:off x="6596554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 rot="5400000">
              <a:off x="7161540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Přímá spojnice 91"/>
            <p:cNvCxnSpPr/>
            <p:nvPr/>
          </p:nvCxnSpPr>
          <p:spPr>
            <a:xfrm rot="5400000">
              <a:off x="7726526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nice 92"/>
            <p:cNvCxnSpPr/>
            <p:nvPr/>
          </p:nvCxnSpPr>
          <p:spPr>
            <a:xfrm rot="5400000">
              <a:off x="8291512" y="4806670"/>
              <a:ext cx="36000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4" name="Volný tvar 93"/>
            <p:cNvSpPr/>
            <p:nvPr/>
          </p:nvSpPr>
          <p:spPr>
            <a:xfrm>
              <a:off x="1721421" y="4077072"/>
              <a:ext cx="517751" cy="723135"/>
            </a:xfrm>
            <a:custGeom>
              <a:avLst/>
              <a:gdLst>
                <a:gd name="connsiteX0" fmla="*/ 0 w 566905"/>
                <a:gd name="connsiteY0" fmla="*/ 763347 h 868511"/>
                <a:gd name="connsiteX1" fmla="*/ 130629 w 566905"/>
                <a:gd name="connsiteY1" fmla="*/ 139233 h 868511"/>
                <a:gd name="connsiteX2" fmla="*/ 391886 w 566905"/>
                <a:gd name="connsiteY2" fmla="*/ 52147 h 868511"/>
                <a:gd name="connsiteX3" fmla="*/ 551543 w 566905"/>
                <a:gd name="connsiteY3" fmla="*/ 792376 h 868511"/>
                <a:gd name="connsiteX4" fmla="*/ 551543 w 566905"/>
                <a:gd name="connsiteY4" fmla="*/ 806890 h 868511"/>
                <a:gd name="connsiteX0" fmla="*/ 0 w 543092"/>
                <a:gd name="connsiteY0" fmla="*/ 728778 h 867279"/>
                <a:gd name="connsiteX1" fmla="*/ 106816 w 543092"/>
                <a:gd name="connsiteY1" fmla="*/ 138001 h 867279"/>
                <a:gd name="connsiteX2" fmla="*/ 368073 w 543092"/>
                <a:gd name="connsiteY2" fmla="*/ 50915 h 867279"/>
                <a:gd name="connsiteX3" fmla="*/ 527730 w 543092"/>
                <a:gd name="connsiteY3" fmla="*/ 791144 h 867279"/>
                <a:gd name="connsiteX4" fmla="*/ 527730 w 543092"/>
                <a:gd name="connsiteY4" fmla="*/ 805658 h 867279"/>
                <a:gd name="connsiteX0" fmla="*/ 0 w 534468"/>
                <a:gd name="connsiteY0" fmla="*/ 728778 h 812129"/>
                <a:gd name="connsiteX1" fmla="*/ 106816 w 534468"/>
                <a:gd name="connsiteY1" fmla="*/ 138001 h 812129"/>
                <a:gd name="connsiteX2" fmla="*/ 368073 w 534468"/>
                <a:gd name="connsiteY2" fmla="*/ 50915 h 812129"/>
                <a:gd name="connsiteX3" fmla="*/ 527730 w 534468"/>
                <a:gd name="connsiteY3" fmla="*/ 791144 h 812129"/>
                <a:gd name="connsiteX4" fmla="*/ 499155 w 534468"/>
                <a:gd name="connsiteY4" fmla="*/ 596108 h 812129"/>
                <a:gd name="connsiteX0" fmla="*/ 0 w 531170"/>
                <a:gd name="connsiteY0" fmla="*/ 728778 h 802095"/>
                <a:gd name="connsiteX1" fmla="*/ 106816 w 531170"/>
                <a:gd name="connsiteY1" fmla="*/ 138001 h 802095"/>
                <a:gd name="connsiteX2" fmla="*/ 368073 w 531170"/>
                <a:gd name="connsiteY2" fmla="*/ 50915 h 802095"/>
                <a:gd name="connsiteX3" fmla="*/ 527730 w 531170"/>
                <a:gd name="connsiteY3" fmla="*/ 791144 h 802095"/>
                <a:gd name="connsiteX4" fmla="*/ 475343 w 531170"/>
                <a:gd name="connsiteY4" fmla="*/ 491333 h 802095"/>
                <a:gd name="connsiteX0" fmla="*/ 0 w 504895"/>
                <a:gd name="connsiteY0" fmla="*/ 717491 h 717491"/>
                <a:gd name="connsiteX1" fmla="*/ 106816 w 504895"/>
                <a:gd name="connsiteY1" fmla="*/ 126714 h 717491"/>
                <a:gd name="connsiteX2" fmla="*/ 368073 w 504895"/>
                <a:gd name="connsiteY2" fmla="*/ 39628 h 717491"/>
                <a:gd name="connsiteX3" fmla="*/ 499155 w 504895"/>
                <a:gd name="connsiteY3" fmla="*/ 627457 h 717491"/>
                <a:gd name="connsiteX4" fmla="*/ 475343 w 504895"/>
                <a:gd name="connsiteY4" fmla="*/ 480046 h 717491"/>
                <a:gd name="connsiteX0" fmla="*/ 0 w 526656"/>
                <a:gd name="connsiteY0" fmla="*/ 724192 h 737780"/>
                <a:gd name="connsiteX1" fmla="*/ 106816 w 526656"/>
                <a:gd name="connsiteY1" fmla="*/ 133415 h 737780"/>
                <a:gd name="connsiteX2" fmla="*/ 368073 w 526656"/>
                <a:gd name="connsiteY2" fmla="*/ 46329 h 737780"/>
                <a:gd name="connsiteX3" fmla="*/ 522967 w 526656"/>
                <a:gd name="connsiteY3" fmla="*/ 724645 h 737780"/>
                <a:gd name="connsiteX4" fmla="*/ 475343 w 526656"/>
                <a:gd name="connsiteY4" fmla="*/ 486747 h 737780"/>
                <a:gd name="connsiteX0" fmla="*/ 0 w 517751"/>
                <a:gd name="connsiteY0" fmla="*/ 723135 h 723135"/>
                <a:gd name="connsiteX1" fmla="*/ 106816 w 517751"/>
                <a:gd name="connsiteY1" fmla="*/ 132358 h 723135"/>
                <a:gd name="connsiteX2" fmla="*/ 368073 w 517751"/>
                <a:gd name="connsiteY2" fmla="*/ 45272 h 723135"/>
                <a:gd name="connsiteX3" fmla="*/ 513442 w 517751"/>
                <a:gd name="connsiteY3" fmla="*/ 709301 h 723135"/>
                <a:gd name="connsiteX4" fmla="*/ 475343 w 517751"/>
                <a:gd name="connsiteY4" fmla="*/ 485690 h 7231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7751" h="723135">
                  <a:moveTo>
                    <a:pt x="0" y="723135"/>
                  </a:moveTo>
                  <a:cubicBezTo>
                    <a:pt x="32657" y="470344"/>
                    <a:pt x="45471" y="245335"/>
                    <a:pt x="106816" y="132358"/>
                  </a:cubicBezTo>
                  <a:cubicBezTo>
                    <a:pt x="168161" y="19381"/>
                    <a:pt x="300302" y="-50885"/>
                    <a:pt x="368073" y="45272"/>
                  </a:cubicBezTo>
                  <a:cubicBezTo>
                    <a:pt x="435844" y="141429"/>
                    <a:pt x="495564" y="635898"/>
                    <a:pt x="513442" y="709301"/>
                  </a:cubicBezTo>
                  <a:cubicBezTo>
                    <a:pt x="531320" y="782704"/>
                    <a:pt x="488647" y="541328"/>
                    <a:pt x="475343" y="485690"/>
                  </a:cubicBezTo>
                </a:path>
              </a:pathLst>
            </a:custGeom>
            <a:solidFill>
              <a:schemeClr val="bg1"/>
            </a:solidFill>
            <a:ln w="381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6" name="Picture 2" descr="C:\Users\Skola\AppData\Local\Microsoft\Windows\Temporary Internet Files\Content.IE5\ZGCILW6V\MC90043802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64" y="3789040"/>
            <a:ext cx="1524408" cy="152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K0O7W0UI\MC9000341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699" y="1844824"/>
            <a:ext cx="1299949" cy="108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055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107504" y="2492896"/>
            <a:ext cx="1728192" cy="172819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0213593"/>
              </p:ext>
            </p:extLst>
          </p:nvPr>
        </p:nvGraphicFramePr>
        <p:xfrm>
          <a:off x="539550" y="2852936"/>
          <a:ext cx="8496948" cy="2592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8079"/>
                <a:gridCol w="708079"/>
                <a:gridCol w="708079"/>
                <a:gridCol w="708079"/>
                <a:gridCol w="708079"/>
                <a:gridCol w="708079"/>
                <a:gridCol w="708079"/>
                <a:gridCol w="708079"/>
                <a:gridCol w="708079"/>
                <a:gridCol w="708079"/>
                <a:gridCol w="708079"/>
                <a:gridCol w="708079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∙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cxnSp>
        <p:nvCxnSpPr>
          <p:cNvPr id="13" name="Přímá spojnice 12"/>
          <p:cNvCxnSpPr/>
          <p:nvPr/>
        </p:nvCxnSpPr>
        <p:spPr>
          <a:xfrm flipH="1" flipV="1">
            <a:off x="381022" y="3746060"/>
            <a:ext cx="144016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92990" y="4048044"/>
            <a:ext cx="432046" cy="720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179512" y="-27384"/>
            <a:ext cx="8964488" cy="134076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V</a:t>
            </a:r>
            <a:r>
              <a:rPr lang="cs-CZ" sz="3600" dirty="0" smtClean="0">
                <a:solidFill>
                  <a:schemeClr val="tx1"/>
                </a:solidFill>
              </a:rPr>
              <a:t>y</a:t>
            </a:r>
            <a:r>
              <a:rPr lang="en-US" sz="3600" dirty="0" smtClean="0">
                <a:solidFill>
                  <a:schemeClr val="tx1"/>
                </a:solidFill>
              </a:rPr>
              <a:t>n</a:t>
            </a:r>
            <a:r>
              <a:rPr lang="cs-CZ" sz="3600" dirty="0" err="1" smtClean="0">
                <a:solidFill>
                  <a:schemeClr val="tx1"/>
                </a:solidFill>
              </a:rPr>
              <a:t>ásob</a:t>
            </a:r>
            <a:r>
              <a:rPr lang="cs-CZ" sz="3600" dirty="0" smtClean="0">
                <a:solidFill>
                  <a:schemeClr val="tx1"/>
                </a:solidFill>
              </a:rPr>
              <a:t> a doplň do tabulky.</a:t>
            </a:r>
          </a:p>
        </p:txBody>
      </p:sp>
    </p:spTree>
    <p:extLst>
      <p:ext uri="{BB962C8B-B14F-4D97-AF65-F5344CB8AC3E}">
        <p14:creationId xmlns:p14="http://schemas.microsoft.com/office/powerpoint/2010/main" val="309136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-27384"/>
            <a:ext cx="8964488" cy="25202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V cukrárně mají lízátka po 3 Kč za kus. Honzík si koupil 7 lízátek, Kája 4 a Jirka 9 lízátek. Vypočítej, kolik korun utratil </a:t>
            </a:r>
            <a:r>
              <a:rPr lang="cs-CZ" sz="3600" dirty="0" smtClean="0">
                <a:solidFill>
                  <a:schemeClr val="tx1"/>
                </a:solidFill>
              </a:rPr>
              <a:t>Honzík</a:t>
            </a:r>
            <a:r>
              <a:rPr lang="cs-CZ" sz="3600" dirty="0" smtClean="0">
                <a:solidFill>
                  <a:schemeClr val="tx1"/>
                </a:solidFill>
              </a:rPr>
              <a:t>, Kája a Jirka. Víš, kolik utratili celkem?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2492896"/>
            <a:ext cx="8964488" cy="42484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</a:pPr>
            <a:r>
              <a:rPr lang="cs-CZ" sz="3600" dirty="0" smtClean="0">
                <a:solidFill>
                  <a:schemeClr val="tx1"/>
                </a:solidFill>
              </a:rPr>
              <a:t>Honzík:</a:t>
            </a:r>
          </a:p>
          <a:p>
            <a:pPr>
              <a:lnSpc>
                <a:spcPct val="150000"/>
              </a:lnSpc>
            </a:pPr>
            <a:r>
              <a:rPr lang="cs-CZ" sz="3600" dirty="0" smtClean="0">
                <a:solidFill>
                  <a:schemeClr val="tx1"/>
                </a:solidFill>
              </a:rPr>
              <a:t>Kája:</a:t>
            </a:r>
          </a:p>
          <a:p>
            <a:pPr>
              <a:lnSpc>
                <a:spcPct val="150000"/>
              </a:lnSpc>
            </a:pPr>
            <a:r>
              <a:rPr lang="cs-CZ" sz="3600" dirty="0" smtClean="0">
                <a:solidFill>
                  <a:schemeClr val="tx1"/>
                </a:solidFill>
              </a:rPr>
              <a:t>Jirka: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Celkem: 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Výpočet: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Odpověď: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35496" y="3284984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5496" y="4077072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5496" y="4869160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5496" y="6021288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5496" y="6597352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875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7792419"/>
              </p:ext>
            </p:extLst>
          </p:nvPr>
        </p:nvGraphicFramePr>
        <p:xfrm>
          <a:off x="179509" y="4653136"/>
          <a:ext cx="8712968" cy="180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90010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00100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2048" name="Skupina 2047"/>
          <p:cNvGrpSpPr/>
          <p:nvPr/>
        </p:nvGrpSpPr>
        <p:grpSpPr>
          <a:xfrm>
            <a:off x="1738896" y="0"/>
            <a:ext cx="1944216" cy="1944216"/>
            <a:chOff x="1871057" y="0"/>
            <a:chExt cx="1944216" cy="1944216"/>
          </a:xfrm>
        </p:grpSpPr>
        <p:pic>
          <p:nvPicPr>
            <p:cNvPr id="6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1057" y="0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Obdélník 6"/>
            <p:cNvSpPr/>
            <p:nvPr/>
          </p:nvSpPr>
          <p:spPr>
            <a:xfrm>
              <a:off x="2159089" y="425152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tx1"/>
                  </a:solidFill>
                </a:rPr>
                <a:t>5</a:t>
              </a:r>
              <a:r>
                <a:rPr lang="en-US" sz="4000" dirty="0" smtClean="0">
                  <a:solidFill>
                    <a:schemeClr val="tx1"/>
                  </a:solidFill>
                </a:rPr>
                <a:t>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3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8" name="Ovál 7"/>
            <p:cNvSpPr/>
            <p:nvPr/>
          </p:nvSpPr>
          <p:spPr>
            <a:xfrm>
              <a:off x="2594625" y="932696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U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49" name="Skupina 2048"/>
          <p:cNvGrpSpPr/>
          <p:nvPr/>
        </p:nvGrpSpPr>
        <p:grpSpPr>
          <a:xfrm>
            <a:off x="3514304" y="0"/>
            <a:ext cx="1944216" cy="1944216"/>
            <a:chOff x="3610224" y="128577"/>
            <a:chExt cx="1944216" cy="1944216"/>
          </a:xfrm>
        </p:grpSpPr>
        <p:pic>
          <p:nvPicPr>
            <p:cNvPr id="9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0224" y="128577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Obdélník 9"/>
            <p:cNvSpPr/>
            <p:nvPr/>
          </p:nvSpPr>
          <p:spPr>
            <a:xfrm>
              <a:off x="3898256" y="553729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tx1"/>
                  </a:solidFill>
                </a:rPr>
                <a:t>6</a:t>
              </a:r>
              <a:r>
                <a:rPr lang="en-US" sz="4000" dirty="0" smtClean="0">
                  <a:solidFill>
                    <a:schemeClr val="tx1"/>
                  </a:solidFill>
                </a:rPr>
                <a:t>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2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1" name="Ovál 10"/>
            <p:cNvSpPr/>
            <p:nvPr/>
          </p:nvSpPr>
          <p:spPr>
            <a:xfrm>
              <a:off x="4333792" y="1061273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U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52" name="Skupina 2051"/>
          <p:cNvGrpSpPr/>
          <p:nvPr/>
        </p:nvGrpSpPr>
        <p:grpSpPr>
          <a:xfrm>
            <a:off x="5289712" y="0"/>
            <a:ext cx="1944216" cy="1944216"/>
            <a:chOff x="5336928" y="100902"/>
            <a:chExt cx="1944216" cy="1944216"/>
          </a:xfrm>
        </p:grpSpPr>
        <p:pic>
          <p:nvPicPr>
            <p:cNvPr id="12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6928" y="100902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Obdélník 12"/>
            <p:cNvSpPr/>
            <p:nvPr/>
          </p:nvSpPr>
          <p:spPr>
            <a:xfrm>
              <a:off x="5624960" y="526054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 smtClean="0">
                  <a:solidFill>
                    <a:schemeClr val="tx1"/>
                  </a:solidFill>
                </a:rPr>
                <a:t>7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2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4" name="Ovál 13"/>
            <p:cNvSpPr/>
            <p:nvPr/>
          </p:nvSpPr>
          <p:spPr>
            <a:xfrm>
              <a:off x="6060496" y="1033598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Š</a:t>
              </a:r>
              <a:r>
                <a:rPr lang="en-US" sz="2400" dirty="0" smtClean="0">
                  <a:solidFill>
                    <a:schemeClr val="tx1"/>
                  </a:solidFill>
                </a:rPr>
                <a:t>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51" name="Skupina 2050"/>
          <p:cNvGrpSpPr/>
          <p:nvPr/>
        </p:nvGrpSpPr>
        <p:grpSpPr>
          <a:xfrm>
            <a:off x="7065120" y="0"/>
            <a:ext cx="1944216" cy="1944216"/>
            <a:chOff x="7065120" y="32455"/>
            <a:chExt cx="1944216" cy="1944216"/>
          </a:xfrm>
        </p:grpSpPr>
        <p:pic>
          <p:nvPicPr>
            <p:cNvPr id="15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65120" y="32455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7353152" y="457607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tx1"/>
                  </a:solidFill>
                </a:rPr>
                <a:t>8</a:t>
              </a:r>
              <a:r>
                <a:rPr lang="en-US" sz="4000" dirty="0" smtClean="0">
                  <a:solidFill>
                    <a:schemeClr val="tx1"/>
                  </a:solidFill>
                </a:rPr>
                <a:t>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3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7" name="Ovál 16"/>
            <p:cNvSpPr/>
            <p:nvPr/>
          </p:nvSpPr>
          <p:spPr>
            <a:xfrm>
              <a:off x="7788688" y="965151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Ě</a:t>
              </a:r>
              <a:r>
                <a:rPr lang="en-US" sz="2400" dirty="0" smtClean="0">
                  <a:solidFill>
                    <a:schemeClr val="tx1"/>
                  </a:solidFill>
                </a:rPr>
                <a:t>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54" name="Skupina 2053"/>
          <p:cNvGrpSpPr/>
          <p:nvPr/>
        </p:nvGrpSpPr>
        <p:grpSpPr>
          <a:xfrm>
            <a:off x="-36512" y="1772816"/>
            <a:ext cx="1944216" cy="1944216"/>
            <a:chOff x="0" y="2045118"/>
            <a:chExt cx="1944216" cy="1944216"/>
          </a:xfrm>
        </p:grpSpPr>
        <p:pic>
          <p:nvPicPr>
            <p:cNvPr id="18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045118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Obdélník 18"/>
            <p:cNvSpPr/>
            <p:nvPr/>
          </p:nvSpPr>
          <p:spPr>
            <a:xfrm>
              <a:off x="288032" y="2470270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tx1"/>
                  </a:solidFill>
                </a:rPr>
                <a:t>4</a:t>
              </a:r>
              <a:r>
                <a:rPr lang="en-US" sz="4000" dirty="0" smtClean="0">
                  <a:solidFill>
                    <a:schemeClr val="tx1"/>
                  </a:solidFill>
                </a:rPr>
                <a:t>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2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20" name="Ovál 19"/>
            <p:cNvSpPr/>
            <p:nvPr/>
          </p:nvSpPr>
          <p:spPr>
            <a:xfrm>
              <a:off x="723568" y="2977814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M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55" name="Skupina 2054"/>
          <p:cNvGrpSpPr/>
          <p:nvPr/>
        </p:nvGrpSpPr>
        <p:grpSpPr>
          <a:xfrm>
            <a:off x="1763434" y="1772816"/>
            <a:ext cx="1944216" cy="1944216"/>
            <a:chOff x="1791229" y="2007479"/>
            <a:chExt cx="1944216" cy="1944216"/>
          </a:xfrm>
        </p:grpSpPr>
        <p:pic>
          <p:nvPicPr>
            <p:cNvPr id="21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1229" y="2007479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Obdélník 21"/>
            <p:cNvSpPr/>
            <p:nvPr/>
          </p:nvSpPr>
          <p:spPr>
            <a:xfrm>
              <a:off x="2079261" y="2432631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tx1"/>
                  </a:solidFill>
                </a:rPr>
                <a:t>7</a:t>
              </a:r>
              <a:r>
                <a:rPr lang="en-US" sz="4000" dirty="0" smtClean="0">
                  <a:solidFill>
                    <a:schemeClr val="tx1"/>
                  </a:solidFill>
                </a:rPr>
                <a:t>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3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23" name="Ovál 22"/>
            <p:cNvSpPr/>
            <p:nvPr/>
          </p:nvSpPr>
          <p:spPr>
            <a:xfrm>
              <a:off x="2514797" y="2940175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Ž</a:t>
              </a:r>
              <a:r>
                <a:rPr lang="en-US" sz="2400" dirty="0" smtClean="0">
                  <a:solidFill>
                    <a:schemeClr val="tx1"/>
                  </a:solidFill>
                </a:rPr>
                <a:t>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56" name="Skupina 2055"/>
          <p:cNvGrpSpPr/>
          <p:nvPr/>
        </p:nvGrpSpPr>
        <p:grpSpPr>
          <a:xfrm>
            <a:off x="3563380" y="1772816"/>
            <a:ext cx="1944216" cy="1944216"/>
            <a:chOff x="3597761" y="1944216"/>
            <a:chExt cx="1944216" cy="1944216"/>
          </a:xfrm>
        </p:grpSpPr>
        <p:pic>
          <p:nvPicPr>
            <p:cNvPr id="24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97761" y="1944216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Obdélník 24"/>
            <p:cNvSpPr/>
            <p:nvPr/>
          </p:nvSpPr>
          <p:spPr>
            <a:xfrm>
              <a:off x="3885793" y="2369368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tx1"/>
                  </a:solidFill>
                </a:rPr>
                <a:t>9</a:t>
              </a:r>
              <a:r>
                <a:rPr lang="en-US" sz="4000" dirty="0" smtClean="0">
                  <a:solidFill>
                    <a:schemeClr val="tx1"/>
                  </a:solidFill>
                </a:rPr>
                <a:t>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2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26" name="Ovál 25"/>
            <p:cNvSpPr/>
            <p:nvPr/>
          </p:nvSpPr>
          <p:spPr>
            <a:xfrm>
              <a:off x="4321329" y="2876912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T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57" name="Skupina 2056"/>
          <p:cNvGrpSpPr/>
          <p:nvPr/>
        </p:nvGrpSpPr>
        <p:grpSpPr>
          <a:xfrm>
            <a:off x="5363326" y="1772816"/>
            <a:ext cx="1944216" cy="1944216"/>
            <a:chOff x="5408936" y="1944216"/>
            <a:chExt cx="1944216" cy="1944216"/>
          </a:xfrm>
        </p:grpSpPr>
        <p:pic>
          <p:nvPicPr>
            <p:cNvPr id="27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8936" y="1944216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Obdélník 27"/>
            <p:cNvSpPr/>
            <p:nvPr/>
          </p:nvSpPr>
          <p:spPr>
            <a:xfrm>
              <a:off x="5696968" y="2369368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tx1"/>
                  </a:solidFill>
                </a:rPr>
                <a:t>4</a:t>
              </a:r>
              <a:r>
                <a:rPr lang="en-US" sz="4000" dirty="0" smtClean="0">
                  <a:solidFill>
                    <a:schemeClr val="tx1"/>
                  </a:solidFill>
                </a:rPr>
                <a:t>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3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29" name="Ovál 28"/>
            <p:cNvSpPr/>
            <p:nvPr/>
          </p:nvSpPr>
          <p:spPr>
            <a:xfrm>
              <a:off x="6132504" y="2876912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Í</a:t>
              </a:r>
              <a:r>
                <a:rPr lang="en-US" sz="2400" dirty="0" smtClean="0">
                  <a:solidFill>
                    <a:schemeClr val="tx1"/>
                  </a:solidFill>
                </a:rPr>
                <a:t>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58" name="Skupina 2057"/>
          <p:cNvGrpSpPr/>
          <p:nvPr/>
        </p:nvGrpSpPr>
        <p:grpSpPr>
          <a:xfrm>
            <a:off x="7163272" y="1772816"/>
            <a:ext cx="1944216" cy="1944216"/>
            <a:chOff x="7199784" y="2011604"/>
            <a:chExt cx="1944216" cy="1944216"/>
          </a:xfrm>
        </p:grpSpPr>
        <p:pic>
          <p:nvPicPr>
            <p:cNvPr id="30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9784" y="2011604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Obdélník 30"/>
            <p:cNvSpPr/>
            <p:nvPr/>
          </p:nvSpPr>
          <p:spPr>
            <a:xfrm>
              <a:off x="7487816" y="2436756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 smtClean="0">
                  <a:solidFill>
                    <a:schemeClr val="tx1"/>
                  </a:solidFill>
                </a:rPr>
                <a:t>10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3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32" name="Ovál 31"/>
            <p:cNvSpPr/>
            <p:nvPr/>
          </p:nvSpPr>
          <p:spPr>
            <a:xfrm>
              <a:off x="7923352" y="2944300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chemeClr val="tx1"/>
                  </a:solidFill>
                </a:rPr>
                <a:t>L</a:t>
              </a:r>
              <a:r>
                <a:rPr lang="en-US" sz="2400" dirty="0" smtClean="0">
                  <a:solidFill>
                    <a:schemeClr val="tx1"/>
                  </a:solidFill>
                </a:rPr>
                <a:t>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-36512" y="0"/>
            <a:ext cx="1944216" cy="1944216"/>
            <a:chOff x="-36512" y="116632"/>
            <a:chExt cx="1944216" cy="1944216"/>
          </a:xfrm>
        </p:grpSpPr>
        <p:pic>
          <p:nvPicPr>
            <p:cNvPr id="36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6512" y="116632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Obdélník 36"/>
            <p:cNvSpPr/>
            <p:nvPr/>
          </p:nvSpPr>
          <p:spPr>
            <a:xfrm>
              <a:off x="251520" y="541784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 smtClean="0">
                  <a:solidFill>
                    <a:schemeClr val="tx1"/>
                  </a:solidFill>
                </a:rPr>
                <a:t>3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2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38" name="Ovál 37"/>
            <p:cNvSpPr/>
            <p:nvPr/>
          </p:nvSpPr>
          <p:spPr>
            <a:xfrm>
              <a:off x="687056" y="1049328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>
                  <a:solidFill>
                    <a:schemeClr val="tx1"/>
                  </a:solidFill>
                </a:rPr>
                <a:t>D 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053" name="Skupina 2052"/>
          <p:cNvGrpSpPr/>
          <p:nvPr/>
        </p:nvGrpSpPr>
        <p:grpSpPr>
          <a:xfrm>
            <a:off x="6256650" y="3065792"/>
            <a:ext cx="1944216" cy="1944216"/>
            <a:chOff x="-1620688" y="1196752"/>
            <a:chExt cx="1944216" cy="1944216"/>
          </a:xfrm>
        </p:grpSpPr>
        <p:pic>
          <p:nvPicPr>
            <p:cNvPr id="39" name="Picture 2" descr="C:\Users\Skola\AppData\Local\Microsoft\Windows\Temporary Internet Files\Content.IE5\S7687CZ2\MC900441357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620688" y="1196752"/>
              <a:ext cx="1944216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Obdélník 39"/>
            <p:cNvSpPr/>
            <p:nvPr/>
          </p:nvSpPr>
          <p:spPr>
            <a:xfrm>
              <a:off x="-1332656" y="1621904"/>
              <a:ext cx="1440160" cy="72008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4000" dirty="0">
                  <a:solidFill>
                    <a:schemeClr val="tx1"/>
                  </a:solidFill>
                </a:rPr>
                <a:t>6</a:t>
              </a:r>
              <a:r>
                <a:rPr lang="en-US" sz="4000" dirty="0" smtClean="0">
                  <a:solidFill>
                    <a:schemeClr val="tx1"/>
                  </a:solidFill>
                </a:rPr>
                <a:t> </a:t>
              </a:r>
              <a:r>
                <a:rPr lang="cs-CZ" sz="4000" dirty="0" smtClean="0">
                  <a:solidFill>
                    <a:schemeClr val="tx1"/>
                  </a:solidFill>
                </a:rPr>
                <a:t>∙</a:t>
              </a:r>
              <a:r>
                <a:rPr lang="en-US" sz="4000" dirty="0" smtClean="0">
                  <a:solidFill>
                    <a:schemeClr val="tx1"/>
                  </a:solidFill>
                </a:rPr>
                <a:t> 3 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41" name="Ovál 40"/>
            <p:cNvSpPr/>
            <p:nvPr/>
          </p:nvSpPr>
          <p:spPr>
            <a:xfrm>
              <a:off x="-897120" y="2129448"/>
              <a:ext cx="572576" cy="57257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chemeClr val="tx1"/>
                  </a:solidFill>
                </a:rPr>
                <a:t>I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53" name="Přímá spojnice 52"/>
          <p:cNvCxnSpPr/>
          <p:nvPr/>
        </p:nvCxnSpPr>
        <p:spPr>
          <a:xfrm>
            <a:off x="35496" y="4509120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200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-27384"/>
            <a:ext cx="8964488" cy="25202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dirty="0" smtClean="0">
                <a:solidFill>
                  <a:schemeClr val="tx1"/>
                </a:solidFill>
              </a:rPr>
              <a:t>Jana </a:t>
            </a:r>
            <a:r>
              <a:rPr lang="en-US" sz="3600" dirty="0" err="1" smtClean="0">
                <a:solidFill>
                  <a:schemeClr val="tx1"/>
                </a:solidFill>
              </a:rPr>
              <a:t>koupila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</a:rPr>
              <a:t>na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</a:rPr>
              <a:t>oslavu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 err="1" smtClean="0">
                <a:solidFill>
                  <a:schemeClr val="tx1"/>
                </a:solidFill>
              </a:rPr>
              <a:t>naro</a:t>
            </a:r>
            <a:r>
              <a:rPr lang="cs-CZ" sz="3600" dirty="0" err="1" smtClean="0">
                <a:solidFill>
                  <a:schemeClr val="tx1"/>
                </a:solidFill>
              </a:rPr>
              <a:t>zenin</a:t>
            </a:r>
            <a:r>
              <a:rPr lang="cs-CZ" sz="3600" dirty="0" smtClean="0">
                <a:solidFill>
                  <a:schemeClr val="tx1"/>
                </a:solidFill>
              </a:rPr>
              <a:t> koláčky. Jeden koláček stál 3 Kč. Kolik koláčků Jana koupila, jestliže nákup stál 30 Kč?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2492896"/>
            <a:ext cx="8964488" cy="42484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3600" dirty="0" smtClean="0">
                <a:solidFill>
                  <a:schemeClr val="tx1"/>
                </a:solidFill>
              </a:rPr>
              <a:t>Výpočet:</a:t>
            </a:r>
          </a:p>
          <a:p>
            <a:endParaRPr lang="cs-CZ" sz="3600" dirty="0" smtClean="0">
              <a:solidFill>
                <a:schemeClr val="tx1"/>
              </a:solidFill>
            </a:endParaRPr>
          </a:p>
          <a:p>
            <a:endParaRPr lang="cs-CZ" sz="3600" dirty="0">
              <a:solidFill>
                <a:schemeClr val="tx1"/>
              </a:solidFill>
            </a:endParaRPr>
          </a:p>
          <a:p>
            <a:endParaRPr lang="cs-CZ" sz="3600" dirty="0" smtClean="0">
              <a:solidFill>
                <a:schemeClr val="tx1"/>
              </a:solidFill>
            </a:endParaRPr>
          </a:p>
          <a:p>
            <a:endParaRPr lang="cs-CZ" sz="3600" dirty="0">
              <a:solidFill>
                <a:schemeClr val="tx1"/>
              </a:solidFill>
            </a:endParaRPr>
          </a:p>
          <a:p>
            <a:r>
              <a:rPr lang="cs-CZ" sz="3600" dirty="0" smtClean="0">
                <a:solidFill>
                  <a:schemeClr val="tx1"/>
                </a:solidFill>
              </a:rPr>
              <a:t>Odpověď: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35496" y="3284984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5496" y="4077072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5496" y="4869160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5496" y="6021288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5496" y="6597352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Skola\AppData\Local\Microsoft\Windows\Temporary Internet Files\Content.IE5\7XKAEX9N\MP90043125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95" t="25820" r="20699" b="21270"/>
          <a:stretch/>
        </p:blipFill>
        <p:spPr bwMode="auto">
          <a:xfrm>
            <a:off x="7810534" y="5565260"/>
            <a:ext cx="1153954" cy="115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33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3200</TotalTime>
  <Words>404</Words>
  <Application>Microsoft Office PowerPoint</Application>
  <PresentationFormat>Předvádění na obrazovce (4:3)</PresentationFormat>
  <Paragraphs>142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Učitel</cp:lastModifiedBy>
  <cp:revision>415</cp:revision>
  <dcterms:created xsi:type="dcterms:W3CDTF">2012-03-08T11:35:34Z</dcterms:created>
  <dcterms:modified xsi:type="dcterms:W3CDTF">2012-09-28T04:56:18Z</dcterms:modified>
</cp:coreProperties>
</file>