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</p:sldMasterIdLst>
  <p:notesMasterIdLst>
    <p:notesMasterId r:id="rId27"/>
  </p:notesMasterIdLst>
  <p:sldIdLst>
    <p:sldId id="280" r:id="rId5"/>
    <p:sldId id="281" r:id="rId6"/>
    <p:sldId id="282" r:id="rId7"/>
    <p:sldId id="261" r:id="rId8"/>
    <p:sldId id="263" r:id="rId9"/>
    <p:sldId id="266" r:id="rId10"/>
    <p:sldId id="264" r:id="rId11"/>
    <p:sldId id="265" r:id="rId12"/>
    <p:sldId id="270" r:id="rId13"/>
    <p:sldId id="269" r:id="rId14"/>
    <p:sldId id="271" r:id="rId15"/>
    <p:sldId id="272" r:id="rId16"/>
    <p:sldId id="273" r:id="rId17"/>
    <p:sldId id="274" r:id="rId18"/>
    <p:sldId id="268" r:id="rId19"/>
    <p:sldId id="276" r:id="rId20"/>
    <p:sldId id="277" r:id="rId21"/>
    <p:sldId id="267" r:id="rId22"/>
    <p:sldId id="283" r:id="rId23"/>
    <p:sldId id="284" r:id="rId24"/>
    <p:sldId id="278" r:id="rId25"/>
    <p:sldId id="27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8400"/>
    <a:srgbClr val="FF9900"/>
    <a:srgbClr val="FFCC00"/>
    <a:srgbClr val="993300"/>
    <a:srgbClr val="AE91CB"/>
    <a:srgbClr val="00FF00"/>
    <a:srgbClr val="FF3399"/>
    <a:srgbClr val="00CC00"/>
    <a:srgbClr val="FBFB5B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2" autoAdjust="0"/>
    <p:restoredTop sz="94660"/>
  </p:normalViewPr>
  <p:slideViewPr>
    <p:cSldViewPr>
      <p:cViewPr>
        <p:scale>
          <a:sx n="60" d="100"/>
          <a:sy n="60" d="100"/>
        </p:scale>
        <p:origin x="-1554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09E4F3-A1D5-4B4D-B44B-35F0BB71A09F}" type="presOf" srcId="{914700B9-77B5-440A-A438-DE98B6D4894D}" destId="{BD9AF279-D483-48F2-BBBD-45F8E8923512}" srcOrd="1" destOrd="0" presId="urn:microsoft.com/office/officeart/2005/8/layout/target3"/>
    <dgm:cxn modelId="{9FD89012-70CF-4F3E-8472-6551CD77E6B5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3307E34-C326-49C9-BBCE-DB242E5A1421}" type="presOf" srcId="{100B6B2E-82E6-4C11-B19B-F2DB3A0EA64F}" destId="{DBA8199F-D892-4A8E-A352-2B7844050E09}" srcOrd="1" destOrd="0" presId="urn:microsoft.com/office/officeart/2005/8/layout/target3"/>
    <dgm:cxn modelId="{50003A81-EDCC-43F6-8ED2-B2A5C97BFAC7}" type="presOf" srcId="{1D8420EA-BFA0-403B-80F5-647FA396CC45}" destId="{F7B3C0B7-F0F7-4F49-B02C-3630F8C5FAE5}" srcOrd="0" destOrd="0" presId="urn:microsoft.com/office/officeart/2005/8/layout/target3"/>
    <dgm:cxn modelId="{90E7705B-E786-4B27-972F-E754F72BBA4E}" type="presOf" srcId="{130831A4-0540-4EC5-8F5A-93030E89D2D9}" destId="{8E23E229-92FC-49D1-B5FE-0303176B8A4E}" srcOrd="1" destOrd="0" presId="urn:microsoft.com/office/officeart/2005/8/layout/target3"/>
    <dgm:cxn modelId="{FD8027C6-AA5E-4CC5-8A18-444A05383158}" type="presOf" srcId="{914700B9-77B5-440A-A438-DE98B6D4894D}" destId="{E73F1C26-6DCD-4001-88B9-355E01E2BCE7}" srcOrd="0" destOrd="0" presId="urn:microsoft.com/office/officeart/2005/8/layout/target3"/>
    <dgm:cxn modelId="{FBC99B25-CF67-4670-854D-555421BDA562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3FFD740-A799-49F0-A36A-7585652012D7}" type="presOf" srcId="{100B6B2E-82E6-4C11-B19B-F2DB3A0EA64F}" destId="{645AA564-2E9E-4954-AD87-AE01782CEC59}" srcOrd="0" destOrd="0" presId="urn:microsoft.com/office/officeart/2005/8/layout/target3"/>
    <dgm:cxn modelId="{4F41553F-CB8A-420C-9571-86E84A2BE686}" type="presOf" srcId="{27FE2D31-D344-4B63-A89A-A89AB0D9F3E3}" destId="{FE47432B-CA46-450C-8D8F-66C300A95B52}" srcOrd="0" destOrd="0" presId="urn:microsoft.com/office/officeart/2005/8/layout/target3"/>
    <dgm:cxn modelId="{E97C486C-1752-4AA6-81B6-13FD5649FE20}" type="presParOf" srcId="{FE47432B-CA46-450C-8D8F-66C300A95B52}" destId="{B522209E-30D0-49D6-A340-2D383A11C668}" srcOrd="0" destOrd="0" presId="urn:microsoft.com/office/officeart/2005/8/layout/target3"/>
    <dgm:cxn modelId="{07FB6425-10CA-4B6F-AAAC-8E6061DD869E}" type="presParOf" srcId="{FE47432B-CA46-450C-8D8F-66C300A95B52}" destId="{ED5A8377-51D5-4DC5-B0E7-680166966720}" srcOrd="1" destOrd="0" presId="urn:microsoft.com/office/officeart/2005/8/layout/target3"/>
    <dgm:cxn modelId="{A2566C11-9C91-4D0C-9F22-11452FBBF4DC}" type="presParOf" srcId="{FE47432B-CA46-450C-8D8F-66C300A95B52}" destId="{F69CC921-512E-49F4-824C-A648EC5F27A5}" srcOrd="2" destOrd="0" presId="urn:microsoft.com/office/officeart/2005/8/layout/target3"/>
    <dgm:cxn modelId="{3B0630E2-B3B7-4990-BEC0-F95FE353FA50}" type="presParOf" srcId="{FE47432B-CA46-450C-8D8F-66C300A95B52}" destId="{61C9CE18-EDA6-4EDF-BA1C-09779D38FBBF}" srcOrd="3" destOrd="0" presId="urn:microsoft.com/office/officeart/2005/8/layout/target3"/>
    <dgm:cxn modelId="{33340CA4-0B0E-4AAF-8431-1DD663327879}" type="presParOf" srcId="{FE47432B-CA46-450C-8D8F-66C300A95B52}" destId="{D60DEAAB-7AFE-435A-ACF6-18851E4B0426}" srcOrd="4" destOrd="0" presId="urn:microsoft.com/office/officeart/2005/8/layout/target3"/>
    <dgm:cxn modelId="{80803D58-FD49-453A-B930-93D8BE828510}" type="presParOf" srcId="{FE47432B-CA46-450C-8D8F-66C300A95B52}" destId="{F7B3C0B7-F0F7-4F49-B02C-3630F8C5FAE5}" srcOrd="5" destOrd="0" presId="urn:microsoft.com/office/officeart/2005/8/layout/target3"/>
    <dgm:cxn modelId="{1D0054E4-EFC0-45BF-A84E-C2379A46AD10}" type="presParOf" srcId="{FE47432B-CA46-450C-8D8F-66C300A95B52}" destId="{C9DA9446-E2D3-4F6A-8960-3CADFBF870B8}" srcOrd="6" destOrd="0" presId="urn:microsoft.com/office/officeart/2005/8/layout/target3"/>
    <dgm:cxn modelId="{E4809115-2CD7-4BE9-8487-B3D6379D734C}" type="presParOf" srcId="{FE47432B-CA46-450C-8D8F-66C300A95B52}" destId="{9726EC6F-D322-4CD3-B489-1BE3DF7CE70B}" srcOrd="7" destOrd="0" presId="urn:microsoft.com/office/officeart/2005/8/layout/target3"/>
    <dgm:cxn modelId="{B24E155E-A5FC-45A8-9833-EB4FA75F2634}" type="presParOf" srcId="{FE47432B-CA46-450C-8D8F-66C300A95B52}" destId="{645AA564-2E9E-4954-AD87-AE01782CEC59}" srcOrd="8" destOrd="0" presId="urn:microsoft.com/office/officeart/2005/8/layout/target3"/>
    <dgm:cxn modelId="{38082FD7-A30C-4178-9B90-3B9EBDEFF1BF}" type="presParOf" srcId="{FE47432B-CA46-450C-8D8F-66C300A95B52}" destId="{8538CAC4-6A86-42B8-B5AF-2FF155DB9D02}" srcOrd="9" destOrd="0" presId="urn:microsoft.com/office/officeart/2005/8/layout/target3"/>
    <dgm:cxn modelId="{B24976D4-61E6-4503-A5B4-04CE28B952E3}" type="presParOf" srcId="{FE47432B-CA46-450C-8D8F-66C300A95B52}" destId="{26FD6024-A07F-46D0-8BC0-B5E595C5673D}" srcOrd="10" destOrd="0" presId="urn:microsoft.com/office/officeart/2005/8/layout/target3"/>
    <dgm:cxn modelId="{8D521437-5C19-49BC-9E1D-604A2F6F20BB}" type="presParOf" srcId="{FE47432B-CA46-450C-8D8F-66C300A95B52}" destId="{E73F1C26-6DCD-4001-88B9-355E01E2BCE7}" srcOrd="11" destOrd="0" presId="urn:microsoft.com/office/officeart/2005/8/layout/target3"/>
    <dgm:cxn modelId="{F8999AF9-5923-4B53-B78B-C2C8B0684F53}" type="presParOf" srcId="{FE47432B-CA46-450C-8D8F-66C300A95B52}" destId="{8E23E229-92FC-49D1-B5FE-0303176B8A4E}" srcOrd="12" destOrd="0" presId="urn:microsoft.com/office/officeart/2005/8/layout/target3"/>
    <dgm:cxn modelId="{64DD9A61-9ABC-4221-8B32-ED61257A14B5}" type="presParOf" srcId="{FE47432B-CA46-450C-8D8F-66C300A95B52}" destId="{8467D0EB-87A2-4285-8ACA-0398EFBF29BC}" srcOrd="13" destOrd="0" presId="urn:microsoft.com/office/officeart/2005/8/layout/target3"/>
    <dgm:cxn modelId="{3E1FDB51-6764-4C84-B60A-58CD29E2BD97}" type="presParOf" srcId="{FE47432B-CA46-450C-8D8F-66C300A95B52}" destId="{DBA8199F-D892-4A8E-A352-2B7844050E09}" srcOrd="14" destOrd="0" presId="urn:microsoft.com/office/officeart/2005/8/layout/target3"/>
    <dgm:cxn modelId="{FBE1F9FD-FD05-4440-98A6-9026F9E44EE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6342E9-3B71-49D4-AE94-E38B1AECD789}" type="doc">
      <dgm:prSet loTypeId="urn:microsoft.com/office/officeart/2005/8/layout/chevron1" loCatId="process" qsTypeId="urn:microsoft.com/office/officeart/2005/8/quickstyle/simple5" qsCatId="simple" csTypeId="urn:microsoft.com/office/officeart/2005/8/colors/accent2_5" csCatId="accent2" phldr="1"/>
      <dgm:spPr/>
    </dgm:pt>
    <dgm:pt modelId="{73949DA5-42EA-4A19-8FB6-1F103B5B9F11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bg1"/>
              </a:solidFill>
            </a:rPr>
            <a:t>ZÁKLADNÍ CHARAKTERISTIKA</a:t>
          </a:r>
          <a:endParaRPr lang="cs-CZ" sz="2000" b="1" dirty="0">
            <a:solidFill>
              <a:schemeClr val="bg1"/>
            </a:solidFill>
          </a:endParaRPr>
        </a:p>
      </dgm:t>
    </dgm:pt>
    <dgm:pt modelId="{4D79D10A-0336-48F8-9876-6C650222F49A}" type="parTrans" cxnId="{BB10378C-9E5D-4622-AA52-E76E194B4EB9}">
      <dgm:prSet/>
      <dgm:spPr/>
      <dgm:t>
        <a:bodyPr/>
        <a:lstStyle/>
        <a:p>
          <a:endParaRPr lang="cs-CZ"/>
        </a:p>
      </dgm:t>
    </dgm:pt>
    <dgm:pt modelId="{1E2E0229-269F-4A57-B27E-C45B10DA7076}" type="sibTrans" cxnId="{BB10378C-9E5D-4622-AA52-E76E194B4EB9}">
      <dgm:prSet/>
      <dgm:spPr/>
      <dgm:t>
        <a:bodyPr/>
        <a:lstStyle/>
        <a:p>
          <a:endParaRPr lang="cs-CZ"/>
        </a:p>
      </dgm:t>
    </dgm:pt>
    <dgm:pt modelId="{64CDB89C-9ED0-470B-AADF-531BA5488BB3}">
      <dgm:prSet phldrT="[Text]" custT="1"/>
      <dgm:spPr>
        <a:solidFill>
          <a:srgbClr val="FF9900"/>
        </a:solidFill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  <a:effectLst/>
            </a:rPr>
            <a:t>STRUKTURA</a:t>
          </a:r>
          <a:endParaRPr lang="cs-CZ" sz="2000" b="1" dirty="0">
            <a:solidFill>
              <a:schemeClr val="bg1"/>
            </a:solidFill>
            <a:effectLst/>
          </a:endParaRPr>
        </a:p>
      </dgm:t>
    </dgm:pt>
    <dgm:pt modelId="{501BB27E-B158-4A6C-9776-8E275574CC39}" type="parTrans" cxnId="{23BD89CE-5260-428F-865A-0C07723CD5E0}">
      <dgm:prSet/>
      <dgm:spPr/>
      <dgm:t>
        <a:bodyPr/>
        <a:lstStyle/>
        <a:p>
          <a:endParaRPr lang="cs-CZ"/>
        </a:p>
      </dgm:t>
    </dgm:pt>
    <dgm:pt modelId="{67DF619C-3ADD-4601-857B-250E0EC60491}" type="sibTrans" cxnId="{23BD89CE-5260-428F-865A-0C07723CD5E0}">
      <dgm:prSet/>
      <dgm:spPr/>
      <dgm:t>
        <a:bodyPr/>
        <a:lstStyle/>
        <a:p>
          <a:endParaRPr lang="cs-CZ"/>
        </a:p>
      </dgm:t>
    </dgm:pt>
    <dgm:pt modelId="{9679CF30-63BF-47FA-9AE1-54A031D9354F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</a:rPr>
            <a:t>VNĚJŠÍ</a:t>
          </a:r>
          <a:r>
            <a:rPr lang="cs-CZ" sz="2000" dirty="0" smtClean="0"/>
            <a:t> </a:t>
          </a:r>
          <a:r>
            <a:rPr lang="cs-CZ" sz="2000" b="1" dirty="0" smtClean="0">
              <a:solidFill>
                <a:schemeClr val="bg1"/>
              </a:solidFill>
            </a:rPr>
            <a:t>PROJEVY</a:t>
          </a:r>
          <a:endParaRPr lang="cs-CZ" sz="2000" b="1" dirty="0">
            <a:solidFill>
              <a:schemeClr val="bg1"/>
            </a:solidFill>
          </a:endParaRPr>
        </a:p>
      </dgm:t>
    </dgm:pt>
    <dgm:pt modelId="{851F596F-87DC-4026-B102-37F5FAFA5D6C}" type="parTrans" cxnId="{C31A3BFF-C282-4F85-B389-E208CE4C84FA}">
      <dgm:prSet/>
      <dgm:spPr/>
      <dgm:t>
        <a:bodyPr/>
        <a:lstStyle/>
        <a:p>
          <a:endParaRPr lang="cs-CZ"/>
        </a:p>
      </dgm:t>
    </dgm:pt>
    <dgm:pt modelId="{4E2F2E1B-4E3E-4CF7-B8D1-39589903BCD7}" type="sibTrans" cxnId="{C31A3BFF-C282-4F85-B389-E208CE4C84FA}">
      <dgm:prSet/>
      <dgm:spPr/>
      <dgm:t>
        <a:bodyPr/>
        <a:lstStyle/>
        <a:p>
          <a:endParaRPr lang="cs-CZ"/>
        </a:p>
      </dgm:t>
    </dgm:pt>
    <dgm:pt modelId="{F71067FC-5028-4325-B6C3-D347429AC0B1}" type="pres">
      <dgm:prSet presAssocID="{D66342E9-3B71-49D4-AE94-E38B1AECD789}" presName="Name0" presStyleCnt="0">
        <dgm:presLayoutVars>
          <dgm:dir/>
          <dgm:animLvl val="lvl"/>
          <dgm:resizeHandles val="exact"/>
        </dgm:presLayoutVars>
      </dgm:prSet>
      <dgm:spPr/>
    </dgm:pt>
    <dgm:pt modelId="{96F705C4-29C4-4E20-ADB3-207949F40D85}" type="pres">
      <dgm:prSet presAssocID="{73949DA5-42EA-4A19-8FB6-1F103B5B9F11}" presName="parTxOnly" presStyleLbl="node1" presStyleIdx="0" presStyleCnt="3" custScaleX="16088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D49BCD-0756-43AA-8620-A355D333D428}" type="pres">
      <dgm:prSet presAssocID="{1E2E0229-269F-4A57-B27E-C45B10DA7076}" presName="parTxOnlySpace" presStyleCnt="0"/>
      <dgm:spPr/>
    </dgm:pt>
    <dgm:pt modelId="{E3736596-CFFD-4932-9760-AC38637DC61A}" type="pres">
      <dgm:prSet presAssocID="{64CDB89C-9ED0-470B-AADF-531BA5488BB3}" presName="parTxOnly" presStyleLbl="node1" presStyleIdx="1" presStyleCnt="3" custScaleX="1228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D83616-AADE-4369-AF5E-2E6BFA1E6680}" type="pres">
      <dgm:prSet presAssocID="{67DF619C-3ADD-4601-857B-250E0EC60491}" presName="parTxOnlySpace" presStyleCnt="0"/>
      <dgm:spPr/>
    </dgm:pt>
    <dgm:pt modelId="{9AEAF88F-09C8-481A-AD50-442072232728}" type="pres">
      <dgm:prSet presAssocID="{9679CF30-63BF-47FA-9AE1-54A031D9354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10378C-9E5D-4622-AA52-E76E194B4EB9}" srcId="{D66342E9-3B71-49D4-AE94-E38B1AECD789}" destId="{73949DA5-42EA-4A19-8FB6-1F103B5B9F11}" srcOrd="0" destOrd="0" parTransId="{4D79D10A-0336-48F8-9876-6C650222F49A}" sibTransId="{1E2E0229-269F-4A57-B27E-C45B10DA7076}"/>
    <dgm:cxn modelId="{5B4CEDE5-D3F5-4B6F-B17E-6F2645C703EF}" type="presOf" srcId="{D66342E9-3B71-49D4-AE94-E38B1AECD789}" destId="{F71067FC-5028-4325-B6C3-D347429AC0B1}" srcOrd="0" destOrd="0" presId="urn:microsoft.com/office/officeart/2005/8/layout/chevron1"/>
    <dgm:cxn modelId="{AF9048CD-28EE-452F-9DA7-DD4FD20EB899}" type="presOf" srcId="{9679CF30-63BF-47FA-9AE1-54A031D9354F}" destId="{9AEAF88F-09C8-481A-AD50-442072232728}" srcOrd="0" destOrd="0" presId="urn:microsoft.com/office/officeart/2005/8/layout/chevron1"/>
    <dgm:cxn modelId="{C31A3BFF-C282-4F85-B389-E208CE4C84FA}" srcId="{D66342E9-3B71-49D4-AE94-E38B1AECD789}" destId="{9679CF30-63BF-47FA-9AE1-54A031D9354F}" srcOrd="2" destOrd="0" parTransId="{851F596F-87DC-4026-B102-37F5FAFA5D6C}" sibTransId="{4E2F2E1B-4E3E-4CF7-B8D1-39589903BCD7}"/>
    <dgm:cxn modelId="{23BD89CE-5260-428F-865A-0C07723CD5E0}" srcId="{D66342E9-3B71-49D4-AE94-E38B1AECD789}" destId="{64CDB89C-9ED0-470B-AADF-531BA5488BB3}" srcOrd="1" destOrd="0" parTransId="{501BB27E-B158-4A6C-9776-8E275574CC39}" sibTransId="{67DF619C-3ADD-4601-857B-250E0EC60491}"/>
    <dgm:cxn modelId="{2C4DF834-93DA-4F30-AC60-BE9A27524C27}" type="presOf" srcId="{73949DA5-42EA-4A19-8FB6-1F103B5B9F11}" destId="{96F705C4-29C4-4E20-ADB3-207949F40D85}" srcOrd="0" destOrd="0" presId="urn:microsoft.com/office/officeart/2005/8/layout/chevron1"/>
    <dgm:cxn modelId="{89CC88EA-6B81-424E-B72F-9A4E8C160118}" type="presOf" srcId="{64CDB89C-9ED0-470B-AADF-531BA5488BB3}" destId="{E3736596-CFFD-4932-9760-AC38637DC61A}" srcOrd="0" destOrd="0" presId="urn:microsoft.com/office/officeart/2005/8/layout/chevron1"/>
    <dgm:cxn modelId="{8B88ADC0-7854-4DA0-9192-C4D79AFEBA5C}" type="presParOf" srcId="{F71067FC-5028-4325-B6C3-D347429AC0B1}" destId="{96F705C4-29C4-4E20-ADB3-207949F40D85}" srcOrd="0" destOrd="0" presId="urn:microsoft.com/office/officeart/2005/8/layout/chevron1"/>
    <dgm:cxn modelId="{2554870A-7202-41CD-8F5E-8103AFE8DF65}" type="presParOf" srcId="{F71067FC-5028-4325-B6C3-D347429AC0B1}" destId="{0FD49BCD-0756-43AA-8620-A355D333D428}" srcOrd="1" destOrd="0" presId="urn:microsoft.com/office/officeart/2005/8/layout/chevron1"/>
    <dgm:cxn modelId="{B768009E-18AA-4A4E-8CBD-6E094920751E}" type="presParOf" srcId="{F71067FC-5028-4325-B6C3-D347429AC0B1}" destId="{E3736596-CFFD-4932-9760-AC38637DC61A}" srcOrd="2" destOrd="0" presId="urn:microsoft.com/office/officeart/2005/8/layout/chevron1"/>
    <dgm:cxn modelId="{EB8048A5-0369-47F1-829F-4ABC89FF80B9}" type="presParOf" srcId="{F71067FC-5028-4325-B6C3-D347429AC0B1}" destId="{DFD83616-AADE-4369-AF5E-2E6BFA1E6680}" srcOrd="3" destOrd="0" presId="urn:microsoft.com/office/officeart/2005/8/layout/chevron1"/>
    <dgm:cxn modelId="{D2AD7618-28D1-4C53-8F65-42B21AF3799A}" type="presParOf" srcId="{F71067FC-5028-4325-B6C3-D347429AC0B1}" destId="{9AEAF88F-09C8-481A-AD50-442072232728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705C4-29C4-4E20-ADB3-207949F40D85}">
      <dsp:nvSpPr>
        <dsp:cNvPr id="0" name=""/>
        <dsp:cNvSpPr/>
      </dsp:nvSpPr>
      <dsp:spPr>
        <a:xfrm>
          <a:off x="676" y="644938"/>
          <a:ext cx="3917334" cy="973922"/>
        </a:xfrm>
        <a:prstGeom prst="chevron">
          <a:avLst/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shade val="48000"/>
                <a:satMod val="180000"/>
                <a:lumMod val="94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shade val="48000"/>
                <a:satMod val="180000"/>
                <a:lumMod val="94000"/>
              </a:schemeClr>
            </a:gs>
          </a:gsLst>
          <a:lin ang="4140000" scaled="1"/>
        </a:gradFill>
        <a:ln>
          <a:noFill/>
        </a:ln>
        <a:effectLst>
          <a:outerShdw blurRad="114300" dist="1143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</a:rPr>
            <a:t>ZÁKLADNÍ CHARAKTERISTIKA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487637" y="644938"/>
        <a:ext cx="2943412" cy="973922"/>
      </dsp:txXfrm>
    </dsp:sp>
    <dsp:sp modelId="{E3736596-CFFD-4932-9760-AC38637DC61A}">
      <dsp:nvSpPr>
        <dsp:cNvPr id="0" name=""/>
        <dsp:cNvSpPr/>
      </dsp:nvSpPr>
      <dsp:spPr>
        <a:xfrm>
          <a:off x="3674530" y="644938"/>
          <a:ext cx="2990452" cy="973922"/>
        </a:xfrm>
        <a:prstGeom prst="chevron">
          <a:avLst/>
        </a:prstGeom>
        <a:solidFill>
          <a:srgbClr val="FF9900"/>
        </a:solidFill>
        <a:ln>
          <a:noFill/>
        </a:ln>
        <a:effectLst>
          <a:outerShdw blurRad="114300" dist="1143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/>
            </a:rPr>
            <a:t>STRUKTURA</a:t>
          </a:r>
          <a:endParaRPr lang="cs-CZ" sz="2000" b="1" kern="1200" dirty="0">
            <a:solidFill>
              <a:schemeClr val="bg1"/>
            </a:solidFill>
            <a:effectLst/>
          </a:endParaRPr>
        </a:p>
      </dsp:txBody>
      <dsp:txXfrm>
        <a:off x="4161491" y="644938"/>
        <a:ext cx="2016530" cy="973922"/>
      </dsp:txXfrm>
    </dsp:sp>
    <dsp:sp modelId="{9AEAF88F-09C8-481A-AD50-442072232728}">
      <dsp:nvSpPr>
        <dsp:cNvPr id="0" name=""/>
        <dsp:cNvSpPr/>
      </dsp:nvSpPr>
      <dsp:spPr>
        <a:xfrm>
          <a:off x="6421502" y="644938"/>
          <a:ext cx="2434805" cy="973922"/>
        </a:xfrm>
        <a:prstGeom prst="chevron">
          <a:avLst/>
        </a:prstGeom>
        <a:solidFill>
          <a:srgbClr val="00B050"/>
        </a:solidFill>
        <a:ln>
          <a:noFill/>
        </a:ln>
        <a:effectLst>
          <a:outerShdw blurRad="114300" dist="1143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</a:rPr>
            <a:t>VNĚJŠÍ</a:t>
          </a:r>
          <a:r>
            <a:rPr lang="cs-CZ" sz="2000" kern="1200" dirty="0" smtClean="0"/>
            <a:t> </a:t>
          </a:r>
          <a:r>
            <a:rPr lang="cs-CZ" sz="2000" b="1" kern="1200" dirty="0" smtClean="0">
              <a:solidFill>
                <a:schemeClr val="bg1"/>
              </a:solidFill>
            </a:rPr>
            <a:t>PROJEVY</a:t>
          </a:r>
          <a:endParaRPr lang="cs-CZ" sz="2000" b="1" kern="1200" dirty="0">
            <a:solidFill>
              <a:schemeClr val="bg1"/>
            </a:solidFill>
          </a:endParaRPr>
        </a:p>
      </dsp:txBody>
      <dsp:txXfrm>
        <a:off x="6908463" y="644938"/>
        <a:ext cx="1460883" cy="973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latin typeface="+mn-lt"/>
              </a:defRPr>
            </a:lvl1pPr>
          </a:lstStyle>
          <a:p>
            <a:pPr>
              <a:defRPr/>
            </a:pPr>
            <a:fld id="{C09E3BF7-64C9-4393-BE7F-1E688792EC75}" type="datetimeFigureOut">
              <a:rPr lang="cs-CZ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latin typeface="+mn-lt"/>
              </a:defRPr>
            </a:lvl1pPr>
          </a:lstStyle>
          <a:p>
            <a:pPr>
              <a:defRPr/>
            </a:pPr>
            <a:fld id="{4B97F979-A943-4D5C-A8DC-711264348E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9682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97F979-A943-4D5C-A8DC-711264348E36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3721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97F979-A943-4D5C-A8DC-711264348E36}" type="slidenum">
              <a:rPr lang="cs-CZ" smtClean="0"/>
              <a:pPr>
                <a:defRPr/>
              </a:pPr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48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F6EC35-A27F-412E-AA47-CD5D3B553EA1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A2B56A-75E2-40B4-B9C9-D8BEB14E73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152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03280B-CABC-4BB9-9F42-3A3B01FA42B3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99073F4-564B-4A57-A03C-7F35AF9CC0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93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2FAC78-C8C3-4C6C-9DE9-74D8F9C95E78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3FB9973-5D40-4B9B-986F-696FD491AC3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342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4A326E-1ADE-47FB-A4E6-F2B9961D3DB2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426A9FD-5057-4832-BD4A-59B8510B31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489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8F98-4825-4477-9329-DD5906E75E2D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0C8545D-F01F-4177-BE33-2A36BEA4FD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69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9CE422-DF25-45A6-AF0C-1541E03A6A0D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A1F53C5-68A2-462C-8A47-86820E0ED54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35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B8A3D-8F9E-4F62-BC5D-DD6B0600D790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37D9460-732D-4BA6-8E6C-10EE50E6F9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153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83F932-30FA-4718-B439-DF55596AC06A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22CC6F1-38BF-4728-B19A-30FC5A6D5C4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66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6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A20E2B-270D-4486-83D2-343A737DB130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D364DCF-D698-4837-8140-0583FE539B7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177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57B1DF-84CD-43D9-A268-CAEA18E7D57C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DA03-3693-4810-A4E8-2B88CBFFC2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633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2A1682-D560-4831-95D4-AF5AFF2C3990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6A1307-8CDF-4191-BB0F-C5791B5A759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489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81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8716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185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90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403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2497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6865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494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5677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0773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0994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324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3734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9246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691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3856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657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746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095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3881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1415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8062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66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66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1533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7741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66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66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1656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4102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60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60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60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60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03923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2791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6992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80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80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7781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US" sz="6000" b="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latino Linotype"/>
              </a:rPr>
              <a:t>{</a:t>
            </a:r>
            <a:endParaRPr lang="en-US" sz="6000" b="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latino Linotype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80880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2137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721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 smtClean="0"/>
              <a:pPr>
                <a:defRPr/>
              </a:pPr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>
              <a:defRPr/>
            </a:pPr>
            <a:fld id="{03C5A382-51AD-4797-8E27-16196AB0C3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499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9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160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b="0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b="0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b="0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b="0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96AC6E3-9C21-419C-B41A-04833FDFCAF6}" type="datetimeFigureOut">
              <a:rPr lang="cs-CZ" b="0" smtClean="0">
                <a:solidFill>
                  <a:prstClr val="white">
                    <a:alpha val="60000"/>
                  </a:prstClr>
                </a:solidFill>
                <a:latin typeface="Palatino Linotype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17.7.2012</a:t>
            </a:fld>
            <a:endParaRPr lang="cs-CZ" b="0" dirty="0">
              <a:solidFill>
                <a:prstClr val="white">
                  <a:alpha val="60000"/>
                </a:prstClr>
              </a:solidFill>
              <a:latin typeface="Palatino Linotype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b="0" dirty="0">
              <a:solidFill>
                <a:prstClr val="white">
                  <a:alpha val="60000"/>
                </a:prstClr>
              </a:solidFill>
              <a:latin typeface="Palatino Linotype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6845AB5-4FEB-4019-9C26-1D249377BA0B}" type="slidenum">
              <a:rPr lang="cs-CZ" b="0" smtClean="0">
                <a:solidFill>
                  <a:prstClr val="white">
                    <a:alpha val="60000"/>
                  </a:prstClr>
                </a:solidFill>
                <a:latin typeface="Palatino Linotype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b="0" dirty="0">
              <a:solidFill>
                <a:prstClr val="white">
                  <a:alpha val="60000"/>
                </a:prstClr>
              </a:solidFill>
              <a:latin typeface="Palatino Linotype"/>
            </a:endParaRPr>
          </a:p>
        </p:txBody>
      </p:sp>
      <p:sp>
        <p:nvSpPr>
          <p:cNvPr id="11" name="Oval 9"/>
          <p:cNvSpPr/>
          <p:nvPr userDrawn="1"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 b="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0031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0CdNdlQw_U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aldebaran.cz/astrofyzika/sunsystem/slunce.html" TargetMode="External"/><Relationship Id="rId3" Type="http://schemas.openxmlformats.org/officeDocument/2006/relationships/image" Target="../media/image4.jpg"/><Relationship Id="rId7" Type="http://schemas.openxmlformats.org/officeDocument/2006/relationships/hyperlink" Target="http://cs.wikipedia.org/w/index.php?title=Slune%C4%8Dn%C3%AD_soustava&amp;oldid=821102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lune%C4%8Dn%C3%AD_skvrna&amp;oldid=8179812" TargetMode="External"/><Relationship Id="rId5" Type="http://schemas.openxmlformats.org/officeDocument/2006/relationships/hyperlink" Target="http://cs.wikipedia.org/w/index.php?title=Slunce&amp;oldid=8215895" TargetMode="External"/><Relationship Id="rId4" Type="http://schemas.openxmlformats.org/officeDocument/2006/relationships/hyperlink" Target="http://office.microsoft.com/cs-cz/images" TargetMode="External"/><Relationship Id="rId9" Type="http://schemas.openxmlformats.org/officeDocument/2006/relationships/hyperlink" Target="http://astronomia.zcu.cz/hvezdy/slunce/739-sireni-energie-ve-slunci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astronomia.zcu.cz/hvezdy/slunce/729-charakteristika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olar_sys.jpg?uselang=cs" TargetMode="External"/><Relationship Id="rId5" Type="http://schemas.openxmlformats.org/officeDocument/2006/relationships/hyperlink" Target="http://commons.wikimedia.org/wiki/File:LombergA1024.jpg" TargetMode="External"/><Relationship Id="rId4" Type="http://schemas.openxmlformats.org/officeDocument/2006/relationships/hyperlink" Target="http://commons.wikimedia.org/wiki/File:Il_Sole_(ita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917862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85164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Slunce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71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958793"/>
              </p:ext>
            </p:extLst>
          </p:nvPr>
        </p:nvGraphicFramePr>
        <p:xfrm>
          <a:off x="539552" y="3573016"/>
          <a:ext cx="8280920" cy="2813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Výtisk závěrečného testu (snímek 20), připojení k internetu,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doplňuje aktivní výklad s krátkým testem v závěru.</a:t>
                      </a:r>
                    </a:p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 spuštění videa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konci je nutné připojení k internetu.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3718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výkladu.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Seznamuje žáky se základními poznatky o Slunci – vznik, struktura, vnější projevy Slunce – skvrny, erupce, protuberance, sluneční vítr.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základními poznatky o Slunci jako naší nejbližší hvězdě.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závěru prezentace si žáci ověří nové poznatky v krátkém testu.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3939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76853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Temp\MP90040108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147412"/>
            <a:ext cx="8600031" cy="64087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148481667"/>
              </p:ext>
            </p:extLst>
          </p:nvPr>
        </p:nvGraphicFramePr>
        <p:xfrm>
          <a:off x="107504" y="4077072"/>
          <a:ext cx="8856984" cy="2263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Obdélník 2"/>
          <p:cNvSpPr/>
          <p:nvPr/>
        </p:nvSpPr>
        <p:spPr>
          <a:xfrm>
            <a:off x="805506" y="1412776"/>
            <a:ext cx="7632848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2000" b="1" cap="none" spc="0" dirty="0" smtClean="0">
                <a:ln w="38100">
                  <a:solidFill>
                    <a:srgbClr val="C00000"/>
                  </a:solidFill>
                </a:ln>
                <a:gradFill flip="none" rotWithShape="1">
                  <a:gsLst>
                    <a:gs pos="100000">
                      <a:srgbClr val="7C0706"/>
                    </a:gs>
                    <a:gs pos="100000">
                      <a:srgbClr val="AB0504"/>
                    </a:gs>
                    <a:gs pos="17000">
                      <a:srgbClr val="FFF200"/>
                    </a:gs>
                    <a:gs pos="47000">
                      <a:srgbClr val="FF7A00"/>
                    </a:gs>
                    <a:gs pos="98000">
                      <a:srgbClr val="FF0300"/>
                    </a:gs>
                  </a:gsLst>
                  <a:lin ang="10800000" scaled="1"/>
                  <a:tileRect/>
                </a:gra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</a:rPr>
              <a:t>SLUNCE</a:t>
            </a:r>
            <a:endParaRPr lang="cs-CZ" sz="12000" b="1" cap="none" spc="0" dirty="0">
              <a:ln w="38100">
                <a:solidFill>
                  <a:srgbClr val="C00000"/>
                </a:solidFill>
              </a:ln>
              <a:gradFill flip="none" rotWithShape="1">
                <a:gsLst>
                  <a:gs pos="100000">
                    <a:srgbClr val="7C0706"/>
                  </a:gs>
                  <a:gs pos="100000">
                    <a:srgbClr val="AB0504"/>
                  </a:gs>
                  <a:gs pos="17000">
                    <a:srgbClr val="FFF200"/>
                  </a:gs>
                  <a:gs pos="47000">
                    <a:srgbClr val="FF7A00"/>
                  </a:gs>
                  <a:gs pos="98000">
                    <a:srgbClr val="FF0300"/>
                  </a:gs>
                </a:gsLst>
                <a:lin ang="10800000" scaled="1"/>
                <a:tileRect/>
              </a:gra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442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6F705C4-29C4-4E20-ADB3-207949F40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graphicEl>
                                              <a:dgm id="{96F705C4-29C4-4E20-ADB3-207949F40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3736596-CFFD-4932-9760-AC38637DC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graphicEl>
                                              <a:dgm id="{E3736596-CFFD-4932-9760-AC38637DC6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AEAF88F-09C8-481A-AD50-4420722327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graphicEl>
                                              <a:dgm id="{9AEAF88F-09C8-481A-AD50-4420722327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68144" y="2420888"/>
            <a:ext cx="3122841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Palatino Linotype" pitchFamily="18" charset="0"/>
              <a:buChar char="●"/>
            </a:pPr>
            <a:r>
              <a:rPr lang="cs-CZ" sz="2200" dirty="0" smtClean="0">
                <a:latin typeface="+mn-lt"/>
              </a:rPr>
              <a:t>Slunce je hvězdou průměrné velikosti.</a:t>
            </a:r>
          </a:p>
          <a:p>
            <a:pPr marL="342900" indent="-342900">
              <a:spcAft>
                <a:spcPts val="1200"/>
              </a:spcAft>
              <a:buFont typeface="Palatino Linotype" pitchFamily="18" charset="0"/>
              <a:buChar char="●"/>
            </a:pPr>
            <a:r>
              <a:rPr lang="cs-CZ" sz="2200" dirty="0" smtClean="0">
                <a:latin typeface="+mn-lt"/>
              </a:rPr>
              <a:t>Obíhá okolo středu Mléčné dráhy, leží </a:t>
            </a:r>
            <a:r>
              <a:rPr lang="cs-CZ" sz="2200" dirty="0">
                <a:latin typeface="+mn-lt"/>
              </a:rPr>
              <a:t>asi v 1/3 průměru disku </a:t>
            </a:r>
            <a:r>
              <a:rPr lang="cs-CZ" sz="2200" dirty="0" smtClean="0">
                <a:latin typeface="+mn-lt"/>
              </a:rPr>
              <a:t>Galaxie přibližně </a:t>
            </a:r>
            <a:r>
              <a:rPr lang="cs-CZ" sz="2200" dirty="0">
                <a:latin typeface="+mn-lt"/>
              </a:rPr>
              <a:t>30 000 světelných roků od jejího </a:t>
            </a:r>
            <a:r>
              <a:rPr lang="cs-CZ" sz="2200" dirty="0" smtClean="0">
                <a:latin typeface="+mn-lt"/>
              </a:rPr>
              <a:t>středu.</a:t>
            </a:r>
          </a:p>
          <a:p>
            <a:pPr marL="342900" indent="-342900">
              <a:spcAft>
                <a:spcPts val="1200"/>
              </a:spcAft>
              <a:buFont typeface="Palatino Linotype" pitchFamily="18" charset="0"/>
              <a:buChar char="●"/>
            </a:pPr>
            <a:r>
              <a:rPr lang="cs-CZ" sz="2200" dirty="0">
                <a:latin typeface="+mn-lt"/>
              </a:rPr>
              <a:t>Oběh trvá přibližně 226 milionů let</a:t>
            </a:r>
            <a:r>
              <a:rPr lang="cs-CZ" sz="2200" dirty="0" smtClean="0">
                <a:latin typeface="+mn-lt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0956" y="260648"/>
            <a:ext cx="8431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Základní charakteristika Slunce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78" y="2284495"/>
            <a:ext cx="5307158" cy="3998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174104"/>
            <a:ext cx="8431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Palatino Linotype" pitchFamily="18" charset="0"/>
              <a:buChar char="●"/>
            </a:pPr>
            <a:r>
              <a:rPr lang="cs-CZ" sz="2200" dirty="0">
                <a:latin typeface="+mn-lt"/>
              </a:rPr>
              <a:t>Slunce vzniklo asi před 4,6 miliardami let a bude svítit ještě dalších 5 až 7 miliard let.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1105281" y="2088772"/>
            <a:ext cx="3530753" cy="391446"/>
          </a:xfrm>
          <a:prstGeom prst="wedgeRoundRectCallout">
            <a:avLst>
              <a:gd name="adj1" fmla="val -12080"/>
              <a:gd name="adj2" fmla="val 48874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Galaxie Mléčná dráha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172964" y="4869160"/>
            <a:ext cx="1872208" cy="549965"/>
          </a:xfrm>
          <a:prstGeom prst="wedgeEllipseCallout">
            <a:avLst>
              <a:gd name="adj1" fmla="val -101747"/>
              <a:gd name="adj2" fmla="val -13850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5149947" y="1668562"/>
            <a:ext cx="3014646" cy="549965"/>
          </a:xfrm>
          <a:prstGeom prst="wedgeEllipseCallout">
            <a:avLst>
              <a:gd name="adj1" fmla="val -113366"/>
              <a:gd name="adj2" fmla="val 233729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 galaxie</a:t>
            </a:r>
            <a:endParaRPr lang="cs-CZ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28725" y="6283221"/>
            <a:ext cx="3456384" cy="458147"/>
          </a:xfrm>
          <a:prstGeom prst="wedgeEllipseCallout">
            <a:avLst>
              <a:gd name="adj1" fmla="val 11533"/>
              <a:gd name="adj2" fmla="val -270527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Rameno Persea</a:t>
            </a:r>
            <a:endParaRPr lang="cs-CZ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876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2" grpId="0" build="p"/>
      <p:bldP spid="4" grpId="0" animBg="1"/>
      <p:bldP spid="11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302" y="528388"/>
            <a:ext cx="89289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převážně vodík, v menší míře helium a stopové množství dalších prvků.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557" y="2159603"/>
            <a:ext cx="89267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každou </a:t>
            </a:r>
            <a:r>
              <a:rPr lang="cs-CZ" sz="2200" dirty="0">
                <a:latin typeface="+mn-lt"/>
              </a:rPr>
              <a:t>sekundu se přibližně 700 milionů tun vodíku přemění na 695 milionů tun hélia a zbylých 5 milionů tun hmotnosti se přemění na </a:t>
            </a:r>
            <a:r>
              <a:rPr lang="cs-CZ" sz="2200" dirty="0" smtClean="0">
                <a:latin typeface="+mn-lt"/>
              </a:rPr>
              <a:t>energii, kterou z 96</a:t>
            </a:r>
            <a:r>
              <a:rPr lang="cs-CZ" sz="2200" dirty="0">
                <a:latin typeface="+mn-lt"/>
              </a:rPr>
              <a:t> % </a:t>
            </a:r>
            <a:r>
              <a:rPr lang="cs-CZ" sz="2200" dirty="0" smtClean="0">
                <a:latin typeface="+mn-lt"/>
              </a:rPr>
              <a:t>tvoří elektromagnetické záření </a:t>
            </a:r>
            <a:r>
              <a:rPr lang="cs-CZ" sz="2200" i="1" dirty="0" smtClean="0">
                <a:latin typeface="+mn-lt"/>
              </a:rPr>
              <a:t>(nezbytný předpoklad </a:t>
            </a:r>
            <a:r>
              <a:rPr lang="cs-CZ" sz="2200" i="1" dirty="0">
                <a:latin typeface="+mn-lt"/>
              </a:rPr>
              <a:t>pro všechny formy života na </a:t>
            </a:r>
            <a:r>
              <a:rPr lang="cs-CZ" sz="2200" i="1" dirty="0" smtClean="0">
                <a:latin typeface="+mn-lt"/>
              </a:rPr>
              <a:t>Zemi)</a:t>
            </a:r>
            <a:endParaRPr lang="cs-CZ" sz="2200" i="1" dirty="0">
              <a:latin typeface="+mn-lt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29" y="3717032"/>
            <a:ext cx="7708737" cy="29969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101600">
              <a:srgbClr val="FFFF00">
                <a:alpha val="40000"/>
              </a:srgbClr>
            </a:glow>
            <a:outerShdw dist="35921" dir="2700000" algn="ctr" rotWithShape="0">
              <a:schemeClr val="bg2"/>
            </a:outerShdw>
          </a:effectLst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556" y="73623"/>
            <a:ext cx="34813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1200"/>
              </a:spcAft>
            </a:pPr>
            <a:r>
              <a:rPr lang="cs-CZ" sz="2200" dirty="0">
                <a:solidFill>
                  <a:srgbClr val="00FF00"/>
                </a:solidFill>
                <a:latin typeface="Palatino Linotype"/>
              </a:rPr>
              <a:t>Hmotu Slunce tvoří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54556" y="1297829"/>
            <a:ext cx="614853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1200"/>
              </a:spcAft>
            </a:pPr>
            <a:r>
              <a:rPr lang="cs-CZ" sz="2200" dirty="0">
                <a:solidFill>
                  <a:srgbClr val="00FF00"/>
                </a:solidFill>
                <a:latin typeface="+mn-lt"/>
              </a:rPr>
              <a:t>Energie vyzařovaná Sluncem vzniká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2302" y="1728716"/>
            <a:ext cx="64858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při termonukleárních reakcích v jeho jádru</a:t>
            </a:r>
          </a:p>
        </p:txBody>
      </p:sp>
    </p:spTree>
    <p:extLst>
      <p:ext uri="{BB962C8B-B14F-4D97-AF65-F5344CB8AC3E}">
        <p14:creationId xmlns:p14="http://schemas.microsoft.com/office/powerpoint/2010/main" val="97373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1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1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6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1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 build="p"/>
      <p:bldP spid="9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86" y="1307479"/>
            <a:ext cx="7497683" cy="53847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74543" y="116632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STRUKTURA SLUNCE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5508398" y="1102311"/>
            <a:ext cx="3456384" cy="454695"/>
          </a:xfrm>
          <a:prstGeom prst="borderCallout1">
            <a:avLst>
              <a:gd name="adj1" fmla="val 104936"/>
              <a:gd name="adj2" fmla="val 13670"/>
              <a:gd name="adj3" fmla="val 344942"/>
              <a:gd name="adj4" fmla="val -10073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  <a:ln w="28575">
            <a:solidFill>
              <a:schemeClr val="tx2">
                <a:lumMod val="25000"/>
              </a:schemeClr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Vrstva v zářivé rovnováze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6888969" y="1709825"/>
            <a:ext cx="2075813" cy="454695"/>
          </a:xfrm>
          <a:prstGeom prst="borderCallout1">
            <a:avLst>
              <a:gd name="adj1" fmla="val 104356"/>
              <a:gd name="adj2" fmla="val 5054"/>
              <a:gd name="adj3" fmla="val 202749"/>
              <a:gd name="adj4" fmla="val -16541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chromosfér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6991166" y="5598128"/>
            <a:ext cx="1440160" cy="454695"/>
          </a:xfrm>
          <a:prstGeom prst="borderCallout1">
            <a:avLst>
              <a:gd name="adj1" fmla="val 14978"/>
              <a:gd name="adj2" fmla="val -5181"/>
              <a:gd name="adj3" fmla="val -83380"/>
              <a:gd name="adj4" fmla="val -48935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fotosféra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600457" y="5598128"/>
            <a:ext cx="1548172" cy="432223"/>
          </a:xfrm>
          <a:prstGeom prst="borderCallout1">
            <a:avLst>
              <a:gd name="adj1" fmla="val 2589"/>
              <a:gd name="adj2" fmla="val 73614"/>
              <a:gd name="adj3" fmla="val -368023"/>
              <a:gd name="adj4" fmla="val 269085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  <a:ln w="28575">
            <a:solidFill>
              <a:schemeClr val="tx2">
                <a:lumMod val="25000"/>
              </a:schemeClr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2843808" y="6052823"/>
            <a:ext cx="3096344" cy="454695"/>
          </a:xfrm>
          <a:prstGeom prst="borderCallout1">
            <a:avLst>
              <a:gd name="adj1" fmla="val -6786"/>
              <a:gd name="adj2" fmla="val 49324"/>
              <a:gd name="adj3" fmla="val -85410"/>
              <a:gd name="adj4" fmla="val 75575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  <a:ln w="28575">
            <a:solidFill>
              <a:schemeClr val="tx2">
                <a:lumMod val="25000"/>
              </a:schemeClr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Konvektivní zóna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240417" y="2564904"/>
            <a:ext cx="2268252" cy="454695"/>
          </a:xfrm>
          <a:prstGeom prst="borderCallout1">
            <a:avLst>
              <a:gd name="adj1" fmla="val -3304"/>
              <a:gd name="adj2" fmla="val 104162"/>
              <a:gd name="adj3" fmla="val 169956"/>
              <a:gd name="adj4" fmla="val 130719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skvrny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827584" y="4509120"/>
            <a:ext cx="1516182" cy="454695"/>
          </a:xfrm>
          <a:prstGeom prst="borderCallout1">
            <a:avLst>
              <a:gd name="adj1" fmla="val 51542"/>
              <a:gd name="adj2" fmla="val 99199"/>
              <a:gd name="adj3" fmla="val 775"/>
              <a:gd name="adj4" fmla="val 159987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fakule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600457" y="1917350"/>
            <a:ext cx="1743309" cy="454695"/>
          </a:xfrm>
          <a:prstGeom prst="borderCallout1">
            <a:avLst>
              <a:gd name="adj1" fmla="val 95361"/>
              <a:gd name="adj2" fmla="val 100666"/>
              <a:gd name="adj3" fmla="val 86961"/>
              <a:gd name="adj4" fmla="val 123610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protuberance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Čárový popisek 1 16"/>
          <p:cNvSpPr/>
          <p:nvPr/>
        </p:nvSpPr>
        <p:spPr>
          <a:xfrm>
            <a:off x="620177" y="1250950"/>
            <a:ext cx="1743309" cy="454695"/>
          </a:xfrm>
          <a:prstGeom prst="borderCallout1">
            <a:avLst>
              <a:gd name="adj1" fmla="val 95361"/>
              <a:gd name="adj2" fmla="val 99909"/>
              <a:gd name="adj3" fmla="val 128458"/>
              <a:gd name="adj4" fmla="val 171899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spikule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Čárový popisek 1 17"/>
          <p:cNvSpPr/>
          <p:nvPr/>
        </p:nvSpPr>
        <p:spPr>
          <a:xfrm>
            <a:off x="6876439" y="6280170"/>
            <a:ext cx="1440160" cy="454695"/>
          </a:xfrm>
          <a:prstGeom prst="borderCallout1">
            <a:avLst>
              <a:gd name="adj1" fmla="val 25134"/>
              <a:gd name="adj2" fmla="val -4723"/>
              <a:gd name="adj3" fmla="val -69450"/>
              <a:gd name="adj4" fmla="val -46278"/>
            </a:avLst>
          </a:prstGeom>
          <a:gradFill flip="none" rotWithShape="1">
            <a:gsLst>
              <a:gs pos="0">
                <a:srgbClr val="FF9900">
                  <a:shade val="30000"/>
                  <a:satMod val="115000"/>
                </a:srgbClr>
              </a:gs>
              <a:gs pos="50000">
                <a:srgbClr val="FF9900">
                  <a:shade val="67500"/>
                  <a:satMod val="115000"/>
                </a:srgbClr>
              </a:gs>
              <a:gs pos="100000">
                <a:srgbClr val="FF9900">
                  <a:shade val="100000"/>
                  <a:satMod val="115000"/>
                </a:srgbClr>
              </a:gs>
            </a:gsLst>
            <a:lin ang="16200000" scaled="1"/>
            <a:tileRect/>
          </a:gradFill>
          <a:ln w="28575">
            <a:solidFill>
              <a:srgbClr val="FF0000"/>
            </a:solidFill>
            <a:headEnd type="none" w="med" len="med"/>
            <a:tailEnd type="triangle" w="med" len="med"/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erupce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0185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4022576" cy="4022576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  <a:effectLst>
            <a:glow rad="228600">
              <a:srgbClr val="FFC000">
                <a:alpha val="40000"/>
              </a:srgbClr>
            </a:glow>
            <a:innerShdw blurRad="114300">
              <a:prstClr val="black"/>
            </a:innerShdw>
          </a:effectLst>
          <a:scene3d>
            <a:camera prst="obliqueTop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160937"/>
            <a:ext cx="471601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centrální oblast, ve které probíhají jaderné reakce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energetickým zdrojem nejen Slunce, ale i celé Sluneční soustavy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Jádro Slunce se rozpíná od středu do vzdálenosti 175 000 km</a:t>
            </a:r>
            <a:endParaRPr lang="cs-CZ" sz="2200" dirty="0" smtClean="0">
              <a:latin typeface="+mn-lt"/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zabírá pouze </a:t>
            </a:r>
            <a:r>
              <a:rPr lang="cs-CZ" sz="2200" dirty="0" smtClean="0">
                <a:solidFill>
                  <a:srgbClr val="FFC000"/>
                </a:solidFill>
                <a:latin typeface="+mn-lt"/>
              </a:rPr>
              <a:t>2 % objemu </a:t>
            </a:r>
            <a:r>
              <a:rPr lang="cs-CZ" sz="2200" dirty="0" smtClean="0">
                <a:latin typeface="+mn-lt"/>
              </a:rPr>
              <a:t>Slunce, ale obsahuje </a:t>
            </a:r>
            <a:br>
              <a:rPr lang="cs-CZ" sz="2200" dirty="0" smtClean="0">
                <a:latin typeface="+mn-lt"/>
              </a:rPr>
            </a:br>
            <a:r>
              <a:rPr lang="cs-CZ" sz="2200" dirty="0" smtClean="0">
                <a:solidFill>
                  <a:srgbClr val="FFC000"/>
                </a:solidFill>
                <a:latin typeface="+mn-lt"/>
              </a:rPr>
              <a:t>60% jeho hmotnosti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má hustotu stokrát větší než voda a teplotu </a:t>
            </a:r>
            <a:r>
              <a:rPr lang="cs-CZ" sz="2200" dirty="0" smtClean="0">
                <a:solidFill>
                  <a:srgbClr val="FFC000"/>
                </a:solidFill>
                <a:latin typeface="+mn-lt"/>
              </a:rPr>
              <a:t>15 milionů kelvinů.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751" y="261165"/>
            <a:ext cx="25150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JÁDRO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39071" y="4753155"/>
            <a:ext cx="43155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latin typeface="+mn-lt"/>
              </a:rPr>
              <a:t>V tomto dokonalém reaktoru probíhají desítky reakcí, jejichž důsledkem je přeměna vodíku na hélium za současného uvolňování energie v podobě fotonů. </a:t>
            </a:r>
          </a:p>
        </p:txBody>
      </p:sp>
    </p:spTree>
    <p:extLst>
      <p:ext uri="{BB962C8B-B14F-4D97-AF65-F5344CB8AC3E}">
        <p14:creationId xmlns:p14="http://schemas.microsoft.com/office/powerpoint/2010/main" val="141337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67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400"/>
                            </p:stCondLst>
                            <p:childTnLst>
                              <p:par>
                                <p:cTn id="2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733"/>
                            </p:stCondLst>
                            <p:childTnLst>
                              <p:par>
                                <p:cTn id="2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333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715990"/>
            <a:ext cx="612068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Proudy </a:t>
            </a:r>
            <a:r>
              <a:rPr lang="cs-CZ" sz="2200" dirty="0">
                <a:latin typeface="+mn-lt"/>
              </a:rPr>
              <a:t>horké sluneční </a:t>
            </a:r>
            <a:r>
              <a:rPr lang="cs-CZ" sz="2200" dirty="0" smtClean="0">
                <a:latin typeface="+mn-lt"/>
              </a:rPr>
              <a:t>proudí </a:t>
            </a:r>
            <a:r>
              <a:rPr lang="cs-CZ" sz="2200" dirty="0">
                <a:latin typeface="+mn-lt"/>
              </a:rPr>
              <a:t>vzhůru a po vyzáření části energie klesá chladnější hmota zpět do hlubin Slunce. </a:t>
            </a:r>
            <a:endParaRPr lang="cs-CZ" sz="2200" dirty="0" smtClean="0">
              <a:latin typeface="+mn-lt"/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Šířka </a:t>
            </a:r>
            <a:r>
              <a:rPr lang="cs-CZ" sz="2200" dirty="0">
                <a:latin typeface="+mn-lt"/>
              </a:rPr>
              <a:t>tohoto pásma je asi 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200 </a:t>
            </a: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000 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kilometrů</a:t>
            </a:r>
            <a:r>
              <a:rPr lang="cs-CZ" sz="2200" dirty="0">
                <a:latin typeface="+mn-lt"/>
              </a:rPr>
              <a:t>, energie se v této vrstvě předává prouděním.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VRSTVA V ZÁŘIVÉ ROVNOVÁZE</a:t>
            </a:r>
            <a:endParaRPr lang="cs-CZ" sz="28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717355"/>
            <a:ext cx="89644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Obklopuje jádro, je široká  asi </a:t>
            </a: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500 000 km, </a:t>
            </a:r>
            <a:r>
              <a:rPr lang="cs-CZ" sz="2200" dirty="0" smtClean="0">
                <a:latin typeface="+mn-lt"/>
              </a:rPr>
              <a:t>touto </a:t>
            </a:r>
            <a:r>
              <a:rPr lang="cs-CZ" sz="2200" dirty="0">
                <a:latin typeface="+mn-lt"/>
              </a:rPr>
              <a:t>oblastí putují fotony z jádra k povrchu </a:t>
            </a: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několik set tisíc let</a:t>
            </a:r>
            <a:r>
              <a:rPr lang="cs-CZ" sz="2200" dirty="0">
                <a:latin typeface="+mn-lt"/>
              </a:rPr>
              <a:t>. </a:t>
            </a:r>
            <a:r>
              <a:rPr lang="cs-CZ" sz="2200" dirty="0" smtClean="0">
                <a:latin typeface="+mn-lt"/>
              </a:rPr>
              <a:t>(</a:t>
            </a:r>
            <a:r>
              <a:rPr lang="cs-CZ" sz="2000" i="1" dirty="0" smtClean="0">
                <a:latin typeface="+mn-lt"/>
              </a:rPr>
              <a:t>Zdánlivě </a:t>
            </a:r>
            <a:r>
              <a:rPr lang="cs-CZ" sz="2000" i="1" dirty="0">
                <a:latin typeface="+mn-lt"/>
              </a:rPr>
              <a:t>pomalý pohyb fotonů je způsoben jejich pohlcováním hmotou a znovu vyzářením v náhodném směru. </a:t>
            </a:r>
            <a:r>
              <a:rPr lang="cs-CZ" sz="2000" i="1" dirty="0" smtClean="0">
                <a:latin typeface="+mn-lt"/>
              </a:rPr>
              <a:t>)</a:t>
            </a:r>
            <a:endParaRPr lang="cs-CZ" sz="2000" i="1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4330" y="2160858"/>
            <a:ext cx="5768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KONVEKTIVNÍ VRSTVA</a:t>
            </a:r>
            <a:endParaRPr lang="cs-CZ" sz="28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112" y="2099318"/>
            <a:ext cx="2581233" cy="2581233"/>
          </a:xfrm>
          <a:prstGeom prst="rect">
            <a:avLst/>
          </a:prstGeom>
          <a:noFill/>
          <a:ln>
            <a:noFill/>
          </a:ln>
          <a:effectLst>
            <a:glow rad="139700">
              <a:srgbClr val="FFFF00">
                <a:alpha val="40000"/>
              </a:srgb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4966" y="4922004"/>
            <a:ext cx="28841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FOTOSFÉRA</a:t>
            </a:r>
            <a:endParaRPr lang="cs-CZ" sz="28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0887" y="5445224"/>
            <a:ext cx="8813147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tvoří kypící oceán žhavého plynu o tloušťce 500 km</a:t>
            </a:r>
            <a:endParaRPr lang="cs-CZ" sz="2200" dirty="0">
              <a:latin typeface="+mn-lt"/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typickými </a:t>
            </a:r>
            <a:r>
              <a:rPr lang="cs-CZ" sz="2200" dirty="0">
                <a:latin typeface="+mn-lt"/>
              </a:rPr>
              <a:t>útvary ve fotosféře jsou 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sluneční </a:t>
            </a: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skvrny a protuberance </a:t>
            </a:r>
            <a:r>
              <a:rPr lang="cs-CZ" sz="2200" dirty="0" smtClean="0">
                <a:latin typeface="+mn-lt"/>
              </a:rPr>
              <a:t> </a:t>
            </a:r>
            <a:r>
              <a:rPr lang="cs-CZ" sz="2000" i="1" dirty="0" smtClean="0">
                <a:latin typeface="+mn-lt"/>
              </a:rPr>
              <a:t>(oblaka </a:t>
            </a:r>
            <a:r>
              <a:rPr lang="cs-CZ" sz="2000" i="1" dirty="0">
                <a:latin typeface="+mn-lt"/>
              </a:rPr>
              <a:t>plazmatu ovládaná magnetickými </a:t>
            </a:r>
            <a:r>
              <a:rPr lang="cs-CZ" sz="2000" i="1" dirty="0" smtClean="0">
                <a:latin typeface="+mn-lt"/>
              </a:rPr>
              <a:t>poli)</a:t>
            </a:r>
            <a:endParaRPr lang="cs-CZ" sz="2000" i="1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99793" y="4968170"/>
            <a:ext cx="644420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je viditelný povrch Slunce o teplotě asi 6000 K</a:t>
            </a:r>
          </a:p>
        </p:txBody>
      </p:sp>
    </p:spTree>
    <p:extLst>
      <p:ext uri="{BB962C8B-B14F-4D97-AF65-F5344CB8AC3E}">
        <p14:creationId xmlns:p14="http://schemas.microsoft.com/office/powerpoint/2010/main" val="124015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3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367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433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build="p"/>
      <p:bldP spid="9" grpId="0" build="p"/>
      <p:bldP spid="8" grpId="0" build="p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89" y="3212976"/>
            <a:ext cx="3269265" cy="3258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05797" y="2517872"/>
            <a:ext cx="5686502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jakási </a:t>
            </a:r>
            <a:r>
              <a:rPr lang="cs-CZ" sz="2200" dirty="0">
                <a:latin typeface="+mn-lt"/>
              </a:rPr>
              <a:t>řídká horní atmosféra </a:t>
            </a:r>
            <a:r>
              <a:rPr lang="cs-CZ" sz="2200" dirty="0" smtClean="0">
                <a:latin typeface="+mn-lt"/>
              </a:rPr>
              <a:t>Slunce nad chromosférou, </a:t>
            </a:r>
            <a:r>
              <a:rPr lang="cs-CZ" sz="2200" dirty="0">
                <a:latin typeface="+mn-lt"/>
              </a:rPr>
              <a:t>která nemá ostré hranice a zasahuje hluboko do Sluneční </a:t>
            </a:r>
            <a:r>
              <a:rPr lang="cs-CZ" sz="2200" dirty="0" smtClean="0">
                <a:latin typeface="+mn-lt"/>
              </a:rPr>
              <a:t>soustavy.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Teplota 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koróny </a:t>
            </a:r>
            <a:r>
              <a:rPr lang="cs-CZ" sz="2200" dirty="0">
                <a:latin typeface="+mn-lt"/>
              </a:rPr>
              <a:t>v blízkosti Slunce </a:t>
            </a:r>
            <a:r>
              <a:rPr lang="cs-CZ" sz="2200" dirty="0" smtClean="0">
                <a:latin typeface="+mn-lt"/>
              </a:rPr>
              <a:t>je asi</a:t>
            </a:r>
            <a:br>
              <a:rPr lang="cs-CZ" sz="2200" dirty="0" smtClean="0">
                <a:latin typeface="+mn-lt"/>
              </a:rPr>
            </a:b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1 500 000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 </a:t>
            </a:r>
            <a:r>
              <a:rPr lang="cs-CZ" sz="2200" dirty="0" smtClean="0">
                <a:solidFill>
                  <a:srgbClr val="FFFF00"/>
                </a:solidFill>
                <a:latin typeface="+mn-lt"/>
              </a:rPr>
              <a:t>K  </a:t>
            </a:r>
            <a:r>
              <a:rPr lang="cs-CZ" sz="2000" i="1" dirty="0" smtClean="0">
                <a:latin typeface="+mn-lt"/>
              </a:rPr>
              <a:t>( je </a:t>
            </a:r>
            <a:r>
              <a:rPr lang="cs-CZ" sz="2000" i="1" dirty="0">
                <a:latin typeface="+mn-lt"/>
              </a:rPr>
              <a:t>paradoxně vyšší než teplota fotosféry (5 800 K</a:t>
            </a:r>
            <a:r>
              <a:rPr lang="cs-CZ" sz="2000" i="1" dirty="0" smtClean="0">
                <a:latin typeface="+mn-lt"/>
              </a:rPr>
              <a:t>))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Koróna </a:t>
            </a:r>
            <a:r>
              <a:rPr lang="cs-CZ" sz="2200" dirty="0">
                <a:latin typeface="+mn-lt"/>
              </a:rPr>
              <a:t>je zahřívána především rozpadem magnetoakustických vln šířících se plazmatem. </a:t>
            </a:r>
            <a:endParaRPr lang="cs-CZ" sz="2200" dirty="0" smtClean="0">
              <a:latin typeface="+mn-lt"/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</a:t>
            </a:r>
            <a:r>
              <a:rPr lang="cs-CZ" sz="2200" dirty="0">
                <a:latin typeface="+mn-lt"/>
              </a:rPr>
              <a:t>pozorovatelná i pouhým okem při úplném zatmění Slunce.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0430" y="260648"/>
            <a:ext cx="3223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CHROMOSFÉRA</a:t>
            </a:r>
            <a:endParaRPr lang="cs-CZ" sz="28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783868"/>
            <a:ext cx="849694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</a:t>
            </a:r>
            <a:r>
              <a:rPr lang="cs-CZ" sz="2200" dirty="0">
                <a:latin typeface="+mn-lt"/>
              </a:rPr>
              <a:t>relativně tenká a řídká vrstva těsně přiléhající k </a:t>
            </a:r>
            <a:r>
              <a:rPr lang="cs-CZ" sz="2200" dirty="0" smtClean="0">
                <a:latin typeface="+mn-lt"/>
              </a:rPr>
              <a:t>fotosféře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Teplota </a:t>
            </a:r>
            <a:r>
              <a:rPr lang="cs-CZ" sz="2200" dirty="0">
                <a:latin typeface="+mn-lt"/>
              </a:rPr>
              <a:t>chromosféry roste směrem od </a:t>
            </a:r>
            <a:r>
              <a:rPr lang="cs-CZ" sz="2200" dirty="0" smtClean="0">
                <a:latin typeface="+mn-lt"/>
              </a:rPr>
              <a:t>Slunce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Typickými </a:t>
            </a:r>
            <a:r>
              <a:rPr lang="cs-CZ" sz="2200" dirty="0">
                <a:latin typeface="+mn-lt"/>
              </a:rPr>
              <a:t>útvary jsou například chromosférické </a:t>
            </a:r>
            <a:r>
              <a:rPr lang="cs-CZ" sz="2200" dirty="0">
                <a:solidFill>
                  <a:srgbClr val="FFFF00"/>
                </a:solidFill>
                <a:latin typeface="+mn-lt"/>
              </a:rPr>
              <a:t>erupce</a:t>
            </a:r>
            <a:r>
              <a:rPr lang="cs-CZ" sz="2200" dirty="0">
                <a:latin typeface="+mn-lt"/>
              </a:rPr>
              <a:t> – náhlá zjasnění v chromosféře.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0430" y="2553801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KORÓNA</a:t>
            </a:r>
            <a:endParaRPr lang="cs-CZ" sz="28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627784" y="5148126"/>
            <a:ext cx="1080120" cy="1017178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tailEnd type="arrow"/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85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5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7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15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867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15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00"/>
                            </p:stCondLst>
                            <p:childTnLst>
                              <p:par>
                                <p:cTn id="26" presetID="4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8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"/>
                            </p:stCondLst>
                            <p:childTnLst>
                              <p:par>
                                <p:cTn id="49" presetID="16" presetClass="entr" presetSubtype="37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build="p"/>
      <p:bldP spid="4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640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VNĚJŠÍ PROJEVY SLUNCE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43000"/>
            <a:ext cx="3912096" cy="2934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15674" y="957517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FF00"/>
                </a:solidFill>
                <a:latin typeface="+mn-lt"/>
              </a:rPr>
              <a:t>Protuberance</a:t>
            </a:r>
            <a:endParaRPr lang="cs-CZ" sz="3600" dirty="0">
              <a:solidFill>
                <a:srgbClr val="00FF00"/>
              </a:solidFill>
              <a:latin typeface="+mn-lt"/>
            </a:endParaRPr>
          </a:p>
        </p:txBody>
      </p:sp>
      <p:sp>
        <p:nvSpPr>
          <p:cNvPr id="5" name="Šipka doprava 4"/>
          <p:cNvSpPr/>
          <p:nvPr/>
        </p:nvSpPr>
        <p:spPr>
          <a:xfrm rot="7368766">
            <a:off x="3624678" y="2098016"/>
            <a:ext cx="1409894" cy="114981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03175" y="1745947"/>
            <a:ext cx="445592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jsou </a:t>
            </a:r>
            <a:r>
              <a:rPr lang="cs-CZ" sz="2200" dirty="0">
                <a:latin typeface="+mn-lt"/>
              </a:rPr>
              <a:t>výtrysky sluneční hmoty desetitisíce kilometrů nad povrch, ovládané magnetickým polem </a:t>
            </a:r>
            <a:r>
              <a:rPr lang="cs-CZ" sz="2200" dirty="0" smtClean="0">
                <a:latin typeface="+mn-lt"/>
              </a:rPr>
              <a:t>Slunce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jejich </a:t>
            </a:r>
            <a:r>
              <a:rPr lang="cs-CZ" sz="2200" dirty="0">
                <a:latin typeface="+mn-lt"/>
              </a:rPr>
              <a:t>tvar kopíruje silokřivky lokálního magnetického </a:t>
            </a:r>
            <a:r>
              <a:rPr lang="cs-CZ" sz="2200" dirty="0" smtClean="0">
                <a:latin typeface="+mn-lt"/>
              </a:rPr>
              <a:t>pole</a:t>
            </a:r>
            <a:endParaRPr lang="cs-CZ" sz="22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436096" y="4043560"/>
            <a:ext cx="3412518" cy="2572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259632" y="4129292"/>
            <a:ext cx="3948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FF00"/>
                </a:solidFill>
                <a:latin typeface="+mn-lt"/>
              </a:rPr>
              <a:t>Sluneční erupce</a:t>
            </a:r>
            <a:endParaRPr lang="cs-CZ" sz="3600" dirty="0">
              <a:solidFill>
                <a:srgbClr val="00FF0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4775623"/>
            <a:ext cx="50405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latin typeface="+mn-lt"/>
              </a:rPr>
              <a:t>Náhlá zjasnění ve fotosféře a chromosféře doprovázená výrazným uvolněním hmoty a energie.</a:t>
            </a:r>
          </a:p>
        </p:txBody>
      </p:sp>
      <p:sp>
        <p:nvSpPr>
          <p:cNvPr id="14" name="Šipka doprava 13"/>
          <p:cNvSpPr/>
          <p:nvPr/>
        </p:nvSpPr>
        <p:spPr>
          <a:xfrm rot="1790896">
            <a:off x="4298079" y="5090039"/>
            <a:ext cx="1675158" cy="151575"/>
          </a:xfrm>
          <a:prstGeom prst="right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232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110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animBg="1"/>
      <p:bldP spid="8" grpId="0" uiExpand="1"/>
      <p:bldP spid="12" grpId="0" build="p"/>
      <p:bldP spid="9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866" y="575471"/>
            <a:ext cx="4479009" cy="2997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5810" y="252305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FF00"/>
                </a:solidFill>
                <a:latin typeface="+mj-lt"/>
              </a:rPr>
              <a:t>Sluneční skvrny</a:t>
            </a:r>
            <a:endParaRPr lang="cs-CZ" sz="3600" dirty="0">
              <a:solidFill>
                <a:srgbClr val="00FF00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7136" y="1052737"/>
            <a:ext cx="3800808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poprvé </a:t>
            </a:r>
            <a:r>
              <a:rPr lang="cs-CZ" sz="2200" dirty="0">
                <a:latin typeface="+mn-lt"/>
              </a:rPr>
              <a:t>byly pozorovány v roce </a:t>
            </a:r>
            <a:r>
              <a:rPr lang="cs-CZ" sz="2200" dirty="0" smtClean="0">
                <a:latin typeface="+mn-lt"/>
              </a:rPr>
              <a:t>1611</a:t>
            </a:r>
            <a:endParaRPr lang="cs-CZ" sz="2200" dirty="0">
              <a:latin typeface="+mn-lt"/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jsou asi o 1 500° C chladnější než zbytek fotosféry, proto vypadají tmavě vzhledem ke svému oslňujícímu okolí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68" y="3861048"/>
            <a:ext cx="3189734" cy="2734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41779" y="3861048"/>
            <a:ext cx="5106685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latin typeface="+mn-lt"/>
              </a:rPr>
              <a:t>vyskytují se většinou ve </a:t>
            </a:r>
            <a:r>
              <a:rPr lang="cs-CZ" sz="2200" dirty="0" smtClean="0">
                <a:latin typeface="+mn-lt"/>
              </a:rPr>
              <a:t>skupinách, měří </a:t>
            </a:r>
            <a:r>
              <a:rPr lang="cs-CZ" sz="2200" dirty="0">
                <a:latin typeface="+mn-lt"/>
              </a:rPr>
              <a:t>až do 100 000 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trvání slunečních skvrn se pohybuje od několika hodin až po několik týdnů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Celkový počet stoupá a klesá během jedenáctiletého cyklu</a:t>
            </a:r>
            <a:endParaRPr lang="cs-CZ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2352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 build="p"/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580" y="11702"/>
            <a:ext cx="6020837" cy="2708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1957" y="1988840"/>
            <a:ext cx="2964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FF00"/>
                </a:solidFill>
                <a:latin typeface="+mj-lt"/>
              </a:rPr>
              <a:t>Sluneční vítr</a:t>
            </a:r>
            <a:endParaRPr lang="cs-CZ" sz="3600" dirty="0">
              <a:solidFill>
                <a:srgbClr val="00FF00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7" y="2984718"/>
            <a:ext cx="84969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šíří se z koróny ven do kosmického prostoru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je </a:t>
            </a:r>
            <a:r>
              <a:rPr lang="cs-CZ" sz="2200" dirty="0">
                <a:latin typeface="+mn-lt"/>
              </a:rPr>
              <a:t>označení pro proud nabitých i neutrálních částic, vyvrhovaných ze </a:t>
            </a:r>
            <a:r>
              <a:rPr lang="cs-CZ" sz="2200" dirty="0" smtClean="0">
                <a:latin typeface="+mn-lt"/>
              </a:rPr>
              <a:t>Slunce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intenzita slunečního větru se mění v závislosti na sluneční činnosti a ovlivňuje heliosféru (oblast sahající až do vzdálenosti 15 miliard 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v oblasti Země dosahují částice rychlosti mezi  </a:t>
            </a:r>
            <a:br>
              <a:rPr lang="cs-CZ" sz="2200" dirty="0" smtClean="0">
                <a:latin typeface="+mn-lt"/>
              </a:rPr>
            </a:br>
            <a:r>
              <a:rPr lang="cs-CZ" sz="2200" dirty="0" smtClean="0">
                <a:latin typeface="+mn-lt"/>
              </a:rPr>
              <a:t>300 km/s – 800 km/s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+mn-lt"/>
              </a:rPr>
              <a:t>částice při styku se zemskou atmosférou vyvolávají polární záře a jsou zdrojem poruch magnetického pole Země</a:t>
            </a:r>
            <a:endParaRPr lang="cs-CZ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2737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190381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FF00"/>
                </a:solidFill>
                <a:latin typeface="+mj-lt"/>
              </a:rPr>
              <a:t>Magnetické pole Slunce</a:t>
            </a:r>
            <a:endParaRPr lang="cs-CZ" sz="3600" dirty="0">
              <a:solidFill>
                <a:srgbClr val="00FF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988375"/>
            <a:ext cx="482453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latin typeface="+mn-lt"/>
              </a:rPr>
              <a:t>Magnetické pole Slunce je ovlivněno rotací Slunce. </a:t>
            </a:r>
            <a:endParaRPr lang="cs-CZ" sz="22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latin typeface="+mn-lt"/>
              </a:rPr>
              <a:t>Silokřivky </a:t>
            </a:r>
            <a:r>
              <a:rPr lang="cs-CZ" sz="2200" dirty="0">
                <a:latin typeface="+mn-lt"/>
              </a:rPr>
              <a:t>jsou tvarovány do tzv. </a:t>
            </a:r>
            <a:r>
              <a:rPr lang="cs-CZ" sz="2200" dirty="0">
                <a:solidFill>
                  <a:srgbClr val="00FF00"/>
                </a:solidFill>
                <a:latin typeface="+mn-lt"/>
              </a:rPr>
              <a:t>Archimédových spirál</a:t>
            </a:r>
            <a:r>
              <a:rPr lang="cs-CZ" sz="2200" dirty="0" smtClean="0">
                <a:solidFill>
                  <a:srgbClr val="00FF00"/>
                </a:solidFill>
                <a:latin typeface="+mn-lt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latin typeface="+mn-lt"/>
              </a:rPr>
              <a:t>Přibližně po jedenácti letech dochází k přepólování pole. Tuto jedenáctiletou periodu sleduje také sluneční aktivita (například počty skvrn).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987705"/>
            <a:ext cx="3618749" cy="3104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1" y="4326598"/>
            <a:ext cx="880332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i="1" dirty="0">
                <a:solidFill>
                  <a:srgbClr val="FFC000"/>
                </a:solidFill>
                <a:latin typeface="+mn-lt"/>
              </a:rPr>
              <a:t>Hustota sluneční hmoty je v centru velmi vysoká (až desetinásobek hustoty olova – 130 g/cm</a:t>
            </a:r>
            <a:r>
              <a:rPr lang="cs-CZ" sz="2200" i="1" baseline="30000" dirty="0">
                <a:solidFill>
                  <a:srgbClr val="FFC000"/>
                </a:solidFill>
                <a:latin typeface="+mn-lt"/>
              </a:rPr>
              <a:t>3</a:t>
            </a:r>
            <a:r>
              <a:rPr lang="cs-CZ" sz="2200" i="1" dirty="0">
                <a:solidFill>
                  <a:srgbClr val="FFC000"/>
                </a:solidFill>
                <a:latin typeface="+mn-lt"/>
              </a:rPr>
              <a:t>) a směrem k povrchu klesá až na 0,001 g/cm</a:t>
            </a:r>
            <a:r>
              <a:rPr lang="cs-CZ" sz="2200" i="1" baseline="30000" dirty="0">
                <a:solidFill>
                  <a:srgbClr val="FFC000"/>
                </a:solidFill>
                <a:latin typeface="+mn-lt"/>
              </a:rPr>
              <a:t>3</a:t>
            </a:r>
            <a:r>
              <a:rPr lang="cs-CZ" sz="2200" i="1" dirty="0">
                <a:solidFill>
                  <a:srgbClr val="FFC000"/>
                </a:solidFill>
                <a:latin typeface="+mn-lt"/>
              </a:rPr>
              <a:t>. </a:t>
            </a:r>
            <a:r>
              <a:rPr lang="cs-CZ" sz="2200" i="1" dirty="0">
                <a:solidFill>
                  <a:srgbClr val="DE8400"/>
                </a:solidFill>
                <a:latin typeface="+mn-lt"/>
              </a:rPr>
              <a:t>V průměru je však Slunce jen o něco hustší než voda. </a:t>
            </a:r>
            <a:endParaRPr lang="cs-CZ" sz="2200" i="1" dirty="0" smtClean="0">
              <a:solidFill>
                <a:srgbClr val="DE8400"/>
              </a:solidFill>
              <a:latin typeface="+mn-lt"/>
            </a:endParaRPr>
          </a:p>
          <a:p>
            <a:r>
              <a:rPr lang="cs-CZ" sz="2200" i="1" dirty="0" smtClean="0">
                <a:solidFill>
                  <a:srgbClr val="FFC000"/>
                </a:solidFill>
                <a:latin typeface="+mn-lt"/>
              </a:rPr>
              <a:t>Celé </a:t>
            </a:r>
            <a:r>
              <a:rPr lang="cs-CZ" sz="2200" i="1" dirty="0">
                <a:solidFill>
                  <a:srgbClr val="FFC000"/>
                </a:solidFill>
                <a:latin typeface="+mn-lt"/>
              </a:rPr>
              <a:t>sluneční těleso rotuje, avšak vzhledem k jeho plynnému charakteru je rotace rovníkových vrstev rychlejší než rotace pólů. </a:t>
            </a:r>
            <a:endParaRPr lang="cs-CZ" sz="2200" i="1" dirty="0" smtClean="0">
              <a:solidFill>
                <a:srgbClr val="FFC000"/>
              </a:solidFill>
              <a:latin typeface="+mn-lt"/>
            </a:endParaRPr>
          </a:p>
          <a:p>
            <a:r>
              <a:rPr lang="cs-CZ" sz="2200" i="1" dirty="0" smtClean="0">
                <a:solidFill>
                  <a:srgbClr val="FFC000"/>
                </a:solidFill>
                <a:latin typeface="+mn-lt"/>
              </a:rPr>
              <a:t>Perioda rotace klesá z 25 dnů na rovníku na 35 dnů v blízkosti pólů.</a:t>
            </a:r>
            <a:endParaRPr lang="cs-CZ" sz="2200" i="1" dirty="0">
              <a:solidFill>
                <a:srgbClr val="FFC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8552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89312" y="18217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Slunce je naší nejbližší hvězdou.</a:t>
            </a:r>
            <a:endParaRPr lang="cs-CZ" sz="2400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76195"/>
            <a:ext cx="7115944" cy="44652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23628" y="624449"/>
            <a:ext cx="6755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Střední vzdálenost od Země je 149 600 000 km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086114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+mn-lt"/>
              </a:rPr>
              <a:t>Sluneční záření ovlivňuje celou sluneční soustavu. </a:t>
            </a:r>
          </a:p>
          <a:p>
            <a:pPr algn="ctr"/>
            <a:r>
              <a:rPr lang="cs-CZ" sz="2400" dirty="0" smtClean="0">
                <a:latin typeface="+mn-lt"/>
              </a:rPr>
              <a:t>Bez Slunce by neexistovaly planety, ani život na Zemi.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666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7564" y="116632"/>
            <a:ext cx="784887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CHARAKTERISTIKA SLUNCE</a:t>
            </a:r>
          </a:p>
          <a:p>
            <a:pPr algn="ctr"/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 číslech</a:t>
            </a:r>
            <a:endParaRPr lang="cs-CZ" sz="3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7975021"/>
              </p:ext>
            </p:extLst>
          </p:nvPr>
        </p:nvGraphicFramePr>
        <p:xfrm>
          <a:off x="323528" y="1341435"/>
          <a:ext cx="8496944" cy="4931478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3785367"/>
                <a:gridCol w="2119289"/>
                <a:gridCol w="2592288"/>
              </a:tblGrid>
              <a:tr h="57283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Slunce</a:t>
                      </a:r>
                      <a:endParaRPr lang="cs-CZ" sz="2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Porovnání se Zemí</a:t>
                      </a:r>
                      <a:endParaRPr lang="cs-CZ" sz="2200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solidFill>
                      <a:srgbClr val="FFCC00"/>
                    </a:solidFill>
                  </a:tcPr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Hmotnost [ kg]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1,989.10</a:t>
                      </a:r>
                      <a:r>
                        <a:rPr lang="cs-CZ" sz="2000" b="1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000" b="1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330 000 x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Rovníkový poloměr [km]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695 990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109 x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Objem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1 300 000 x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Gravitační zrychlení [m/s</a:t>
                      </a:r>
                      <a:r>
                        <a:rPr lang="cs-CZ" b="1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2 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1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275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28,1 x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Úniková rychlost [k</a:t>
                      </a:r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m/s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b="1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618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55,4 x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Teplota povrchu [K]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5770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Teplota v centru [K]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15 600 000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 smtClean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vzdálenost od Země [km]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149 600 000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 smtClean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Stáří [roky]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4,57.10 </a:t>
                      </a:r>
                      <a:r>
                        <a:rPr lang="cs-CZ" sz="2000" b="1" baseline="300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2000" b="1" baseline="300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 smtClean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Rotace na rovníku [dny]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 smtClean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3188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Rotace na pólech [dny]</a:t>
                      </a:r>
                      <a:endParaRPr lang="cs-CZ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sz="2000" b="1" dirty="0" smtClean="0">
                        <a:solidFill>
                          <a:srgbClr val="C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410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6" y="151804"/>
            <a:ext cx="1990725" cy="2695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460973" y="151804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00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TEST</a:t>
            </a:r>
            <a:endParaRPr lang="cs-CZ" sz="600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1191941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1. Kdy vzniklo Slunce? 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1953103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2. Jaké označení se používá pro povrch Slunce?</a:t>
            </a:r>
          </a:p>
          <a:p>
            <a:r>
              <a:rPr lang="cs-CZ" sz="1200" dirty="0">
                <a:latin typeface="+mn-lt"/>
              </a:rPr>
              <a:t> </a:t>
            </a:r>
            <a:r>
              <a:rPr lang="cs-CZ" sz="1200" dirty="0" smtClean="0">
                <a:latin typeface="+mn-lt"/>
              </a:rPr>
              <a:t>    </a:t>
            </a:r>
          </a:p>
          <a:p>
            <a:r>
              <a:rPr lang="cs-CZ" sz="2200" dirty="0" smtClean="0">
                <a:latin typeface="+mn-lt"/>
              </a:rPr>
              <a:t>                         _________________________________ </a:t>
            </a:r>
            <a:endParaRPr lang="cs-CZ" sz="2200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501008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3. Jaká teplota je v jádře Slunce? ______________________________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437112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4. Jak vzdálené je Slunce od Země? ___________________________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64088" y="1068763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+mn-lt"/>
              </a:rPr>
              <a:t>před  4,5 miliardami let</a:t>
            </a:r>
            <a:endParaRPr lang="cs-CZ" sz="2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383070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+mn-lt"/>
              </a:rPr>
              <a:t>fotosféra</a:t>
            </a:r>
            <a:endParaRPr lang="cs-CZ" sz="2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333126"/>
            <a:ext cx="4039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+mn-lt"/>
              </a:rPr>
              <a:t>15 milionů °C (K)</a:t>
            </a:r>
            <a:endParaRPr lang="cs-CZ" sz="2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16694" y="4257203"/>
            <a:ext cx="36948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+mn-lt"/>
              </a:rPr>
              <a:t>asi 150 000 000 km</a:t>
            </a:r>
            <a:endParaRPr lang="cs-CZ" sz="2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815" y="5394749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5. Do jaké galaxie patří Slunce? ______________________________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3842" y="5163916"/>
            <a:ext cx="36948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+mn-lt"/>
              </a:rPr>
              <a:t>Mléčná dráha</a:t>
            </a:r>
            <a:endParaRPr lang="cs-CZ" sz="24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4210251" y="5989338"/>
            <a:ext cx="792088" cy="504056"/>
          </a:xfrm>
          <a:prstGeom prst="smileyFace">
            <a:avLst/>
          </a:prstGeom>
          <a:solidFill>
            <a:srgbClr val="FFFF00"/>
          </a:solidFill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85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2" grpId="1"/>
      <p:bldP spid="11" grpId="1"/>
      <p:bldP spid="12" grpId="0"/>
      <p:bldP spid="13" grpId="0"/>
      <p:bldP spid="14" grpId="0"/>
      <p:bldP spid="15" grpId="0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640875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A co nás čeká příště?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916832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rgbClr val="993300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Začínáme pouť po planetách naší sluneční soustavy.</a:t>
            </a:r>
            <a:endParaRPr lang="cs-CZ" sz="4000" dirty="0">
              <a:ln>
                <a:solidFill>
                  <a:srgbClr val="993300"/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3385" r="16019" b="43307"/>
          <a:stretch/>
        </p:blipFill>
        <p:spPr bwMode="auto">
          <a:xfrm>
            <a:off x="1187624" y="4005064"/>
            <a:ext cx="6768752" cy="196343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57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7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3381"/>
            <a:ext cx="75438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... a malý bonus na závěr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339752" y="1624156"/>
            <a:ext cx="4248472" cy="1372796"/>
          </a:xfrm>
          <a:prstGeom prst="horizontalScroll">
            <a:avLst>
              <a:gd name="adj" fmla="val 250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dirty="0" smtClean="0">
                <a:ln w="11430">
                  <a:noFill/>
                </a:ln>
                <a:solidFill>
                  <a:srgbClr val="993300"/>
                </a:solidFill>
                <a:effectLst>
                  <a:glow rad="127000">
                    <a:srgbClr val="FFC000"/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/>
              </a:rPr>
              <a:t>KLIKNĚTE</a:t>
            </a:r>
            <a:endParaRPr lang="cs-CZ" sz="2400" dirty="0">
              <a:ln w="11430">
                <a:noFill/>
              </a:ln>
              <a:solidFill>
                <a:srgbClr val="993300"/>
              </a:solidFill>
              <a:effectLst>
                <a:glow rad="127000">
                  <a:srgbClr val="FFC000"/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627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66" y="151804"/>
            <a:ext cx="1990725" cy="2695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460973" y="151804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00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TEST</a:t>
            </a:r>
            <a:endParaRPr lang="cs-CZ" sz="600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1191941"/>
            <a:ext cx="66967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1. Kdy vzniklo Slunce? 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01431" y="2060848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2. Jaké označení se používá pro povrch Slunce?</a:t>
            </a:r>
          </a:p>
          <a:p>
            <a:r>
              <a:rPr lang="cs-CZ" sz="1200" dirty="0">
                <a:latin typeface="+mn-lt"/>
              </a:rPr>
              <a:t> </a:t>
            </a:r>
            <a:r>
              <a:rPr lang="cs-CZ" sz="1200" dirty="0" smtClean="0">
                <a:latin typeface="+mn-lt"/>
              </a:rPr>
              <a:t>    </a:t>
            </a:r>
          </a:p>
          <a:p>
            <a:r>
              <a:rPr lang="cs-CZ" sz="2200" dirty="0" smtClean="0">
                <a:latin typeface="+mn-lt"/>
              </a:rPr>
              <a:t>                         _________________________________ </a:t>
            </a:r>
            <a:endParaRPr lang="cs-CZ" sz="2200" dirty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501008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3. Jaká teplota je v jádře Slunce? ______________________________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437112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4. Jak vzdálené je Slunce od Země? ___________________________</a:t>
            </a:r>
            <a:endParaRPr lang="cs-CZ" sz="2200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815" y="5394749"/>
            <a:ext cx="86409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+mn-lt"/>
              </a:rPr>
              <a:t>5. Do jaké galaxie patří Slunce? ______________________________</a:t>
            </a:r>
            <a:endParaRPr lang="cs-CZ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59336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34076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537" y="836712"/>
            <a:ext cx="8838485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latin typeface="+mn-lt"/>
                <a:cs typeface="Times New Roman" pitchFamily="18" charset="0"/>
              </a:rPr>
              <a:t>Snímek3: &lt;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4"/>
              </a:rPr>
              <a:t>http://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4"/>
              </a:rPr>
              <a:t>office.microsoft.com/cs-cz/images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&gt;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solidFill>
                  <a:srgbClr val="FFCC00"/>
                </a:solidFill>
                <a:latin typeface="+mn-lt"/>
                <a:cs typeface="Times New Roman" pitchFamily="18" charset="0"/>
              </a:rPr>
              <a:t>COUPEROVÁ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, Heather. </a:t>
            </a:r>
            <a:r>
              <a:rPr lang="cs-CZ" sz="1400" b="0" i="1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Encyklopedie vesmíru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. 1. vyd. Praha: Slovart, 2000, 304 s. ISBN 80-720-9251-0.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ČEMAN, Róbert a Eduard PITTICH. </a:t>
            </a:r>
            <a:r>
              <a:rPr lang="cs-CZ" sz="1400" b="0" i="1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Vesmír 1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: </a:t>
            </a:r>
            <a:r>
              <a:rPr lang="cs-CZ" sz="1400" b="0" i="1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Sluneční soustava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. 1. vyd. Bratislava: Mapa Slovakia, 2002, 383 s. ISBN </a:t>
            </a:r>
            <a:r>
              <a:rPr lang="cs-CZ" sz="1400" b="0" dirty="0" smtClean="0">
                <a:solidFill>
                  <a:srgbClr val="FFCC00"/>
                </a:solidFill>
                <a:latin typeface="+mn-lt"/>
                <a:cs typeface="Times New Roman" pitchFamily="18" charset="0"/>
              </a:rPr>
              <a:t>80-806-7072-2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BARNETT, Alex. </a:t>
            </a:r>
            <a:r>
              <a:rPr lang="cs-CZ" sz="1400" b="0" i="1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Černé díry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: </a:t>
            </a:r>
            <a:r>
              <a:rPr lang="cs-CZ" sz="1400" b="0" i="1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a další vesmírné zajímavosti</a:t>
            </a:r>
            <a:r>
              <a:rPr lang="cs-CZ" sz="1400" b="0" dirty="0">
                <a:solidFill>
                  <a:srgbClr val="FFCC00"/>
                </a:solidFill>
                <a:latin typeface="+mn-lt"/>
                <a:cs typeface="Times New Roman" pitchFamily="18" charset="0"/>
              </a:rPr>
              <a:t>. 1.vyd. Praha: Slovart s.r.o., 2003. ISBN 80-7209-459-9</a:t>
            </a:r>
            <a:r>
              <a:rPr lang="cs-CZ" sz="1400" b="0" dirty="0">
                <a:latin typeface="+mn-lt"/>
                <a:cs typeface="Times New Roman" pitchFamily="18" charset="0"/>
              </a:rPr>
              <a:t>. </a:t>
            </a:r>
            <a:endParaRPr lang="cs-CZ" sz="1400" b="0" dirty="0" smtClean="0">
              <a:solidFill>
                <a:schemeClr val="accent6">
                  <a:lumMod val="20000"/>
                  <a:lumOff val="80000"/>
                </a:schemeClr>
              </a:solidFill>
              <a:latin typeface="+mn-lt"/>
              <a:cs typeface="Times New Roman" pitchFamily="18" charset="0"/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Přispěvatelé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Wikipedie,</a:t>
            </a:r>
            <a:r>
              <a:rPr lang="cs-CZ" sz="1400" b="0" i="1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Slunce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[online], Wikipedie: Otevřená encyklopedie, c2012,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/>
            </a:r>
            <a:b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Datum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poslední revize 3. 03. 2012, 10:30 UTC, [citováno 10. 03. 2012] &lt;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5"/>
              </a:rPr>
              <a:t>http://cs.wikipedia.org/w/index.php?title=Slunce&amp;oldid=8215895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&gt;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Přispěvatelé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Wikipedie,</a:t>
            </a:r>
            <a:r>
              <a:rPr lang="cs-CZ" sz="1400" b="0" i="1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Sluneční skvrna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[online], Wikipedie: Otevřená encyklopedie, c2012, </a:t>
            </a:r>
            <a:b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Datum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poslední revize 23. 02. 2012, 09:31 UTC, [citováno 10. 03. 2012]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&lt;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6"/>
              </a:rPr>
              <a:t>http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6"/>
              </a:rPr>
              <a:t>://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6"/>
              </a:rPr>
              <a:t>cs.wikipedia.org/w/index.php?title=Slune%C4%8Dn%C3%AD_skvrna&amp;oldid=8179812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&gt;</a:t>
            </a:r>
            <a:endParaRPr lang="cs-CZ" sz="1400" b="0" dirty="0">
              <a:solidFill>
                <a:schemeClr val="accent6">
                  <a:lumMod val="20000"/>
                  <a:lumOff val="80000"/>
                </a:schemeClr>
              </a:solidFill>
              <a:latin typeface="+mn-lt"/>
              <a:cs typeface="Times New Roman" pitchFamily="18" charset="0"/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Přispěvatelé Wikipedie,</a:t>
            </a:r>
            <a:r>
              <a:rPr lang="cs-CZ" sz="1400" b="0" i="1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Sluneční soustava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[online], Wikipedie: Otevřená encyklopedie, c2012,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/>
            </a:r>
            <a:b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Datum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poslední revize 1. 03. 2012, 20:20 UTC, [citováno 11. 03. 2012] &lt;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7"/>
              </a:rPr>
              <a:t>http://cs.wikipedia.org/w/index.php?title=Slune%C4%8Dn%C3%AD_soustava&amp;oldid=8211020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&gt; 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Aldebaran.cz, </a:t>
            </a:r>
            <a:r>
              <a:rPr lang="cs-CZ" sz="1400" b="0" i="1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Slunce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[online],  ALDEBARAN GROUP FOR ASTROPHYSICS, c2012,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/>
            </a:r>
            <a:b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Datum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poslední revize 9. 03. 2012, [citováno 10. 03. 2012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]  </a:t>
            </a:r>
            <a:b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&lt; 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8"/>
              </a:rPr>
              <a:t>http://aldebaran.cz/astrofyzika/sunsystem/slunce.html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&gt;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1400" b="0" dirty="0">
                <a:latin typeface="+mn-lt"/>
                <a:cs typeface="Times New Roman" pitchFamily="18" charset="0"/>
              </a:rPr>
              <a:t>Autorský tým, astronomia.zcu.cz, </a:t>
            </a:r>
            <a:r>
              <a:rPr lang="cs-CZ" sz="1400" b="0" i="1" dirty="0">
                <a:latin typeface="+mn-lt"/>
                <a:cs typeface="Times New Roman" pitchFamily="18" charset="0"/>
              </a:rPr>
              <a:t>Slunce</a:t>
            </a:r>
            <a:r>
              <a:rPr lang="cs-CZ" sz="1400" b="0" dirty="0">
                <a:latin typeface="+mn-lt"/>
                <a:cs typeface="Times New Roman" pitchFamily="18" charset="0"/>
              </a:rPr>
              <a:t> ]online], ASTRONOMIA: Astronomický server Fakulty pedagogické ZČU v Plzni, c2012,  Stránka byla naposledy editována </a:t>
            </a:r>
            <a:r>
              <a:rPr lang="sv-SE" sz="1400" b="0" dirty="0">
                <a:latin typeface="+mn-lt"/>
                <a:cs typeface="Times New Roman" pitchFamily="18" charset="0"/>
              </a:rPr>
              <a:t>15. ledna 2010 v 19:41</a:t>
            </a:r>
            <a:r>
              <a:rPr lang="cs-CZ" sz="1400" b="0" dirty="0">
                <a:latin typeface="+mn-lt"/>
                <a:cs typeface="Times New Roman" pitchFamily="18" charset="0"/>
              </a:rPr>
              <a:t>UTC,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/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[</a:t>
            </a:r>
            <a:r>
              <a:rPr lang="cs-CZ" sz="1400" b="0" dirty="0">
                <a:latin typeface="+mn-lt"/>
                <a:cs typeface="Times New Roman" pitchFamily="18" charset="0"/>
              </a:rPr>
              <a:t>citováno 10. 03. 2012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]  &lt;</a:t>
            </a:r>
            <a:r>
              <a:rPr lang="cs-CZ" sz="1400" b="0" dirty="0" smtClean="0">
                <a:latin typeface="+mn-lt"/>
                <a:cs typeface="Times New Roman" pitchFamily="18" charset="0"/>
                <a:hlinkClick r:id="rId9"/>
              </a:rPr>
              <a:t>http</a:t>
            </a:r>
            <a:r>
              <a:rPr lang="cs-CZ" sz="1400" b="0" dirty="0">
                <a:latin typeface="+mn-lt"/>
                <a:cs typeface="Times New Roman" pitchFamily="18" charset="0"/>
                <a:hlinkClick r:id="rId9"/>
              </a:rPr>
              <a:t>://astronomia.zcu.cz/hvezdy/slunce/739-sireni-energie-ve-slunci</a:t>
            </a:r>
            <a:r>
              <a:rPr lang="cs-CZ" sz="1400" b="0" dirty="0">
                <a:latin typeface="+mn-lt"/>
                <a:cs typeface="Times New Roman" pitchFamily="18" charset="0"/>
              </a:rPr>
              <a:t>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&gt; </a:t>
            </a:r>
            <a:endParaRPr lang="cs-CZ" sz="1400" b="0" dirty="0">
              <a:latin typeface="+mn-lt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37" y="11663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ZDROJE:</a:t>
            </a:r>
            <a:endParaRPr lang="cs-CZ" sz="3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3265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0440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+mj-lt"/>
              </a:rPr>
              <a:t>ZDROJE:</a:t>
            </a:r>
            <a:endParaRPr lang="cs-CZ" sz="3200" dirty="0">
              <a:solidFill>
                <a:srgbClr val="FFC0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980728"/>
            <a:ext cx="878497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 startAt="10"/>
            </a:pPr>
            <a:r>
              <a:rPr lang="cs-CZ" sz="1400" b="0" dirty="0" smtClean="0">
                <a:latin typeface="+mn-lt"/>
                <a:cs typeface="Times New Roman" pitchFamily="18" charset="0"/>
              </a:rPr>
              <a:t>Autorský </a:t>
            </a:r>
            <a:r>
              <a:rPr lang="cs-CZ" sz="1400" b="0" dirty="0">
                <a:latin typeface="+mn-lt"/>
                <a:cs typeface="Times New Roman" pitchFamily="18" charset="0"/>
              </a:rPr>
              <a:t>tým, astronomia.zcu.cz, </a:t>
            </a:r>
            <a:r>
              <a:rPr lang="cs-CZ" sz="1400" b="0" i="1" dirty="0">
                <a:latin typeface="+mn-lt"/>
                <a:cs typeface="Times New Roman" pitchFamily="18" charset="0"/>
              </a:rPr>
              <a:t>Slunce</a:t>
            </a:r>
            <a:r>
              <a:rPr lang="cs-CZ" sz="1400" b="0" dirty="0">
                <a:latin typeface="+mn-lt"/>
                <a:cs typeface="Times New Roman" pitchFamily="18" charset="0"/>
              </a:rPr>
              <a:t> ]online], ASTRONOMIA: Astronomický server Fakulty pedagogické ZČU v Plzni, c2012, stránka byla naposledy editována 15. ledna 2010 v 19:41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UTC,</a:t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[citováno 10. 03. 2012] </a:t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 &lt;</a:t>
            </a:r>
            <a:r>
              <a:rPr lang="cs-CZ" sz="1400" b="0" dirty="0" smtClean="0">
                <a:latin typeface="+mn-lt"/>
                <a:cs typeface="Times New Roman" pitchFamily="18" charset="0"/>
                <a:hlinkClick r:id="rId3"/>
              </a:rPr>
              <a:t>http</a:t>
            </a:r>
            <a:r>
              <a:rPr lang="cs-CZ" sz="1400" b="0" dirty="0">
                <a:latin typeface="+mn-lt"/>
                <a:cs typeface="Times New Roman" pitchFamily="18" charset="0"/>
                <a:hlinkClick r:id="rId3"/>
              </a:rPr>
              <a:t>://astronomia.zcu.cz/hvezdy/slunce/729-charakteristika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&gt;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 startAt="10"/>
            </a:pPr>
            <a:r>
              <a:rPr lang="cs-CZ" sz="1400" b="0" dirty="0" smtClean="0">
                <a:latin typeface="+mn-lt"/>
                <a:cs typeface="Times New Roman" pitchFamily="18" charset="0"/>
              </a:rPr>
              <a:t>Od </a:t>
            </a:r>
            <a:r>
              <a:rPr lang="cs-CZ" sz="1400" b="0" dirty="0">
                <a:latin typeface="+mn-lt"/>
                <a:cs typeface="Times New Roman" pitchFamily="18" charset="0"/>
              </a:rPr>
              <a:t>HeNRyKus (Vlastní dílo) [Public domain], prostřednictvím </a:t>
            </a:r>
            <a:r>
              <a:rPr lang="cs-CZ" sz="1400" b="0" dirty="0" err="1">
                <a:latin typeface="+mn-lt"/>
                <a:cs typeface="Times New Roman" pitchFamily="18" charset="0"/>
              </a:rPr>
              <a:t>Wikimedia</a:t>
            </a:r>
            <a:r>
              <a:rPr lang="cs-CZ" sz="1400" b="0" dirty="0">
                <a:latin typeface="+mn-lt"/>
                <a:cs typeface="Times New Roman" pitchFamily="18" charset="0"/>
              </a:rPr>
              <a:t> </a:t>
            </a:r>
            <a:r>
              <a:rPr lang="cs-CZ" sz="1400" b="0" dirty="0" err="1" smtClean="0">
                <a:latin typeface="+mn-lt"/>
                <a:cs typeface="Times New Roman" pitchFamily="18" charset="0"/>
              </a:rPr>
              <a:t>Commons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/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[citování 10.03.2012]  </a:t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  &lt;</a:t>
            </a:r>
            <a:r>
              <a:rPr lang="cs-CZ" sz="1400" b="0" dirty="0" smtClean="0">
                <a:latin typeface="+mn-lt"/>
                <a:cs typeface="Times New Roman" pitchFamily="18" charset="0"/>
                <a:hlinkClick r:id="rId4"/>
              </a:rPr>
              <a:t>http</a:t>
            </a:r>
            <a:r>
              <a:rPr lang="cs-CZ" sz="1400" b="0" dirty="0">
                <a:latin typeface="+mn-lt"/>
                <a:cs typeface="Times New Roman" pitchFamily="18" charset="0"/>
                <a:hlinkClick r:id="rId4"/>
              </a:rPr>
              <a:t>://commons.wikimedia.org/wiki/File:Il_Sole_%</a:t>
            </a:r>
            <a:r>
              <a:rPr lang="cs-CZ" sz="1400" b="0" dirty="0" smtClean="0">
                <a:latin typeface="+mn-lt"/>
                <a:cs typeface="Times New Roman" pitchFamily="18" charset="0"/>
                <a:hlinkClick r:id="rId4"/>
              </a:rPr>
              <a:t>28ita%29.jpg?uselang=cs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 &gt; </a:t>
            </a:r>
            <a:endParaRPr lang="cs-CZ" sz="1400" b="0" dirty="0">
              <a:latin typeface="+mn-lt"/>
              <a:cs typeface="Times New Roman" pitchFamily="18" charset="0"/>
            </a:endParaRPr>
          </a:p>
          <a:p>
            <a:pPr marL="342900" indent="-342900">
              <a:spcAft>
                <a:spcPts val="1200"/>
              </a:spcAft>
              <a:buFont typeface="+mj-lt"/>
              <a:buAutoNum type="arabicParenR" startAt="10"/>
            </a:pPr>
            <a:r>
              <a:rPr lang="en-US" sz="1400" b="0" dirty="0" smtClean="0">
                <a:latin typeface="+mn-lt"/>
                <a:cs typeface="Times New Roman" pitchFamily="18" charset="0"/>
              </a:rPr>
              <a:t>Painting </a:t>
            </a:r>
            <a:r>
              <a:rPr lang="en-US" sz="1400" b="0" dirty="0">
                <a:latin typeface="+mn-lt"/>
                <a:cs typeface="Times New Roman" pitchFamily="18" charset="0"/>
              </a:rPr>
              <a:t>by Jon Lomberg, Kepler mission diagram added by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NASA, [Public </a:t>
            </a:r>
            <a:r>
              <a:rPr lang="cs-CZ" sz="1400" b="0" dirty="0" err="1" smtClean="0">
                <a:latin typeface="+mn-lt"/>
                <a:cs typeface="Times New Roman" pitchFamily="18" charset="0"/>
              </a:rPr>
              <a:t>domain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],</a:t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[citováno 10. 03. 2012]</a:t>
            </a:r>
            <a:br>
              <a:rPr lang="cs-CZ" sz="1400" b="0" dirty="0" smtClean="0">
                <a:latin typeface="+mn-lt"/>
                <a:cs typeface="Times New Roman" pitchFamily="18" charset="0"/>
              </a:rPr>
            </a:br>
            <a:r>
              <a:rPr lang="cs-CZ" sz="1400" b="0" dirty="0" smtClean="0">
                <a:latin typeface="+mn-lt"/>
                <a:cs typeface="Times New Roman" pitchFamily="18" charset="0"/>
              </a:rPr>
              <a:t> &lt;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5"/>
              </a:rPr>
              <a:t>http</a:t>
            </a:r>
            <a:r>
              <a:rPr lang="cs-CZ" sz="1400" b="0" dirty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5"/>
              </a:rPr>
              <a:t>://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  <a:hlinkClick r:id="rId5"/>
              </a:rPr>
              <a:t>commons.wikimedia.org/wiki/File:LombergA1024.jpg </a:t>
            </a:r>
            <a:r>
              <a:rPr lang="cs-CZ" sz="1400" b="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+mn-lt"/>
                <a:cs typeface="Times New Roman" pitchFamily="18" charset="0"/>
              </a:rPr>
              <a:t> &gt;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 startAt="10"/>
            </a:pPr>
            <a:r>
              <a:rPr lang="en-US" sz="1400" b="0" dirty="0" smtClean="0">
                <a:latin typeface="+mn-lt"/>
                <a:cs typeface="Times New Roman" pitchFamily="18" charset="0"/>
              </a:rPr>
              <a:t>Harman </a:t>
            </a:r>
            <a:r>
              <a:rPr lang="en-US" sz="1400" b="0" dirty="0">
                <a:latin typeface="+mn-lt"/>
                <a:cs typeface="Times New Roman" pitchFamily="18" charset="0"/>
              </a:rPr>
              <a:t>Smith and Laura Generosa (nee Berwin), graphic artists and contractors to NASA's Jet Propulsion </a:t>
            </a:r>
            <a:r>
              <a:rPr lang="en-US" sz="1400" b="0" dirty="0" smtClean="0">
                <a:latin typeface="+mn-lt"/>
                <a:cs typeface="Times New Roman" pitchFamily="18" charset="0"/>
              </a:rPr>
              <a:t>Laboratory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, [Public </a:t>
            </a:r>
            <a:r>
              <a:rPr lang="cs-CZ" sz="1400" b="0" dirty="0" err="1" smtClean="0">
                <a:latin typeface="+mn-lt"/>
                <a:cs typeface="Times New Roman" pitchFamily="18" charset="0"/>
              </a:rPr>
              <a:t>domain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], [citováno 10. 03. 2012]   &lt;</a:t>
            </a:r>
            <a:r>
              <a:rPr lang="cs-CZ" sz="1400" b="0" dirty="0" smtClean="0">
                <a:latin typeface="+mn-lt"/>
                <a:cs typeface="Times New Roman" pitchFamily="18" charset="0"/>
                <a:hlinkClick r:id="rId6"/>
              </a:rPr>
              <a:t>http</a:t>
            </a:r>
            <a:r>
              <a:rPr lang="cs-CZ" sz="1400" b="0" dirty="0">
                <a:latin typeface="+mn-lt"/>
                <a:cs typeface="Times New Roman" pitchFamily="18" charset="0"/>
                <a:hlinkClick r:id="rId6"/>
              </a:rPr>
              <a:t>://commons.wikimedia.org/wiki/File:Solar_sys.jpg?uselang=cs </a:t>
            </a:r>
            <a:r>
              <a:rPr lang="cs-CZ" sz="1400" b="0" dirty="0" smtClean="0">
                <a:latin typeface="+mn-lt"/>
                <a:cs typeface="Times New Roman" pitchFamily="18" charset="0"/>
              </a:rPr>
              <a:t>&gt; </a:t>
            </a:r>
            <a:endParaRPr lang="cs-CZ" sz="1400" b="0" dirty="0">
              <a:latin typeface="+mn-lt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692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předloha pozadí</Template>
  <TotalTime>3431</TotalTime>
  <Words>876</Words>
  <Application>Microsoft Office PowerPoint</Application>
  <PresentationFormat>Předvádění na obrazovce (4:3)</PresentationFormat>
  <Paragraphs>192</Paragraphs>
  <Slides>22</Slides>
  <Notes>2</Notes>
  <HiddenSlides>5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Živly</vt:lpstr>
      <vt:lpstr>Motiv systému Office</vt:lpstr>
      <vt:lpstr>1_Motiv systému Office</vt:lpstr>
      <vt:lpstr>1_Živly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... a malý bonus na závěr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Špinlerová</dc:creator>
  <cp:lastModifiedBy>admin</cp:lastModifiedBy>
  <cp:revision>174</cp:revision>
  <dcterms:created xsi:type="dcterms:W3CDTF">2011-06-20T10:40:08Z</dcterms:created>
  <dcterms:modified xsi:type="dcterms:W3CDTF">2012-07-17T19:25:36Z</dcterms:modified>
</cp:coreProperties>
</file>