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52" r:id="rId3"/>
    <p:sldMasterId id="2147483864" r:id="rId4"/>
  </p:sldMasterIdLst>
  <p:notesMasterIdLst>
    <p:notesMasterId r:id="rId27"/>
  </p:notesMasterIdLst>
  <p:sldIdLst>
    <p:sldId id="274" r:id="rId5"/>
    <p:sldId id="275" r:id="rId6"/>
    <p:sldId id="276" r:id="rId7"/>
    <p:sldId id="256" r:id="rId8"/>
    <p:sldId id="260" r:id="rId9"/>
    <p:sldId id="257" r:id="rId10"/>
    <p:sldId id="258" r:id="rId11"/>
    <p:sldId id="262" r:id="rId12"/>
    <p:sldId id="261" r:id="rId13"/>
    <p:sldId id="266" r:id="rId14"/>
    <p:sldId id="265" r:id="rId15"/>
    <p:sldId id="271" r:id="rId16"/>
    <p:sldId id="267" r:id="rId17"/>
    <p:sldId id="270" r:id="rId18"/>
    <p:sldId id="269" r:id="rId19"/>
    <p:sldId id="278" r:id="rId20"/>
    <p:sldId id="268" r:id="rId21"/>
    <p:sldId id="264" r:id="rId22"/>
    <p:sldId id="263" r:id="rId23"/>
    <p:sldId id="273" r:id="rId24"/>
    <p:sldId id="277" r:id="rId25"/>
    <p:sldId id="25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33CCFF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06" autoAdjust="0"/>
    <p:restoredTop sz="94660"/>
  </p:normalViewPr>
  <p:slideViewPr>
    <p:cSldViewPr>
      <p:cViewPr>
        <p:scale>
          <a:sx n="100" d="100"/>
          <a:sy n="100" d="100"/>
        </p:scale>
        <p:origin x="-33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9E9F2C-1DAA-4090-931F-AA78DD65A4C9}" type="presOf" srcId="{1D8420EA-BFA0-403B-80F5-647FA396CC45}" destId="{F7B3C0B7-F0F7-4F49-B02C-3630F8C5FAE5}" srcOrd="0" destOrd="0" presId="urn:microsoft.com/office/officeart/2005/8/layout/target3"/>
    <dgm:cxn modelId="{4AD5D459-EA55-41E1-A5CE-B753FDE4DCA1}" type="presOf" srcId="{130831A4-0540-4EC5-8F5A-93030E89D2D9}" destId="{F69CC921-512E-49F4-824C-A648EC5F27A5}" srcOrd="0" destOrd="0" presId="urn:microsoft.com/office/officeart/2005/8/layout/target3"/>
    <dgm:cxn modelId="{61887AA4-8E28-4ED1-8948-EAEAC23B2365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E21BD30-7612-409F-94C6-00CECAF8D0BD}" type="presOf" srcId="{130831A4-0540-4EC5-8F5A-93030E89D2D9}" destId="{8E23E229-92FC-49D1-B5FE-0303176B8A4E}" srcOrd="1" destOrd="0" presId="urn:microsoft.com/office/officeart/2005/8/layout/target3"/>
    <dgm:cxn modelId="{788E4140-9920-4EE6-965F-5BEBFA5A5523}" type="presOf" srcId="{914700B9-77B5-440A-A438-DE98B6D4894D}" destId="{BD9AF279-D483-48F2-BBBD-45F8E8923512}" srcOrd="1" destOrd="0" presId="urn:microsoft.com/office/officeart/2005/8/layout/target3"/>
    <dgm:cxn modelId="{7CE58D38-F324-45F7-8F99-3E8FF08A3248}" type="presOf" srcId="{100B6B2E-82E6-4C11-B19B-F2DB3A0EA64F}" destId="{645AA564-2E9E-4954-AD87-AE01782CEC59}" srcOrd="0" destOrd="0" presId="urn:microsoft.com/office/officeart/2005/8/layout/target3"/>
    <dgm:cxn modelId="{FB6958FF-4349-4B5A-B2C2-7E8CB8D35805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4E3D363-DE8D-4C94-9124-C46D6022AC5D}" type="presOf" srcId="{914700B9-77B5-440A-A438-DE98B6D4894D}" destId="{E73F1C26-6DCD-4001-88B9-355E01E2BCE7}" srcOrd="0" destOrd="0" presId="urn:microsoft.com/office/officeart/2005/8/layout/target3"/>
    <dgm:cxn modelId="{C521A065-C69B-4C4E-AB6A-D08D4ACCFE29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5889E4B-7C06-4C01-9BDA-3737E3DCF90C}" type="presParOf" srcId="{FE47432B-CA46-450C-8D8F-66C300A95B52}" destId="{B522209E-30D0-49D6-A340-2D383A11C668}" srcOrd="0" destOrd="0" presId="urn:microsoft.com/office/officeart/2005/8/layout/target3"/>
    <dgm:cxn modelId="{7071128B-037D-4A7B-B23C-5BB6DA2DA3F4}" type="presParOf" srcId="{FE47432B-CA46-450C-8D8F-66C300A95B52}" destId="{ED5A8377-51D5-4DC5-B0E7-680166966720}" srcOrd="1" destOrd="0" presId="urn:microsoft.com/office/officeart/2005/8/layout/target3"/>
    <dgm:cxn modelId="{868C4FF8-44F2-4DFE-A4E9-C274EB5A60B3}" type="presParOf" srcId="{FE47432B-CA46-450C-8D8F-66C300A95B52}" destId="{F69CC921-512E-49F4-824C-A648EC5F27A5}" srcOrd="2" destOrd="0" presId="urn:microsoft.com/office/officeart/2005/8/layout/target3"/>
    <dgm:cxn modelId="{799F4219-5452-4682-B930-9A87CCDE1456}" type="presParOf" srcId="{FE47432B-CA46-450C-8D8F-66C300A95B52}" destId="{61C9CE18-EDA6-4EDF-BA1C-09779D38FBBF}" srcOrd="3" destOrd="0" presId="urn:microsoft.com/office/officeart/2005/8/layout/target3"/>
    <dgm:cxn modelId="{7DC68661-4944-4878-868C-E5AEB4BC83DA}" type="presParOf" srcId="{FE47432B-CA46-450C-8D8F-66C300A95B52}" destId="{D60DEAAB-7AFE-435A-ACF6-18851E4B0426}" srcOrd="4" destOrd="0" presId="urn:microsoft.com/office/officeart/2005/8/layout/target3"/>
    <dgm:cxn modelId="{2F6702DB-D250-471D-BDD0-488EDF97B450}" type="presParOf" srcId="{FE47432B-CA46-450C-8D8F-66C300A95B52}" destId="{F7B3C0B7-F0F7-4F49-B02C-3630F8C5FAE5}" srcOrd="5" destOrd="0" presId="urn:microsoft.com/office/officeart/2005/8/layout/target3"/>
    <dgm:cxn modelId="{73840717-2488-4D11-A486-337C28554A1E}" type="presParOf" srcId="{FE47432B-CA46-450C-8D8F-66C300A95B52}" destId="{C9DA9446-E2D3-4F6A-8960-3CADFBF870B8}" srcOrd="6" destOrd="0" presId="urn:microsoft.com/office/officeart/2005/8/layout/target3"/>
    <dgm:cxn modelId="{B0A854EC-D5E8-4DEB-A0FD-3B1E38B39FD7}" type="presParOf" srcId="{FE47432B-CA46-450C-8D8F-66C300A95B52}" destId="{9726EC6F-D322-4CD3-B489-1BE3DF7CE70B}" srcOrd="7" destOrd="0" presId="urn:microsoft.com/office/officeart/2005/8/layout/target3"/>
    <dgm:cxn modelId="{DB9757A9-2B40-4C94-9397-F6090E18A909}" type="presParOf" srcId="{FE47432B-CA46-450C-8D8F-66C300A95B52}" destId="{645AA564-2E9E-4954-AD87-AE01782CEC59}" srcOrd="8" destOrd="0" presId="urn:microsoft.com/office/officeart/2005/8/layout/target3"/>
    <dgm:cxn modelId="{FE29F8AC-6425-49D4-BC98-BBB3951E3101}" type="presParOf" srcId="{FE47432B-CA46-450C-8D8F-66C300A95B52}" destId="{8538CAC4-6A86-42B8-B5AF-2FF155DB9D02}" srcOrd="9" destOrd="0" presId="urn:microsoft.com/office/officeart/2005/8/layout/target3"/>
    <dgm:cxn modelId="{1E7E68C3-809B-4208-A8D2-726E943799BF}" type="presParOf" srcId="{FE47432B-CA46-450C-8D8F-66C300A95B52}" destId="{26FD6024-A07F-46D0-8BC0-B5E595C5673D}" srcOrd="10" destOrd="0" presId="urn:microsoft.com/office/officeart/2005/8/layout/target3"/>
    <dgm:cxn modelId="{EAC6416B-0FC3-45BB-B3EF-8E6F5DFD295C}" type="presParOf" srcId="{FE47432B-CA46-450C-8D8F-66C300A95B52}" destId="{E73F1C26-6DCD-4001-88B9-355E01E2BCE7}" srcOrd="11" destOrd="0" presId="urn:microsoft.com/office/officeart/2005/8/layout/target3"/>
    <dgm:cxn modelId="{305BDB2C-442D-447A-8E68-BFE34BE646FA}" type="presParOf" srcId="{FE47432B-CA46-450C-8D8F-66C300A95B52}" destId="{8E23E229-92FC-49D1-B5FE-0303176B8A4E}" srcOrd="12" destOrd="0" presId="urn:microsoft.com/office/officeart/2005/8/layout/target3"/>
    <dgm:cxn modelId="{CBA8B936-ADBF-45AB-B3CC-0053CE90EA3A}" type="presParOf" srcId="{FE47432B-CA46-450C-8D8F-66C300A95B52}" destId="{8467D0EB-87A2-4285-8ACA-0398EFBF29BC}" srcOrd="13" destOrd="0" presId="urn:microsoft.com/office/officeart/2005/8/layout/target3"/>
    <dgm:cxn modelId="{52693405-B6CF-45C2-88B3-6F661F95BFBD}" type="presParOf" srcId="{FE47432B-CA46-450C-8D8F-66C300A95B52}" destId="{DBA8199F-D892-4A8E-A352-2B7844050E09}" srcOrd="14" destOrd="0" presId="urn:microsoft.com/office/officeart/2005/8/layout/target3"/>
    <dgm:cxn modelId="{9BFC7E32-D8C2-4888-8BBE-627B4FFBE12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D249D-2EFD-4ED6-86A8-A5F09AB25B7B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EBA0B6-69EC-41D3-AAEC-C956D9735CC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5283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3942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8099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457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4682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6104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1432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958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03466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42182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019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41758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12785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813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87055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98948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03198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71873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48400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33043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07854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0143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47888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52848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47491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58880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744638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5365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89471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77620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734917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8617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6498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6679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384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356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9074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Teorie_velk%C3%A9ho_impaktu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astronomia.zcu.cz/planety/merkur/1789-atmosfera" TargetMode="External"/><Relationship Id="rId3" Type="http://schemas.openxmlformats.org/officeDocument/2006/relationships/hyperlink" Target="http://cs.wikipedia.org/w/index.php?title=Planeta&amp;oldid=8319305" TargetMode="External"/><Relationship Id="rId7" Type="http://schemas.openxmlformats.org/officeDocument/2006/relationships/hyperlink" Target="http://planets.cz/planety/merkur/galerie-merkur/" TargetMode="External"/><Relationship Id="rId2" Type="http://schemas.openxmlformats.org/officeDocument/2006/relationships/hyperlink" Target="http://cs.wikipedia.org/w/index.php?title=Mezin%C3%A1rodn%C3%AD_astronomick%C3%A1_unie&amp;oldid=776428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Neptun_(planeta)&amp;oldid=8328440" TargetMode="External"/><Relationship Id="rId5" Type="http://schemas.openxmlformats.org/officeDocument/2006/relationships/hyperlink" Target="http://cs.wikipedia.org/w/index.php?title=Teorie_velk%C3%A9ho_impaktu&amp;oldid=8129634" TargetMode="External"/><Relationship Id="rId4" Type="http://schemas.openxmlformats.org/officeDocument/2006/relationships/hyperlink" Target="http://cs.wikipedia.org/w/index.php?title=Vznik_a_v%C3%BDvoj_slune%C4%8Dn%C3%AD_soustavy&amp;oldid=8277360" TargetMode="External"/><Relationship Id="rId9" Type="http://schemas.openxmlformats.org/officeDocument/2006/relationships/hyperlink" Target="http://astronomia.zcu.cz/planety/zeme/1964-fotografie-a-animace-mesice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debaran.cz/astrofyzika/sunsystem/index.html" TargetMode="External"/><Relationship Id="rId3" Type="http://schemas.openxmlformats.org/officeDocument/2006/relationships/hyperlink" Target="http://cs.wikipedia.org/w/index.php?title=Meteor_Crater&amp;oldid=8233897" TargetMode="External"/><Relationship Id="rId7" Type="http://schemas.openxmlformats.org/officeDocument/2006/relationships/hyperlink" Target="http://en.wikipedia.org/w/index.php?title=Fomalhaut_b&amp;oldid=483362775" TargetMode="External"/><Relationship Id="rId2" Type="http://schemas.openxmlformats.org/officeDocument/2006/relationships/hyperlink" Target="http://cs.wikipedia.org/w/index.php?title=Uran_(planeta)&amp;oldid=836042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Plynn%C3%BD_obr&amp;oldid=7952882" TargetMode="External"/><Relationship Id="rId5" Type="http://schemas.openxmlformats.org/officeDocument/2006/relationships/hyperlink" Target="http://cs.wikipedia.org/w/index.php?title=Merkur_(planeta)&amp;oldid=8319316" TargetMode="External"/><Relationship Id="rId4" Type="http://schemas.openxmlformats.org/officeDocument/2006/relationships/hyperlink" Target="http://cs.wikipedia.org/w/index.php?title=M%C4%9Bs%C3%ADce_Jupiteru&amp;oldid=7697589" TargetMode="External"/><Relationship Id="rId9" Type="http://schemas.openxmlformats.org/officeDocument/2006/relationships/hyperlink" Target="http://office.microsoft.com/cs-cz/im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2466645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789178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52489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63078694"/>
              </p:ext>
            </p:extLst>
          </p:nvPr>
        </p:nvGraphicFramePr>
        <p:xfrm>
          <a:off x="539552" y="3573016"/>
          <a:ext cx="8280920" cy="2651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obsahuje množství nových informací. Cílem je, aby žáci získali ucelený obraz o planetách.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003253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prohloubení znalostí o planetách a to především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 planetách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soustavy. Zahrnuje základní informace o jejich vzniku,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utváření v éře velkého bombardování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až  k dnešnímu rozmístění ve sluneční soustavě. Krátce se zmiňuje o možnostech vzniku měsíců, i o planetách mimo sluneční soustavu.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a získá základní informace o planetách naší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soustavy i mimo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ni od jejich vzniku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až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 současnost.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94631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037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0633" y="548680"/>
            <a:ext cx="7992888" cy="316835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  <a:t>CO JE TO</a:t>
            </a:r>
            <a:b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</a:br>
            <a:r>
              <a:rPr lang="cs-CZ" sz="11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  <a:t>PLANETA?</a:t>
            </a:r>
            <a:endParaRPr lang="cs-CZ" sz="11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Rounded MT Bold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5477" y="4005064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107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600"/>
                            </p:stCondLst>
                            <p:childTnLst>
                              <p:par>
                                <p:cTn id="9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655" y="521097"/>
            <a:ext cx="4964908" cy="230425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nějaký objekt získal označení planeta, musí splňovat několik podmínek: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58036"/>
            <a:ext cx="8712968" cy="3312368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Musí obíhat kolem nějaké hvězdy, podobně jako obíhá Země kolem Slunce.</a:t>
            </a:r>
          </a:p>
          <a:p>
            <a:pPr marL="514350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Musí mít dostatečnou hmotnost, </a:t>
            </a:r>
            <a:r>
              <a:rPr lang="cs-CZ" sz="2400" b="1" dirty="0">
                <a:solidFill>
                  <a:schemeClr val="bg1"/>
                </a:solidFill>
              </a:rPr>
              <a:t>aby </a:t>
            </a:r>
            <a:r>
              <a:rPr lang="cs-CZ" sz="2400" b="1" dirty="0" smtClean="0">
                <a:solidFill>
                  <a:schemeClr val="bg1"/>
                </a:solidFill>
              </a:rPr>
              <a:t>ho </a:t>
            </a:r>
            <a:r>
              <a:rPr lang="cs-CZ" sz="2400" b="1" dirty="0">
                <a:solidFill>
                  <a:schemeClr val="bg1"/>
                </a:solidFill>
              </a:rPr>
              <a:t>gravitační </a:t>
            </a:r>
            <a:r>
              <a:rPr lang="cs-CZ" sz="2400" b="1" dirty="0" smtClean="0">
                <a:solidFill>
                  <a:schemeClr val="bg1"/>
                </a:solidFill>
              </a:rPr>
              <a:t>síly zformovaly </a:t>
            </a:r>
            <a:r>
              <a:rPr lang="cs-CZ" sz="2400" b="1" dirty="0">
                <a:solidFill>
                  <a:schemeClr val="bg1"/>
                </a:solidFill>
              </a:rPr>
              <a:t>do přibližně kulového </a:t>
            </a:r>
            <a:r>
              <a:rPr lang="cs-CZ" sz="2400" b="1" dirty="0" smtClean="0">
                <a:solidFill>
                  <a:schemeClr val="bg1"/>
                </a:solidFill>
              </a:rPr>
              <a:t>tvaru.</a:t>
            </a:r>
          </a:p>
          <a:p>
            <a:pPr marL="514350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Je </a:t>
            </a:r>
            <a:r>
              <a:rPr lang="cs-CZ" sz="2400" b="1" dirty="0">
                <a:solidFill>
                  <a:schemeClr val="bg1"/>
                </a:solidFill>
              </a:rPr>
              <a:t>dominantní v zóně své oběžné </a:t>
            </a:r>
            <a:r>
              <a:rPr lang="cs-CZ" sz="2400" b="1" dirty="0" smtClean="0">
                <a:solidFill>
                  <a:schemeClr val="bg1"/>
                </a:solidFill>
              </a:rPr>
              <a:t>dráhy, </a:t>
            </a:r>
            <a:r>
              <a:rPr lang="cs-CZ" sz="2400" b="1" dirty="0" smtClean="0">
                <a:solidFill>
                  <a:schemeClr val="bg1"/>
                </a:solidFill>
              </a:rPr>
              <a:t>tedy musí „vyčistit“ svoji dráhu od jiných objektů (to Pluto nedokázalo).</a:t>
            </a:r>
          </a:p>
          <a:p>
            <a:pPr marL="514350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Nesmí to být přirozená družice (například náš Měsíc je družicí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 Země).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8400" y="0"/>
            <a:ext cx="3902075" cy="33464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83083" y="2804038"/>
            <a:ext cx="2915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Porovnání Země s Jupiterem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40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697" y="188640"/>
            <a:ext cx="4588675" cy="1944216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2" y="2204864"/>
            <a:ext cx="4804780" cy="3329697"/>
          </a:xfrm>
        </p:spPr>
        <p:txBody>
          <a:bodyPr>
            <a:noAutofit/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objekty </a:t>
            </a:r>
            <a:r>
              <a:rPr lang="cs-CZ" sz="2200" dirty="0">
                <a:solidFill>
                  <a:schemeClr val="bg1"/>
                </a:solidFill>
              </a:rPr>
              <a:t>značného objemu</a:t>
            </a:r>
            <a:r>
              <a:rPr lang="cs-CZ" sz="2200" dirty="0" smtClean="0">
                <a:solidFill>
                  <a:schemeClr val="bg1"/>
                </a:solidFill>
              </a:rPr>
              <a:t>,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jejichž hmotnost je menší </a:t>
            </a:r>
            <a:r>
              <a:rPr lang="cs-CZ" sz="2200" dirty="0" smtClean="0">
                <a:solidFill>
                  <a:schemeClr val="bg1"/>
                </a:solidFill>
              </a:rPr>
              <a:t>než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80 </a:t>
            </a:r>
            <a:r>
              <a:rPr lang="cs-CZ" sz="2200" dirty="0">
                <a:solidFill>
                  <a:schemeClr val="bg1"/>
                </a:solidFill>
              </a:rPr>
              <a:t>M</a:t>
            </a:r>
            <a:r>
              <a:rPr lang="cs-CZ" sz="2200" baseline="-25000" dirty="0">
                <a:solidFill>
                  <a:schemeClr val="bg1"/>
                </a:solidFill>
              </a:rPr>
              <a:t>J</a:t>
            </a:r>
            <a:r>
              <a:rPr lang="cs-CZ" sz="2200" dirty="0">
                <a:solidFill>
                  <a:schemeClr val="bg1"/>
                </a:solidFill>
              </a:rPr>
              <a:t> (hmotností Jupiteru</a:t>
            </a:r>
            <a:r>
              <a:rPr lang="cs-CZ" sz="22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objekty obíhající </a:t>
            </a:r>
            <a:r>
              <a:rPr lang="cs-CZ" sz="2200" dirty="0">
                <a:solidFill>
                  <a:schemeClr val="bg1"/>
                </a:solidFill>
              </a:rPr>
              <a:t>na oběžné dráze kolem </a:t>
            </a:r>
            <a:r>
              <a:rPr lang="cs-CZ" sz="2200" dirty="0" smtClean="0">
                <a:solidFill>
                  <a:schemeClr val="bg1"/>
                </a:solidFill>
              </a:rPr>
              <a:t>hvězdy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objekty, </a:t>
            </a:r>
            <a:r>
              <a:rPr lang="cs-CZ" sz="2200" dirty="0">
                <a:solidFill>
                  <a:schemeClr val="bg1"/>
                </a:solidFill>
              </a:rPr>
              <a:t>které neprodukují </a:t>
            </a:r>
            <a:r>
              <a:rPr lang="cs-CZ" sz="2200" dirty="0" smtClean="0">
                <a:solidFill>
                  <a:schemeClr val="bg1"/>
                </a:solidFill>
              </a:rPr>
              <a:t>žádnou nebo </a:t>
            </a:r>
            <a:r>
              <a:rPr lang="cs-CZ" sz="2200" dirty="0">
                <a:solidFill>
                  <a:schemeClr val="bg1"/>
                </a:solidFill>
              </a:rPr>
              <a:t>velmi </a:t>
            </a:r>
            <a:r>
              <a:rPr lang="cs-CZ" sz="2200" dirty="0" smtClean="0">
                <a:solidFill>
                  <a:schemeClr val="bg1"/>
                </a:solidFill>
              </a:rPr>
              <a:t>malou energii </a:t>
            </a:r>
            <a:r>
              <a:rPr lang="cs-CZ" sz="2200" dirty="0">
                <a:solidFill>
                  <a:schemeClr val="bg1"/>
                </a:solidFill>
              </a:rPr>
              <a:t>prostřednictvím termonukleárních </a:t>
            </a:r>
            <a:r>
              <a:rPr lang="cs-CZ" sz="2200" dirty="0" smtClean="0">
                <a:solidFill>
                  <a:schemeClr val="bg1"/>
                </a:solidFill>
              </a:rPr>
              <a:t>reakcí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5978" y="3110142"/>
            <a:ext cx="4456572" cy="2431435"/>
          </a:xfrm>
          <a:prstGeom prst="rect">
            <a:avLst/>
          </a:prstGeom>
          <a:noFill/>
          <a:ln w="15875" cmpd="thinThick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900" dirty="0">
                <a:solidFill>
                  <a:srgbClr val="FFC000"/>
                </a:solidFill>
              </a:rPr>
              <a:t>Planetu </a:t>
            </a:r>
            <a:r>
              <a:rPr lang="cs-CZ" sz="1900" b="1" dirty="0">
                <a:solidFill>
                  <a:srgbClr val="FFC000"/>
                </a:solidFill>
              </a:rPr>
              <a:t>Fomalhaut B</a:t>
            </a:r>
            <a:r>
              <a:rPr lang="cs-CZ" sz="1900" dirty="0">
                <a:solidFill>
                  <a:srgbClr val="FFC000"/>
                </a:solidFill>
              </a:rPr>
              <a:t> v souhvězdí Jižní ryby dělí od země 25 světelných let. </a:t>
            </a:r>
            <a:r>
              <a:rPr lang="cs-CZ" sz="1900" dirty="0" smtClean="0">
                <a:solidFill>
                  <a:srgbClr val="FFC000"/>
                </a:solidFill>
              </a:rPr>
              <a:t> Na</a:t>
            </a:r>
            <a:r>
              <a:rPr lang="cs-CZ" sz="1900" dirty="0">
                <a:solidFill>
                  <a:srgbClr val="FFC000"/>
                </a:solidFill>
              </a:rPr>
              <a:t> nových snímcích z </a:t>
            </a:r>
            <a:r>
              <a:rPr lang="cs-CZ" sz="1900" dirty="0" smtClean="0">
                <a:solidFill>
                  <a:srgbClr val="FFC000"/>
                </a:solidFill>
              </a:rPr>
              <a:t>Hubbleova teleskopu (2004) </a:t>
            </a:r>
            <a:br>
              <a:rPr lang="cs-CZ" sz="1900" dirty="0" smtClean="0">
                <a:solidFill>
                  <a:srgbClr val="FFC000"/>
                </a:solidFill>
              </a:rPr>
            </a:br>
            <a:r>
              <a:rPr lang="cs-CZ" sz="1900" dirty="0" smtClean="0">
                <a:solidFill>
                  <a:srgbClr val="FFC000"/>
                </a:solidFill>
              </a:rPr>
              <a:t>je</a:t>
            </a:r>
            <a:r>
              <a:rPr lang="cs-CZ" sz="1900" dirty="0">
                <a:solidFill>
                  <a:srgbClr val="FFC000"/>
                </a:solidFill>
              </a:rPr>
              <a:t> </a:t>
            </a:r>
            <a:r>
              <a:rPr lang="cs-CZ" sz="1900" dirty="0" smtClean="0">
                <a:solidFill>
                  <a:srgbClr val="FFC000"/>
                </a:solidFill>
              </a:rPr>
              <a:t>zřetelně </a:t>
            </a:r>
            <a:r>
              <a:rPr lang="cs-CZ" sz="1900" dirty="0">
                <a:solidFill>
                  <a:srgbClr val="FFC000"/>
                </a:solidFill>
              </a:rPr>
              <a:t>vidět prachový prstenec, který napovídá, že jde skutečně o planetu</a:t>
            </a:r>
            <a:r>
              <a:rPr lang="cs-CZ" sz="1900" dirty="0" smtClean="0">
                <a:solidFill>
                  <a:srgbClr val="FFC000"/>
                </a:solidFill>
              </a:rPr>
              <a:t>.</a:t>
            </a:r>
            <a:br>
              <a:rPr lang="cs-CZ" sz="1900" dirty="0" smtClean="0">
                <a:solidFill>
                  <a:srgbClr val="FFC000"/>
                </a:solidFill>
              </a:rPr>
            </a:br>
            <a:r>
              <a:rPr lang="cs-CZ" sz="1900" dirty="0" smtClean="0">
                <a:solidFill>
                  <a:srgbClr val="00FF00"/>
                </a:solidFill>
              </a:rPr>
              <a:t>Planeta </a:t>
            </a:r>
            <a:r>
              <a:rPr lang="cs-CZ" sz="1900" dirty="0">
                <a:solidFill>
                  <a:srgbClr val="00FF00"/>
                </a:solidFill>
              </a:rPr>
              <a:t>se pohybuje proti směru hodinových ručiček a </a:t>
            </a:r>
            <a:r>
              <a:rPr lang="cs-CZ" sz="1900" dirty="0" smtClean="0">
                <a:solidFill>
                  <a:srgbClr val="00FF00"/>
                </a:solidFill>
              </a:rPr>
              <a:t>jeden </a:t>
            </a:r>
            <a:r>
              <a:rPr lang="cs-CZ" sz="1900" dirty="0">
                <a:solidFill>
                  <a:srgbClr val="00FF00"/>
                </a:solidFill>
              </a:rPr>
              <a:t>oběh jí trvá </a:t>
            </a:r>
            <a:r>
              <a:rPr lang="cs-CZ" sz="1900" dirty="0" smtClean="0">
                <a:solidFill>
                  <a:srgbClr val="00FF00"/>
                </a:solidFill>
              </a:rPr>
              <a:t> 800 </a:t>
            </a:r>
            <a:r>
              <a:rPr lang="cs-CZ" sz="1900" dirty="0" smtClean="0">
                <a:solidFill>
                  <a:srgbClr val="00FF00"/>
                </a:solidFill>
              </a:rPr>
              <a:t>let.</a:t>
            </a:r>
            <a:endParaRPr lang="cs-CZ" sz="1900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534561"/>
            <a:ext cx="9144000" cy="13234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 definuje pojem PLANETA </a:t>
            </a:r>
            <a:r>
              <a:rPr lang="cs-CZ" sz="2000" b="1" dirty="0" smtClean="0">
                <a:solidFill>
                  <a:srgbClr val="FFFF99"/>
                </a:solidFill>
              </a:rPr>
              <a:t>Mezinárodní </a:t>
            </a:r>
            <a:r>
              <a:rPr lang="cs-CZ" sz="2000" b="1" dirty="0">
                <a:solidFill>
                  <a:srgbClr val="FFFF99"/>
                </a:solidFill>
              </a:rPr>
              <a:t>astronomická unie </a:t>
            </a:r>
            <a:r>
              <a:rPr lang="cs-CZ" sz="2000" dirty="0">
                <a:solidFill>
                  <a:srgbClr val="FFFF99"/>
                </a:solidFill>
              </a:rPr>
              <a:t>(International Astronomical Union</a:t>
            </a:r>
            <a:r>
              <a:rPr lang="cs-CZ" sz="2000" b="1" dirty="0">
                <a:solidFill>
                  <a:srgbClr val="FFFF99"/>
                </a:solidFill>
              </a:rPr>
              <a:t>, IAU)</a:t>
            </a:r>
            <a:r>
              <a:rPr lang="cs-CZ" sz="2000" dirty="0">
                <a:solidFill>
                  <a:srgbClr val="FFFF99"/>
                </a:solidFill>
              </a:rPr>
              <a:t> </a:t>
            </a:r>
            <a:r>
              <a:rPr lang="cs-CZ" sz="2000" dirty="0" smtClean="0">
                <a:solidFill>
                  <a:srgbClr val="FFFF99"/>
                </a:solidFill>
              </a:rPr>
              <a:t> - mezinárodní </a:t>
            </a:r>
            <a:r>
              <a:rPr lang="cs-CZ" sz="2000" dirty="0">
                <a:solidFill>
                  <a:srgbClr val="FFFF99"/>
                </a:solidFill>
              </a:rPr>
              <a:t>organizace, která sdružuje </a:t>
            </a:r>
            <a:r>
              <a:rPr lang="cs-CZ" sz="2000" dirty="0" smtClean="0">
                <a:solidFill>
                  <a:srgbClr val="FFFF99"/>
                </a:solidFill>
              </a:rPr>
              <a:t>profesionální astronomy </a:t>
            </a:r>
            <a:r>
              <a:rPr lang="cs-CZ" sz="2000" dirty="0">
                <a:solidFill>
                  <a:srgbClr val="FFFF99"/>
                </a:solidFill>
              </a:rPr>
              <a:t>a národní astronomické společnosti světa. </a:t>
            </a:r>
            <a:r>
              <a:rPr lang="cs-CZ" sz="2000" dirty="0" smtClean="0">
                <a:solidFill>
                  <a:srgbClr val="FFFF99"/>
                </a:solidFill>
              </a:rPr>
              <a:t/>
            </a:r>
            <a:br>
              <a:rPr lang="cs-CZ" sz="2000" dirty="0" smtClean="0">
                <a:solidFill>
                  <a:srgbClr val="FFFF99"/>
                </a:solidFill>
              </a:rPr>
            </a:br>
            <a:r>
              <a:rPr lang="cs-CZ" sz="2000" dirty="0" smtClean="0">
                <a:solidFill>
                  <a:srgbClr val="FFFF99"/>
                </a:solidFill>
              </a:rPr>
              <a:t>Byla </a:t>
            </a:r>
            <a:r>
              <a:rPr lang="cs-CZ" sz="2000" dirty="0">
                <a:solidFill>
                  <a:srgbClr val="FFFF99"/>
                </a:solidFill>
              </a:rPr>
              <a:t>založena v roce </a:t>
            </a:r>
            <a:r>
              <a:rPr lang="cs-CZ" sz="2000" dirty="0" smtClean="0">
                <a:solidFill>
                  <a:srgbClr val="FFFF99"/>
                </a:solidFill>
              </a:rPr>
              <a:t>1919 a </a:t>
            </a:r>
            <a:r>
              <a:rPr lang="cs-CZ" sz="2000" dirty="0">
                <a:solidFill>
                  <a:srgbClr val="FFFF99"/>
                </a:solidFill>
              </a:rPr>
              <a:t>sídlí v Paříži</a:t>
            </a:r>
            <a:r>
              <a:rPr lang="cs-CZ" sz="2000" dirty="0" smtClean="0">
                <a:solidFill>
                  <a:srgbClr val="FFFF99"/>
                </a:solidFill>
              </a:rPr>
              <a:t>.</a:t>
            </a:r>
            <a:endParaRPr lang="cs-CZ" sz="2000" dirty="0">
              <a:solidFill>
                <a:srgbClr val="FFFF99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977" y="140950"/>
            <a:ext cx="4456573" cy="2969192"/>
          </a:xfrm>
          <a:prstGeom prst="rect">
            <a:avLst/>
          </a:prstGeom>
          <a:noFill/>
          <a:ln w="38100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267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88640"/>
            <a:ext cx="3550096" cy="1470025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VZNIKLY PLANETY?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283461"/>
            <a:ext cx="5281343" cy="116823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Předpokládá </a:t>
            </a:r>
            <a:r>
              <a:rPr lang="cs-CZ" sz="24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se, že planety </a:t>
            </a:r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vznikly</a:t>
            </a:r>
            <a:b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smršťující se mlhoviny, z které se zformovala také jejich mateřská hvězda. </a:t>
            </a:r>
            <a:endParaRPr lang="cs-CZ" sz="24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931" y="4951754"/>
            <a:ext cx="895968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Uvnitř </a:t>
            </a:r>
            <a:r>
              <a:rPr lang="cs-CZ" sz="2200" dirty="0">
                <a:solidFill>
                  <a:schemeClr val="bg1"/>
                </a:solidFill>
              </a:rPr>
              <a:t>planety neprobíhají žádné termonukleární reakce, které by </a:t>
            </a:r>
            <a:r>
              <a:rPr lang="cs-CZ" sz="2200" dirty="0" smtClean="0">
                <a:solidFill>
                  <a:schemeClr val="bg1"/>
                </a:solidFill>
              </a:rPr>
              <a:t>produkovaly </a:t>
            </a:r>
            <a:r>
              <a:rPr lang="cs-CZ" sz="2200" dirty="0">
                <a:solidFill>
                  <a:schemeClr val="bg1"/>
                </a:solidFill>
              </a:rPr>
              <a:t>energii.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Všechnu </a:t>
            </a:r>
            <a:r>
              <a:rPr lang="cs-CZ" sz="2200" dirty="0">
                <a:solidFill>
                  <a:schemeClr val="bg1"/>
                </a:solidFill>
              </a:rPr>
              <a:t>vyzařovanou energii získávají planety z gravitačních, mechanických </a:t>
            </a:r>
            <a:r>
              <a:rPr lang="cs-CZ" sz="2200" dirty="0" smtClean="0">
                <a:solidFill>
                  <a:schemeClr val="bg1"/>
                </a:solidFill>
              </a:rPr>
              <a:t>              a </a:t>
            </a:r>
            <a:r>
              <a:rPr lang="cs-CZ" sz="2200" dirty="0">
                <a:solidFill>
                  <a:schemeClr val="bg1"/>
                </a:solidFill>
              </a:rPr>
              <a:t>termodynamických jevů, rozpadů radioaktivních prvků, shromažďování </a:t>
            </a:r>
            <a:r>
              <a:rPr lang="cs-CZ" sz="2200" dirty="0" smtClean="0">
                <a:solidFill>
                  <a:schemeClr val="bg1"/>
                </a:solidFill>
              </a:rPr>
              <a:t>                    a </a:t>
            </a:r>
            <a:r>
              <a:rPr lang="cs-CZ" sz="2200" dirty="0">
                <a:solidFill>
                  <a:schemeClr val="bg1"/>
                </a:solidFill>
              </a:rPr>
              <a:t>odrážení energie z centrální hvězdy.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26917"/>
            <a:ext cx="54864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4329385"/>
            <a:ext cx="4859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Umělecká představa protoplanetárního  disku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93904" y="1473879"/>
            <a:ext cx="355009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Prvotní planety (</a:t>
            </a:r>
            <a:r>
              <a:rPr lang="cs-CZ" sz="2200" i="1" dirty="0">
                <a:solidFill>
                  <a:schemeClr val="bg1"/>
                </a:solidFill>
              </a:rPr>
              <a:t>protoplanety</a:t>
            </a:r>
            <a:r>
              <a:rPr lang="cs-CZ" sz="2200" dirty="0">
                <a:solidFill>
                  <a:schemeClr val="bg1"/>
                </a:solidFill>
              </a:rPr>
              <a:t>) vznikly nashromážděním plynu </a:t>
            </a:r>
            <a:r>
              <a:rPr lang="cs-CZ" sz="2200" dirty="0" smtClean="0">
                <a:solidFill>
                  <a:schemeClr val="bg1"/>
                </a:solidFill>
              </a:rPr>
              <a:t>                     a </a:t>
            </a:r>
            <a:r>
              <a:rPr lang="cs-CZ" sz="2200" dirty="0">
                <a:solidFill>
                  <a:schemeClr val="bg1"/>
                </a:solidFill>
              </a:rPr>
              <a:t>prachu obíhajícího protohvězdu v hustém protoplanetárním disku předtím, než v jádru hvězdy začala termonukleární reakce a sluneční vítr odfoukl zbylý materiál pryč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5155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4707" y="113101"/>
            <a:ext cx="4631325" cy="34250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34707" y="3383130"/>
            <a:ext cx="4631325" cy="36933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Umělecká představa sluneční mlhoviny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765" y="3718679"/>
            <a:ext cx="89402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Za </a:t>
            </a:r>
            <a:r>
              <a:rPr lang="cs-CZ" sz="2200" dirty="0">
                <a:solidFill>
                  <a:schemeClr val="bg1"/>
                </a:solidFill>
              </a:rPr>
              <a:t>nejpravděpodobnější způsob jejich vzniku se v současné době považuje vznik z prachových částic obíhajících centrální protohvězdu (tzv. akrece). 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Žár</a:t>
            </a:r>
            <a:r>
              <a:rPr lang="cs-CZ" sz="2200" dirty="0">
                <a:solidFill>
                  <a:schemeClr val="bg1"/>
                </a:solidFill>
              </a:rPr>
              <a:t>, který zalil okolí Slunce po zažehnutí jaderné fúze v jeho nitru, dal vzniknout </a:t>
            </a:r>
            <a:r>
              <a:rPr lang="cs-CZ" sz="2200" dirty="0">
                <a:solidFill>
                  <a:srgbClr val="FFC000"/>
                </a:solidFill>
              </a:rPr>
              <a:t>krystalům řady minerálů </a:t>
            </a:r>
            <a:r>
              <a:rPr lang="cs-CZ" sz="2200" dirty="0" smtClean="0">
                <a:solidFill>
                  <a:srgbClr val="FFC000"/>
                </a:solidFill>
              </a:rPr>
              <a:t> - </a:t>
            </a:r>
            <a:r>
              <a:rPr lang="cs-CZ" sz="2200" dirty="0" smtClean="0">
                <a:solidFill>
                  <a:schemeClr val="bg1"/>
                </a:solidFill>
              </a:rPr>
              <a:t>mezi </a:t>
            </a:r>
            <a:r>
              <a:rPr lang="cs-CZ" sz="2200" dirty="0">
                <a:solidFill>
                  <a:schemeClr val="bg1"/>
                </a:solidFill>
              </a:rPr>
              <a:t>ně patřily především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železo-niklové </a:t>
            </a:r>
            <a:r>
              <a:rPr lang="cs-CZ" sz="2200" dirty="0">
                <a:solidFill>
                  <a:srgbClr val="FFC000"/>
                </a:solidFill>
              </a:rPr>
              <a:t>slitiny, sulfidy, fosfidy, oxidy a křemičitany.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Tyto </a:t>
            </a:r>
            <a:r>
              <a:rPr lang="cs-CZ" sz="2200" dirty="0">
                <a:solidFill>
                  <a:schemeClr val="bg1"/>
                </a:solidFill>
              </a:rPr>
              <a:t>částice se dostávaly do kontaktu a začaly tvořit </a:t>
            </a:r>
            <a:r>
              <a:rPr lang="cs-CZ" sz="2200" u="sng" dirty="0">
                <a:solidFill>
                  <a:schemeClr val="bg1"/>
                </a:solidFill>
              </a:rPr>
              <a:t>shluky o průměru až 200 metrů</a:t>
            </a:r>
            <a:r>
              <a:rPr lang="cs-CZ" sz="2200" dirty="0">
                <a:solidFill>
                  <a:schemeClr val="bg1"/>
                </a:solidFill>
              </a:rPr>
              <a:t>, které se dále srážely a vytvářely větší </a:t>
            </a:r>
            <a:r>
              <a:rPr lang="cs-CZ" sz="2200" dirty="0" smtClean="0">
                <a:solidFill>
                  <a:schemeClr val="bg1"/>
                </a:solidFill>
              </a:rPr>
              <a:t>tělesa </a:t>
            </a:r>
            <a:r>
              <a:rPr lang="cs-CZ" sz="2200" u="sng" dirty="0" smtClean="0">
                <a:solidFill>
                  <a:schemeClr val="bg1"/>
                </a:solidFill>
              </a:rPr>
              <a:t>dosahující </a:t>
            </a:r>
            <a:r>
              <a:rPr lang="cs-CZ" sz="2200" u="sng" dirty="0">
                <a:solidFill>
                  <a:schemeClr val="bg1"/>
                </a:solidFill>
              </a:rPr>
              <a:t>rozměrů </a:t>
            </a:r>
            <a:r>
              <a:rPr lang="cs-CZ" sz="2200" u="sng" dirty="0" smtClean="0">
                <a:solidFill>
                  <a:schemeClr val="bg1"/>
                </a:solidFill>
              </a:rPr>
              <a:t>      až </a:t>
            </a:r>
            <a:r>
              <a:rPr lang="cs-CZ" sz="2200" u="sng" dirty="0">
                <a:solidFill>
                  <a:schemeClr val="bg1"/>
                </a:solidFill>
              </a:rPr>
              <a:t>kolem 10 kilometrů</a:t>
            </a:r>
            <a:r>
              <a:rPr lang="cs-CZ" sz="2200" dirty="0">
                <a:solidFill>
                  <a:schemeClr val="bg1"/>
                </a:solidFill>
              </a:rPr>
              <a:t>. Jejich velikosti se dalšími srážkami nadále zvětšovaly, a to rychlostí několika centimetrů ročně po dobu několika milionů let.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4470" y="1968467"/>
            <a:ext cx="43307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Planety se zrodily ze sluneční mlhoviny, prachoplynového disku, který obklopoval nově utvořené Slunce.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5364088" cy="1712513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zrodily planety</a:t>
            </a:r>
            <a:b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soustavy?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3792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95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/>
      <p:bldP spid="7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Vnitřní část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Sluneční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soustavy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53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KAMENNÉ PLANETY</a:t>
            </a:r>
            <a:endParaRPr lang="cs-CZ" sz="53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15719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 To je </a:t>
            </a:r>
            <a:r>
              <a:rPr lang="cs-CZ" sz="2200" dirty="0">
                <a:solidFill>
                  <a:schemeClr val="bg1"/>
                </a:solidFill>
              </a:rPr>
              <a:t>oblast do vzdálenosti asi 4 </a:t>
            </a:r>
            <a:r>
              <a:rPr lang="cs-CZ" sz="2200" dirty="0" smtClean="0">
                <a:solidFill>
                  <a:schemeClr val="bg1"/>
                </a:solidFill>
              </a:rPr>
              <a:t>AU.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Tato oblast byla </a:t>
            </a:r>
            <a:r>
              <a:rPr lang="cs-CZ" sz="2200" dirty="0">
                <a:solidFill>
                  <a:schemeClr val="bg1"/>
                </a:solidFill>
              </a:rPr>
              <a:t>příliš </a:t>
            </a:r>
            <a:r>
              <a:rPr lang="cs-CZ" sz="2200" dirty="0" smtClean="0">
                <a:solidFill>
                  <a:schemeClr val="bg1"/>
                </a:solidFill>
              </a:rPr>
              <a:t>teplá – zárodky planet se mohly </a:t>
            </a:r>
            <a:r>
              <a:rPr lang="cs-CZ" sz="2200" dirty="0">
                <a:solidFill>
                  <a:schemeClr val="bg1"/>
                </a:solidFill>
              </a:rPr>
              <a:t>formovat pouze z látek s vysokým bodem </a:t>
            </a:r>
            <a:r>
              <a:rPr lang="cs-CZ" sz="2200" dirty="0" smtClean="0">
                <a:solidFill>
                  <a:schemeClr val="bg1"/>
                </a:solidFill>
              </a:rPr>
              <a:t>tání </a:t>
            </a:r>
            <a:r>
              <a:rPr lang="cs-CZ" sz="2200" dirty="0">
                <a:solidFill>
                  <a:schemeClr val="bg1"/>
                </a:solidFill>
              </a:rPr>
              <a:t>jako jsou kovy a </a:t>
            </a:r>
            <a:r>
              <a:rPr lang="cs-CZ" sz="2200" dirty="0" smtClean="0">
                <a:solidFill>
                  <a:schemeClr val="bg1"/>
                </a:solidFill>
              </a:rPr>
              <a:t>křemičitany. 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Jakmile </a:t>
            </a:r>
            <a:r>
              <a:rPr lang="cs-CZ" sz="2200" dirty="0">
                <a:solidFill>
                  <a:schemeClr val="bg1"/>
                </a:solidFill>
              </a:rPr>
              <a:t>velikosti některých z nich přesáhly 150 kilometrů, došlo v jejich nitru k částečnému natavení materiálu a k jejich rozvrstvení, včetně vzniku </a:t>
            </a:r>
            <a:r>
              <a:rPr lang="cs-CZ" sz="2200" dirty="0" smtClean="0">
                <a:solidFill>
                  <a:schemeClr val="bg1"/>
                </a:solidFill>
              </a:rPr>
              <a:t>                   na </a:t>
            </a:r>
            <a:r>
              <a:rPr lang="cs-CZ" sz="2200" dirty="0">
                <a:solidFill>
                  <a:schemeClr val="bg1"/>
                </a:solidFill>
              </a:rPr>
              <a:t>kovy bohatého jádra.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Protože </a:t>
            </a:r>
            <a:r>
              <a:rPr lang="cs-CZ" sz="2200" dirty="0">
                <a:solidFill>
                  <a:schemeClr val="bg1"/>
                </a:solidFill>
              </a:rPr>
              <a:t>materiály, z nichž vznikaly </a:t>
            </a:r>
            <a:r>
              <a:rPr lang="cs-CZ" sz="2200" dirty="0" smtClean="0">
                <a:solidFill>
                  <a:schemeClr val="bg1"/>
                </a:solidFill>
              </a:rPr>
              <a:t>zárodky planet </a:t>
            </a:r>
            <a:r>
              <a:rPr lang="cs-CZ" sz="2200" dirty="0">
                <a:solidFill>
                  <a:schemeClr val="bg1"/>
                </a:solidFill>
              </a:rPr>
              <a:t>ve vnitřní části </a:t>
            </a:r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soustavy, jsou ve vesmíru poměrně vzácné a v původní mlhovině tvořily pouze 0,6 % její hmoty, nemohla tato tělesa dorůst příliš velkých </a:t>
            </a:r>
            <a:r>
              <a:rPr lang="cs-CZ" sz="2200" dirty="0" smtClean="0">
                <a:solidFill>
                  <a:schemeClr val="bg1"/>
                </a:solidFill>
              </a:rPr>
              <a:t>rozměrů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Zárodky terestrických (kamenných) </a:t>
            </a:r>
            <a:r>
              <a:rPr lang="cs-CZ" sz="2200" dirty="0">
                <a:solidFill>
                  <a:schemeClr val="bg1"/>
                </a:solidFill>
              </a:rPr>
              <a:t>planet měly asi 5 setin hmotnosti dnešní Země a další materiál přestaly akumulovat asi 100 000 let po vzniku Slunce.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konci období formování planet byla vnitřní část </a:t>
            </a:r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soustavy osídlena </a:t>
            </a:r>
            <a:r>
              <a:rPr lang="cs-CZ" sz="2200" dirty="0">
                <a:solidFill>
                  <a:srgbClr val="FFFF00"/>
                </a:solidFill>
              </a:rPr>
              <a:t>50–100 protoplanetami</a:t>
            </a:r>
            <a:r>
              <a:rPr lang="cs-CZ" sz="2200" dirty="0">
                <a:solidFill>
                  <a:schemeClr val="bg1"/>
                </a:solidFill>
              </a:rPr>
              <a:t>, jejichž velikosti se pohybovaly někde mezi rozměry dnešního Měsíce a Marsu. </a:t>
            </a:r>
          </a:p>
          <a:p>
            <a:pPr>
              <a:buFont typeface="Wingdings" pitchFamily="2" charset="2"/>
              <a:buChar char="Ø"/>
            </a:pP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640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018" y="3560064"/>
            <a:ext cx="7740352" cy="2646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6085" y="260648"/>
            <a:ext cx="886535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Další </a:t>
            </a:r>
            <a:r>
              <a:rPr lang="cs-CZ" sz="2200" dirty="0">
                <a:solidFill>
                  <a:schemeClr val="bg1"/>
                </a:solidFill>
              </a:rPr>
              <a:t>růst byl možný pouze prostřednictvím jejich </a:t>
            </a:r>
            <a:r>
              <a:rPr lang="cs-CZ" sz="2200" dirty="0">
                <a:solidFill>
                  <a:srgbClr val="FFFF00"/>
                </a:solidFill>
              </a:rPr>
              <a:t>vzájemných srážek a následných splynutí, což trvalo dalších 100 milionů let. </a:t>
            </a:r>
            <a:endParaRPr lang="cs-CZ" sz="2200" dirty="0" smtClean="0">
              <a:solidFill>
                <a:srgbClr val="FFFF00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Tato </a:t>
            </a:r>
            <a:r>
              <a:rPr lang="cs-CZ" sz="2200" dirty="0">
                <a:solidFill>
                  <a:schemeClr val="bg1"/>
                </a:solidFill>
              </a:rPr>
              <a:t>tělesa na sebe navzájem gravitačně působila, vlivem tohoto působení měnila své oběžné dráhy, až se nakonec srazila.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Tělesa se nadále srážela a spojovala, což vedlo ke vzniku terestrických planet (Merkuru, Venuše, Země a Marsu) současných rozměrů.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Výsledkem </a:t>
            </a:r>
            <a:r>
              <a:rPr lang="cs-CZ" sz="2200" dirty="0">
                <a:solidFill>
                  <a:schemeClr val="bg1"/>
                </a:solidFill>
              </a:rPr>
              <a:t>byly čtyři terestrické planety, které známe dnes.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62" y="5733256"/>
            <a:ext cx="1440160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3960" y="6177442"/>
            <a:ext cx="1440160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63368" y="6185674"/>
            <a:ext cx="1440160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6003780"/>
            <a:ext cx="12961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821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allAtOnce"/>
      <p:bldP spid="3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1" y="404664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Během </a:t>
            </a:r>
            <a:r>
              <a:rPr lang="cs-CZ" sz="2200" dirty="0">
                <a:solidFill>
                  <a:schemeClr val="bg1"/>
                </a:solidFill>
              </a:rPr>
              <a:t>jedné z těchto kolizí se zřejmě zformoval také pozemský </a:t>
            </a:r>
            <a:r>
              <a:rPr lang="cs-CZ" sz="2200" dirty="0" smtClean="0">
                <a:solidFill>
                  <a:schemeClr val="bg1"/>
                </a:solidFill>
              </a:rPr>
              <a:t>Měsíc.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094" y="3795622"/>
            <a:ext cx="8928992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rgbClr val="FFC000"/>
                </a:solidFill>
              </a:rPr>
              <a:t>Co je </a:t>
            </a:r>
            <a:r>
              <a:rPr lang="cs-CZ" sz="2400" b="1" dirty="0" smtClean="0">
                <a:solidFill>
                  <a:srgbClr val="FFC000"/>
                </a:solidFill>
              </a:rPr>
              <a:t>Teorie </a:t>
            </a:r>
            <a:r>
              <a:rPr lang="cs-CZ" sz="2400" b="1" dirty="0">
                <a:solidFill>
                  <a:srgbClr val="FFC000"/>
                </a:solidFill>
              </a:rPr>
              <a:t>velkého impaktu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endParaRPr lang="cs-CZ" sz="2400" dirty="0" smtClean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vědecká </a:t>
            </a:r>
            <a:r>
              <a:rPr lang="cs-CZ" sz="2200" dirty="0">
                <a:solidFill>
                  <a:srgbClr val="FFC000"/>
                </a:solidFill>
              </a:rPr>
              <a:t>hypotéza vysvětlující vznik </a:t>
            </a:r>
            <a:r>
              <a:rPr lang="cs-CZ" sz="2200" dirty="0" smtClean="0">
                <a:solidFill>
                  <a:srgbClr val="FFC000"/>
                </a:solidFill>
              </a:rPr>
              <a:t>Měsíce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podle </a:t>
            </a:r>
            <a:r>
              <a:rPr lang="cs-CZ" sz="2200" dirty="0">
                <a:solidFill>
                  <a:srgbClr val="FFC000"/>
                </a:solidFill>
              </a:rPr>
              <a:t>této hypotézy v době před 4 533 miliony </a:t>
            </a:r>
            <a:r>
              <a:rPr lang="cs-CZ" sz="2200" dirty="0" smtClean="0">
                <a:solidFill>
                  <a:srgbClr val="FFC000"/>
                </a:solidFill>
              </a:rPr>
              <a:t>let</a:t>
            </a:r>
            <a:r>
              <a:rPr lang="cs-CZ" sz="2200" baseline="30000" dirty="0" smtClean="0">
                <a:solidFill>
                  <a:srgbClr val="FFC000"/>
                </a:solidFill>
                <a:hlinkClick r:id="rId2"/>
              </a:rPr>
              <a:t>]</a:t>
            </a:r>
            <a:r>
              <a:rPr lang="cs-CZ" sz="2200" dirty="0" smtClean="0">
                <a:solidFill>
                  <a:srgbClr val="FFC000"/>
                </a:solidFill>
              </a:rPr>
              <a:t> </a:t>
            </a:r>
            <a:r>
              <a:rPr lang="cs-CZ" sz="2200" dirty="0">
                <a:solidFill>
                  <a:srgbClr val="FFC000"/>
                </a:solidFill>
              </a:rPr>
              <a:t>došlo ke srážce vznikající Země s protoplanetou velikosti Marsu a hmotnosti </a:t>
            </a:r>
            <a:r>
              <a:rPr lang="cs-CZ" sz="2200" dirty="0" smtClean="0">
                <a:solidFill>
                  <a:srgbClr val="FFC000"/>
                </a:solidFill>
              </a:rPr>
              <a:t>11 </a:t>
            </a:r>
            <a:r>
              <a:rPr lang="cs-CZ" sz="2200" dirty="0">
                <a:solidFill>
                  <a:srgbClr val="FFC000"/>
                </a:solidFill>
              </a:rPr>
              <a:t>až 14 procent hmotnosti </a:t>
            </a:r>
            <a:r>
              <a:rPr lang="cs-CZ" sz="2200" dirty="0" smtClean="0">
                <a:solidFill>
                  <a:srgbClr val="FFC000"/>
                </a:solidFill>
              </a:rPr>
              <a:t>Země,  </a:t>
            </a:r>
            <a:r>
              <a:rPr lang="cs-CZ" sz="2200" dirty="0">
                <a:solidFill>
                  <a:srgbClr val="FFC000"/>
                </a:solidFill>
              </a:rPr>
              <a:t>která byla nazvána Theia. </a:t>
            </a:r>
            <a:endParaRPr lang="cs-CZ" sz="2200" dirty="0" smtClean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Tato </a:t>
            </a:r>
            <a:r>
              <a:rPr lang="cs-CZ" sz="2200" dirty="0">
                <a:solidFill>
                  <a:srgbClr val="FFC000"/>
                </a:solidFill>
              </a:rPr>
              <a:t>srážka způsobila vyvržení materiálu ze Země a z Thei na oběžnou dráhu </a:t>
            </a:r>
            <a:r>
              <a:rPr lang="cs-CZ" sz="2200" dirty="0" err="1" smtClean="0">
                <a:solidFill>
                  <a:srgbClr val="FFC000"/>
                </a:solidFill>
              </a:rPr>
              <a:t>Prazemě</a:t>
            </a:r>
            <a:r>
              <a:rPr lang="cs-CZ" sz="2200" dirty="0" smtClean="0">
                <a:solidFill>
                  <a:srgbClr val="FFC000"/>
                </a:solidFill>
              </a:rPr>
              <a:t>, z </a:t>
            </a:r>
            <a:r>
              <a:rPr lang="cs-CZ" sz="2200" dirty="0" smtClean="0">
                <a:solidFill>
                  <a:srgbClr val="FFC000"/>
                </a:solidFill>
              </a:rPr>
              <a:t>tohoto </a:t>
            </a:r>
            <a:r>
              <a:rPr lang="cs-CZ" sz="2200" dirty="0">
                <a:solidFill>
                  <a:srgbClr val="FFC000"/>
                </a:solidFill>
              </a:rPr>
              <a:t>materiálu se vytvořil prstenec, který se postupně zformoval do našeho </a:t>
            </a:r>
            <a:r>
              <a:rPr lang="cs-CZ" sz="2200" dirty="0" smtClean="0">
                <a:solidFill>
                  <a:srgbClr val="FFC000"/>
                </a:solidFill>
              </a:rPr>
              <a:t>Měsíce.</a:t>
            </a:r>
            <a:endParaRPr lang="cs-CZ" sz="2200" dirty="0">
              <a:solidFill>
                <a:srgbClr val="FFC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9430" y="239222"/>
            <a:ext cx="4908376" cy="39267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7084" y="2132856"/>
            <a:ext cx="3561279" cy="144655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i="1" dirty="0">
                <a:solidFill>
                  <a:srgbClr val="00FF00"/>
                </a:solidFill>
              </a:rPr>
              <a:t>Ilustrace srážky Země s </a:t>
            </a:r>
            <a:r>
              <a:rPr lang="cs-CZ" sz="2200" i="1" dirty="0" smtClean="0">
                <a:solidFill>
                  <a:srgbClr val="00FF00"/>
                </a:solidFill>
              </a:rPr>
              <a:t>protoplanetou, </a:t>
            </a:r>
            <a:r>
              <a:rPr lang="cs-CZ" sz="2200" i="1" dirty="0">
                <a:solidFill>
                  <a:srgbClr val="00FF00"/>
                </a:solidFill>
              </a:rPr>
              <a:t>která (podle teorie velkého impaktu) vedla ke vzniku Měsíce.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307085" y="1789659"/>
            <a:ext cx="3792346" cy="412914"/>
          </a:xfrm>
          <a:prstGeom prst="rightArrow">
            <a:avLst/>
          </a:prstGeom>
          <a:solidFill>
            <a:srgbClr val="00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426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430"/>
                            </p:stCondLst>
                            <p:childTnLst>
                              <p:par>
                                <p:cTn id="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43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430"/>
                            </p:stCondLst>
                            <p:childTnLst>
                              <p:par>
                                <p:cTn id="19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3089" y="116632"/>
            <a:ext cx="3523352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5" y="188640"/>
            <a:ext cx="5256583" cy="2016224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Vnější </a:t>
            </a:r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část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Sluneční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soustavy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53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PLYNNÍ OBŘI</a:t>
            </a:r>
            <a:endParaRPr lang="cs-CZ" sz="53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497" y="2636912"/>
            <a:ext cx="5328592" cy="40324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cs-CZ" sz="2200" dirty="0" smtClean="0">
                <a:solidFill>
                  <a:schemeClr val="bg1"/>
                </a:solidFill>
              </a:rPr>
              <a:t>Plynní obři vznikli </a:t>
            </a:r>
            <a:r>
              <a:rPr lang="cs-CZ" sz="2200" dirty="0">
                <a:solidFill>
                  <a:schemeClr val="bg1"/>
                </a:solidFill>
              </a:rPr>
              <a:t>ve větší vzdálenosti, za takzvanou </a:t>
            </a:r>
            <a:r>
              <a:rPr lang="cs-CZ" sz="2200" dirty="0">
                <a:solidFill>
                  <a:srgbClr val="FFC000"/>
                </a:solidFill>
              </a:rPr>
              <a:t>sněžnou čárou</a:t>
            </a:r>
            <a:r>
              <a:rPr lang="cs-CZ" sz="2200" dirty="0">
                <a:solidFill>
                  <a:schemeClr val="bg1"/>
                </a:solidFill>
              </a:rPr>
              <a:t>, kde hmota již byla natolik chladná, že i prchavé </a:t>
            </a:r>
            <a:r>
              <a:rPr lang="cs-CZ" sz="2200" dirty="0" smtClean="0">
                <a:solidFill>
                  <a:schemeClr val="bg1"/>
                </a:solidFill>
              </a:rPr>
              <a:t>látky jako voda </a:t>
            </a:r>
            <a:r>
              <a:rPr lang="cs-CZ" sz="2200" dirty="0" smtClean="0">
                <a:solidFill>
                  <a:schemeClr val="bg1"/>
                </a:solidFill>
              </a:rPr>
              <a:t>           a </a:t>
            </a:r>
            <a:r>
              <a:rPr lang="cs-CZ" sz="2200" dirty="0" smtClean="0">
                <a:solidFill>
                  <a:schemeClr val="bg1"/>
                </a:solidFill>
              </a:rPr>
              <a:t>metan </a:t>
            </a:r>
            <a:r>
              <a:rPr lang="cs-CZ" sz="2200" dirty="0">
                <a:solidFill>
                  <a:schemeClr val="bg1"/>
                </a:solidFill>
              </a:rPr>
              <a:t>mohly zůstat v pevném stavu.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cs-CZ" sz="2200" dirty="0" smtClean="0">
                <a:solidFill>
                  <a:schemeClr val="bg1"/>
                </a:solidFill>
              </a:rPr>
              <a:t>Jádra </a:t>
            </a:r>
            <a:r>
              <a:rPr lang="cs-CZ" sz="2200" dirty="0">
                <a:solidFill>
                  <a:schemeClr val="bg1"/>
                </a:solidFill>
              </a:rPr>
              <a:t>budoucích plynných obrů tedy byla vytvořena z ledových materiálů, kterých bylo mnohem </a:t>
            </a:r>
            <a:r>
              <a:rPr lang="cs-CZ" sz="2200" dirty="0" smtClean="0">
                <a:solidFill>
                  <a:schemeClr val="bg1"/>
                </a:solidFill>
              </a:rPr>
              <a:t>víc </a:t>
            </a:r>
            <a:r>
              <a:rPr lang="cs-CZ" sz="2200" dirty="0">
                <a:solidFill>
                  <a:schemeClr val="bg1"/>
                </a:solidFill>
              </a:rPr>
              <a:t>než kovů a křemičitanů vytvářejících terestrické planety, takže mohla dosáhnout hmotnosti, která jim umožňovala zachycovat z okolí vodík a helium, nejlehčí a současně i nejběžnější prvky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baseline="30000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49082" y="5157192"/>
            <a:ext cx="34093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Během 3 milionů let tělesa v této oblasti dorůstala </a:t>
            </a:r>
            <a:r>
              <a:rPr lang="cs-CZ" sz="2200" dirty="0" smtClean="0">
                <a:solidFill>
                  <a:schemeClr val="bg1"/>
                </a:solidFill>
              </a:rPr>
              <a:t>                   do </a:t>
            </a:r>
            <a:r>
              <a:rPr lang="cs-CZ" sz="2200" dirty="0">
                <a:solidFill>
                  <a:schemeClr val="bg1"/>
                </a:solidFill>
              </a:rPr>
              <a:t>hmotnosti až čtyř Zemí.</a:t>
            </a:r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292081" y="3717032"/>
            <a:ext cx="1872208" cy="504056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7000">
                <a:schemeClr val="accent6">
                  <a:lumMod val="75000"/>
                  <a:alpha val="34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200" b="1" dirty="0" smtClean="0">
                <a:ln w="11430"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JUPITER</a:t>
            </a:r>
            <a:endParaRPr lang="cs-CZ" sz="2200" b="1" dirty="0">
              <a:ln w="11430">
                <a:solidFill>
                  <a:schemeClr val="accent6">
                    <a:lumMod val="20000"/>
                    <a:lumOff val="80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4828482" y="1736812"/>
            <a:ext cx="1641199" cy="504056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7000">
                <a:schemeClr val="accent6">
                  <a:lumMod val="75000"/>
                  <a:alpha val="34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200" b="1" dirty="0" smtClean="0">
                <a:ln w="11430"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SATURN</a:t>
            </a:r>
            <a:endParaRPr lang="cs-CZ" sz="2200" b="1" dirty="0">
              <a:ln w="11430">
                <a:solidFill>
                  <a:schemeClr val="accent6">
                    <a:lumMod val="20000"/>
                    <a:lumOff val="80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4980882" y="980728"/>
            <a:ext cx="1641199" cy="504056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7000">
                <a:schemeClr val="accent6">
                  <a:lumMod val="75000"/>
                  <a:alpha val="34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200" b="1" dirty="0" smtClean="0">
                <a:ln w="11430"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URAN</a:t>
            </a:r>
            <a:endParaRPr lang="cs-CZ" sz="2200" b="1" dirty="0">
              <a:ln w="11430">
                <a:solidFill>
                  <a:schemeClr val="accent6">
                    <a:lumMod val="20000"/>
                    <a:lumOff val="80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260648"/>
            <a:ext cx="1641199" cy="504056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50000"/>
                </a:schemeClr>
              </a:gs>
              <a:gs pos="57000">
                <a:schemeClr val="accent6">
                  <a:lumMod val="75000"/>
                  <a:alpha val="34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200" b="1" dirty="0" smtClean="0">
                <a:ln w="11430"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NEPTUN</a:t>
            </a:r>
            <a:endParaRPr lang="cs-CZ" sz="2200" b="1" dirty="0">
              <a:ln w="11430">
                <a:solidFill>
                  <a:schemeClr val="accent6">
                    <a:lumMod val="20000"/>
                    <a:lumOff val="80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99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184" y="1503961"/>
            <a:ext cx="5113312" cy="2825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433" y="1206318"/>
            <a:ext cx="401351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Astronomové </a:t>
            </a:r>
            <a:r>
              <a:rPr lang="cs-CZ" sz="2200" dirty="0">
                <a:solidFill>
                  <a:schemeClr val="bg1"/>
                </a:solidFill>
              </a:rPr>
              <a:t>věří, že to není žádná náhoda, že Jupiter leží poměrně nedaleko za sněžnou čárou. </a:t>
            </a:r>
            <a:r>
              <a:rPr lang="cs-CZ" sz="2200" b="1" dirty="0" smtClean="0">
                <a:solidFill>
                  <a:srgbClr val="FFC000"/>
                </a:solidFill>
              </a:rPr>
              <a:t>U</a:t>
            </a:r>
            <a:r>
              <a:rPr lang="cs-CZ" sz="2200" b="1" dirty="0">
                <a:solidFill>
                  <a:srgbClr val="FFC000"/>
                </a:solidFill>
              </a:rPr>
              <a:t> sněžné hranice se </a:t>
            </a:r>
            <a:r>
              <a:rPr lang="cs-CZ" sz="2200" b="1" dirty="0" smtClean="0">
                <a:solidFill>
                  <a:srgbClr val="FFC000"/>
                </a:solidFill>
              </a:rPr>
              <a:t>akumulovalo </a:t>
            </a:r>
            <a:r>
              <a:rPr lang="cs-CZ" sz="2200" b="1" dirty="0">
                <a:solidFill>
                  <a:srgbClr val="FFC000"/>
                </a:solidFill>
              </a:rPr>
              <a:t>velké množství vody </a:t>
            </a:r>
            <a:r>
              <a:rPr lang="cs-CZ" sz="2200" dirty="0">
                <a:solidFill>
                  <a:schemeClr val="bg1"/>
                </a:solidFill>
              </a:rPr>
              <a:t>vypařené z materiálu padajícího dovnitř sluneční soustavy, takže když se zárodek budoucího Jupiteru dostal až sem, </a:t>
            </a:r>
            <a:r>
              <a:rPr lang="cs-CZ" sz="2200" dirty="0" smtClean="0">
                <a:solidFill>
                  <a:schemeClr val="bg1"/>
                </a:solidFill>
              </a:rPr>
              <a:t>jeho </a:t>
            </a:r>
            <a:r>
              <a:rPr lang="cs-CZ" sz="2200" dirty="0">
                <a:solidFill>
                  <a:schemeClr val="bg1"/>
                </a:solidFill>
              </a:rPr>
              <a:t>oběžná dráha stabilizovala. </a:t>
            </a:r>
            <a:r>
              <a:rPr lang="cs-CZ" sz="2200" b="1" dirty="0" smtClean="0">
                <a:solidFill>
                  <a:srgbClr val="FFC000"/>
                </a:solidFill>
              </a:rPr>
              <a:t>Zárodek </a:t>
            </a:r>
            <a:r>
              <a:rPr lang="cs-CZ" sz="2200" b="1" dirty="0">
                <a:solidFill>
                  <a:srgbClr val="FFC000"/>
                </a:solidFill>
              </a:rPr>
              <a:t>budoucího plynného obra nadále přitahoval z okolního prostředí vodík a rostl velkou rychlostí;</a:t>
            </a:r>
            <a:r>
              <a:rPr lang="cs-CZ" sz="2200" dirty="0">
                <a:solidFill>
                  <a:srgbClr val="FFC000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za 1000 let mohl dosáhnout až poloviny své konečné hmotnosti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099" y="129100"/>
            <a:ext cx="89925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čtyři plynní obři tvoří 99 % veškeré hmoty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obíhající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Slunce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4581128"/>
            <a:ext cx="48245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</a:rPr>
              <a:t>Uran a Neptun se zformovaly </a:t>
            </a:r>
            <a:r>
              <a:rPr lang="cs-CZ" sz="2200" b="1" dirty="0" smtClean="0">
                <a:solidFill>
                  <a:srgbClr val="FFC000"/>
                </a:solidFill>
              </a:rPr>
              <a:t>až                     </a:t>
            </a:r>
            <a:r>
              <a:rPr lang="cs-CZ" sz="2200" b="1" dirty="0">
                <a:solidFill>
                  <a:srgbClr val="FFC000"/>
                </a:solidFill>
              </a:rPr>
              <a:t>po Jupiteru a Saturnu</a:t>
            </a:r>
            <a:r>
              <a:rPr lang="cs-CZ" sz="2200" dirty="0">
                <a:solidFill>
                  <a:schemeClr val="bg1"/>
                </a:solidFill>
              </a:rPr>
              <a:t>, kdy již sluneční vítr odvál většinu materiálu.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Důsledkem </a:t>
            </a:r>
            <a:r>
              <a:rPr lang="cs-CZ" sz="2200" dirty="0">
                <a:solidFill>
                  <a:schemeClr val="bg1"/>
                </a:solidFill>
              </a:rPr>
              <a:t>bylo, že tyto planety nashromáždily jen málo vodíku a helia – ne více, než činí hmotnost Země.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3791764" y="3936625"/>
            <a:ext cx="1521253" cy="39607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0" scaled="1"/>
            <a:tileRect/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36984" y="3922977"/>
            <a:ext cx="1494760" cy="39607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0" scaled="1"/>
            <a:tileRect/>
          </a:gradFill>
          <a:ln/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45027" y="1952028"/>
            <a:ext cx="1182156" cy="3960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0" scaled="1"/>
            <a:tileRect/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36105" y="3385100"/>
            <a:ext cx="1243893" cy="36004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0" scaled="1"/>
            <a:tileRect/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41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  <p:bldP spid="5" grpId="0" animBg="1"/>
      <p:bldP spid="7" grpId="0" animBg="1"/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596" y="1049516"/>
            <a:ext cx="676566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Hlavním </a:t>
            </a:r>
            <a:r>
              <a:rPr lang="cs-CZ" sz="22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problémem teorií popisujících vznik </a:t>
            </a:r>
            <a:r>
              <a:rPr lang="cs-CZ" sz="22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Uranu </a:t>
            </a:r>
            <a:r>
              <a:rPr lang="cs-CZ" sz="22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                    a </a:t>
            </a:r>
            <a:r>
              <a:rPr lang="cs-CZ" sz="22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Neptunu je </a:t>
            </a:r>
            <a:r>
              <a:rPr lang="cs-CZ" sz="22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doba jejich vzniku. </a:t>
            </a:r>
            <a:endParaRPr lang="cs-CZ" sz="22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V</a:t>
            </a:r>
            <a:r>
              <a:rPr lang="cs-CZ" sz="2200" dirty="0">
                <a:solidFill>
                  <a:schemeClr val="bg1"/>
                </a:solidFill>
              </a:rPr>
              <a:t> oblastech, kde se nyní nacházejí, by trvalo miliony let, než by akrecí vznikla jejich jádra, takže by to nemohly před odvátím plynu slunečním větrem stihnout.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To </a:t>
            </a:r>
            <a:r>
              <a:rPr lang="cs-CZ" sz="2200" dirty="0">
                <a:solidFill>
                  <a:schemeClr val="bg1"/>
                </a:solidFill>
              </a:rPr>
              <a:t>znamená, že se Uran i Neptun musely zformovat mnohem blíže Slunci, poblíž Jupiteru a Saturnu, možná i mezi nimi, a poté migrovaly směrem </a:t>
            </a:r>
            <a:r>
              <a:rPr lang="cs-CZ" sz="2200" dirty="0" smtClean="0">
                <a:solidFill>
                  <a:schemeClr val="bg1"/>
                </a:solidFill>
              </a:rPr>
              <a:t>ven. </a:t>
            </a:r>
            <a:r>
              <a:rPr lang="cs-CZ" sz="2200" dirty="0">
                <a:solidFill>
                  <a:schemeClr val="bg1"/>
                </a:solidFill>
              </a:rPr>
              <a:t>Tato migrace trvala nejméně stovky milionů </a:t>
            </a:r>
            <a:r>
              <a:rPr lang="cs-CZ" sz="2200" dirty="0" smtClean="0">
                <a:solidFill>
                  <a:schemeClr val="bg1"/>
                </a:solidFill>
              </a:rPr>
              <a:t>let.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9736"/>
            <a:ext cx="2105769" cy="49052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6256" y="5124939"/>
            <a:ext cx="21057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33CCFF"/>
                </a:solidFill>
              </a:rPr>
              <a:t>Uran </a:t>
            </a:r>
            <a:r>
              <a:rPr lang="cs-CZ" dirty="0">
                <a:solidFill>
                  <a:srgbClr val="33CCFF"/>
                </a:solidFill>
              </a:rPr>
              <a:t>v roce 2005: jsou vidět planetární prstence, jižní límec a světlejší mračna na severní polokouli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52956"/>
            <a:ext cx="2553567" cy="25493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9148" y="6432990"/>
            <a:ext cx="5455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Neptun vyfotografovaný sondou Voyager 2 v roce 1990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08473" y="4435059"/>
            <a:ext cx="4032448" cy="178510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shade val="30000"/>
                  <a:satMod val="115000"/>
                </a:schemeClr>
              </a:gs>
              <a:gs pos="50000">
                <a:schemeClr val="accent5">
                  <a:lumMod val="75000"/>
                  <a:shade val="67500"/>
                  <a:satMod val="115000"/>
                </a:schemeClr>
              </a:gs>
              <a:gs pos="100000">
                <a:schemeClr val="accent5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Po 3 až 10 milionech </a:t>
            </a:r>
            <a:r>
              <a:rPr lang="cs-CZ" sz="2200" dirty="0" smtClean="0">
                <a:solidFill>
                  <a:schemeClr val="bg1"/>
                </a:solidFill>
              </a:rPr>
              <a:t>let </a:t>
            </a:r>
            <a:r>
              <a:rPr lang="cs-CZ" sz="2200" dirty="0">
                <a:solidFill>
                  <a:schemeClr val="bg1"/>
                </a:solidFill>
              </a:rPr>
              <a:t>sluneční vítr odvál všechen plyn a prach protoplanetárního disku do mezihvězdného prostoru, a tak další růst planet </a:t>
            </a:r>
            <a:r>
              <a:rPr lang="cs-CZ" sz="2200" dirty="0" smtClean="0">
                <a:solidFill>
                  <a:schemeClr val="bg1"/>
                </a:solidFill>
              </a:rPr>
              <a:t>ukončil.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0597" y="139279"/>
            <a:ext cx="66303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Uranu a Neptunu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17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 animBg="1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96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</a:rPr>
              <a:t>Vnitřní planety, </a:t>
            </a:r>
            <a:r>
              <a:rPr lang="cs-CZ" sz="2400" b="1" dirty="0">
                <a:solidFill>
                  <a:schemeClr val="bg1"/>
                </a:solidFill>
              </a:rPr>
              <a:t>na rozdíl od planet vnějších, v průběhu dosavadního vývoje </a:t>
            </a:r>
            <a:r>
              <a:rPr lang="cs-CZ" sz="2400" b="1" dirty="0" smtClean="0">
                <a:solidFill>
                  <a:schemeClr val="bg1"/>
                </a:solidFill>
              </a:rPr>
              <a:t>Sluneční </a:t>
            </a:r>
            <a:r>
              <a:rPr lang="cs-CZ" sz="2400" b="1" dirty="0">
                <a:solidFill>
                  <a:schemeClr val="bg1"/>
                </a:solidFill>
              </a:rPr>
              <a:t>soustavy</a:t>
            </a:r>
            <a:r>
              <a:rPr lang="cs-CZ" sz="2400" b="1" dirty="0">
                <a:solidFill>
                  <a:srgbClr val="FFC000"/>
                </a:solidFill>
              </a:rPr>
              <a:t> své oběžné dráhy významně neměnily </a:t>
            </a:r>
            <a:r>
              <a:rPr lang="cs-CZ" sz="2400" b="1" dirty="0">
                <a:solidFill>
                  <a:schemeClr val="bg1"/>
                </a:solidFill>
              </a:rPr>
              <a:t>a</a:t>
            </a:r>
            <a:r>
              <a:rPr lang="cs-CZ" sz="2400" b="1" dirty="0">
                <a:solidFill>
                  <a:srgbClr val="FFC000"/>
                </a:solidFill>
              </a:rPr>
              <a:t> po </a:t>
            </a:r>
            <a:r>
              <a:rPr lang="cs-CZ" sz="2400" b="1" u="sng" dirty="0">
                <a:solidFill>
                  <a:srgbClr val="FFC000"/>
                </a:solidFill>
              </a:rPr>
              <a:t>éře pozdního velkého bombardování</a:t>
            </a:r>
            <a:r>
              <a:rPr lang="cs-CZ" sz="2400" b="1" dirty="0">
                <a:solidFill>
                  <a:srgbClr val="FFC000"/>
                </a:solidFill>
              </a:rPr>
              <a:t> již tyto dráhy zůstaly stabilní.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4830" y="1602271"/>
            <a:ext cx="5440634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Éra velkého bombardování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trvala </a:t>
            </a:r>
            <a:r>
              <a:rPr lang="cs-CZ" sz="2200" dirty="0">
                <a:solidFill>
                  <a:schemeClr val="bg1"/>
                </a:solidFill>
              </a:rPr>
              <a:t>několik stovek milionů let a zanechala po sobě svědectví </a:t>
            </a: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podobě množství kráterů, které jsou stále viditelné na geologicky neaktivních </a:t>
            </a:r>
            <a:r>
              <a:rPr lang="cs-CZ" sz="2200" dirty="0" smtClean="0">
                <a:solidFill>
                  <a:schemeClr val="bg1"/>
                </a:solidFill>
              </a:rPr>
              <a:t>tělesech </a:t>
            </a:r>
            <a:r>
              <a:rPr lang="cs-CZ" sz="2200" dirty="0">
                <a:solidFill>
                  <a:schemeClr val="bg1"/>
                </a:solidFill>
              </a:rPr>
              <a:t>ve vnitřní části </a:t>
            </a:r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soustavy – Měsíci a </a:t>
            </a:r>
            <a:r>
              <a:rPr lang="cs-CZ" sz="2200" dirty="0" smtClean="0">
                <a:solidFill>
                  <a:schemeClr val="bg1"/>
                </a:solidFill>
              </a:rPr>
              <a:t>Merkuru.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122" y="3847247"/>
            <a:ext cx="3272248" cy="3015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05806" y="5354819"/>
            <a:ext cx="2123026" cy="43088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C000"/>
                </a:solidFill>
              </a:rPr>
              <a:t>Povrch Merkuru</a:t>
            </a:r>
            <a:endParaRPr lang="cs-CZ" sz="22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566" y="2176327"/>
            <a:ext cx="3493434" cy="3493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615464" y="5662062"/>
            <a:ext cx="3528536" cy="120032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chemeClr val="bg1"/>
                </a:solidFill>
              </a:rPr>
              <a:t>Zdroj: http://nssdc.gsfc.nasa.gov/imgcat/</a:t>
            </a:r>
            <a:br>
              <a:rPr lang="cs-CZ" i="1" dirty="0">
                <a:solidFill>
                  <a:schemeClr val="bg1"/>
                </a:solidFill>
              </a:rPr>
            </a:br>
            <a:r>
              <a:rPr lang="cs-CZ" i="1" dirty="0">
                <a:solidFill>
                  <a:schemeClr val="bg1"/>
                </a:solidFill>
              </a:rPr>
              <a:t>Kosmická sonda: Clementine (Clementine, USGS, slide 17</a:t>
            </a:r>
            <a:r>
              <a:rPr lang="cs-CZ" i="1" dirty="0" smtClean="0">
                <a:solidFill>
                  <a:schemeClr val="bg1"/>
                </a:solidFill>
              </a:rPr>
              <a:t>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15188" y="4509120"/>
            <a:ext cx="2123026" cy="43088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C000"/>
                </a:solidFill>
              </a:rPr>
              <a:t>Jižní pól Měsíce</a:t>
            </a:r>
            <a:endParaRPr lang="cs-CZ" sz="2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071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12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035" y="3068960"/>
            <a:ext cx="5689520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51024" y="3091772"/>
            <a:ext cx="3143397" cy="347787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i="1" dirty="0">
                <a:solidFill>
                  <a:schemeClr val="bg1"/>
                </a:solidFill>
              </a:rPr>
              <a:t>Příkladem relativně nedávné kolize může být impaktní kráter </a:t>
            </a:r>
            <a:r>
              <a:rPr lang="cs-CZ" sz="2200" b="1" i="1" dirty="0">
                <a:solidFill>
                  <a:schemeClr val="bg1"/>
                </a:solidFill>
              </a:rPr>
              <a:t>Meteor Crater v Arizoně</a:t>
            </a:r>
            <a:r>
              <a:rPr lang="cs-CZ" sz="2200" i="1" dirty="0">
                <a:solidFill>
                  <a:schemeClr val="bg1"/>
                </a:solidFill>
              </a:rPr>
              <a:t>, který vznikl asi před 50 tisíci </a:t>
            </a:r>
            <a:r>
              <a:rPr lang="cs-CZ" sz="2200" i="1" dirty="0" smtClean="0">
                <a:solidFill>
                  <a:schemeClr val="bg1"/>
                </a:solidFill>
              </a:rPr>
              <a:t>lety při dopadu </a:t>
            </a:r>
            <a:r>
              <a:rPr lang="cs-CZ" sz="2200" i="1" dirty="0">
                <a:solidFill>
                  <a:schemeClr val="bg1"/>
                </a:solidFill>
              </a:rPr>
              <a:t>meteoritu, který měřil okolo </a:t>
            </a:r>
            <a:r>
              <a:rPr lang="cs-CZ" sz="2200" i="1" dirty="0" smtClean="0">
                <a:solidFill>
                  <a:schemeClr val="bg1"/>
                </a:solidFill>
              </a:rPr>
              <a:t/>
            </a:r>
            <a:br>
              <a:rPr lang="cs-CZ" sz="2200" i="1" dirty="0" smtClean="0">
                <a:solidFill>
                  <a:schemeClr val="bg1"/>
                </a:solidFill>
              </a:rPr>
            </a:br>
            <a:r>
              <a:rPr lang="cs-CZ" sz="2200" i="1" dirty="0" smtClean="0">
                <a:solidFill>
                  <a:schemeClr val="bg1"/>
                </a:solidFill>
              </a:rPr>
              <a:t>50 </a:t>
            </a:r>
            <a:r>
              <a:rPr lang="cs-CZ" sz="2200" i="1" dirty="0">
                <a:solidFill>
                  <a:schemeClr val="bg1"/>
                </a:solidFill>
              </a:rPr>
              <a:t>metrů a vážil </a:t>
            </a:r>
            <a:r>
              <a:rPr lang="cs-CZ" sz="2200" i="1" dirty="0" smtClean="0">
                <a:solidFill>
                  <a:schemeClr val="bg1"/>
                </a:solidFill>
              </a:rPr>
              <a:t/>
            </a:r>
            <a:br>
              <a:rPr lang="cs-CZ" sz="2200" i="1" dirty="0" smtClean="0">
                <a:solidFill>
                  <a:schemeClr val="bg1"/>
                </a:solidFill>
              </a:rPr>
            </a:br>
            <a:r>
              <a:rPr lang="cs-CZ" sz="2200" i="1" dirty="0" smtClean="0">
                <a:solidFill>
                  <a:schemeClr val="bg1"/>
                </a:solidFill>
              </a:rPr>
              <a:t>cca 300 </a:t>
            </a:r>
            <a:r>
              <a:rPr lang="cs-CZ" sz="2200" i="1" dirty="0">
                <a:solidFill>
                  <a:schemeClr val="bg1"/>
                </a:solidFill>
              </a:rPr>
              <a:t>tisíc tun</a:t>
            </a:r>
            <a:r>
              <a:rPr lang="cs-CZ" sz="2200" i="1" dirty="0" smtClean="0">
                <a:solidFill>
                  <a:schemeClr val="bg1"/>
                </a:solidFill>
              </a:rPr>
              <a:t>. Kráter </a:t>
            </a:r>
            <a:r>
              <a:rPr lang="cs-CZ" sz="2200" i="1" dirty="0">
                <a:solidFill>
                  <a:schemeClr val="bg1"/>
                </a:solidFill>
              </a:rPr>
              <a:t>má průměr asi </a:t>
            </a:r>
            <a:r>
              <a:rPr lang="cs-CZ" sz="2200" i="1" dirty="0" smtClean="0">
                <a:solidFill>
                  <a:schemeClr val="bg1"/>
                </a:solidFill>
              </a:rPr>
              <a:t>1200 m.</a:t>
            </a:r>
            <a:endParaRPr lang="cs-CZ" sz="2200" i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955" y="476672"/>
            <a:ext cx="89490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známý důkaz života na Zemi pochází z doby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před 3,8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miliardami let, tj. velmi krátkou dobu po ukončení velkého bombardování.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C000"/>
                </a:solidFill>
              </a:rPr>
              <a:t>I </a:t>
            </a:r>
            <a:r>
              <a:rPr lang="cs-CZ" sz="2400" dirty="0">
                <a:solidFill>
                  <a:srgbClr val="FFC000"/>
                </a:solidFill>
              </a:rPr>
              <a:t>po té však ještě Země dostala několik velmi citelných zásahů, které podle studie z roku 2008 mohly významným způsobem ovlivnit tvorbu kontinentů.</a:t>
            </a:r>
          </a:p>
        </p:txBody>
      </p:sp>
    </p:spTree>
    <p:extLst>
      <p:ext uri="{BB962C8B-B14F-4D97-AF65-F5344CB8AC3E}">
        <p14:creationId xmlns:p14="http://schemas.microsoft.com/office/powerpoint/2010/main" xmlns="" val="150757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1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6105" y="1700808"/>
            <a:ext cx="56790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Většina planet a mnoho dalších těles </a:t>
            </a:r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soustavy má na svých oběžných drahách měsíce. Tyto přirozené satelity mohly vzniknout jedním ze tří následujících způsobů</a:t>
            </a:r>
            <a:r>
              <a:rPr lang="cs-CZ" sz="2200" dirty="0" smtClean="0">
                <a:solidFill>
                  <a:schemeClr val="bg1"/>
                </a:solidFill>
              </a:rPr>
              <a:t>: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97412" y="116632"/>
            <a:ext cx="59293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</a:t>
            </a:r>
            <a:b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přirozené satelity planet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130" y="417916"/>
            <a:ext cx="3056762" cy="436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3319823"/>
            <a:ext cx="553486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současným vytvořením spolu s planetou z prachoplynného disku kolem vznikající planety (pouze v případě plynných obrů)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konsolidací materiálu vyvrženého po srážce planety s jiným tělesem (za předpokladu, že srážka byla dostatečně silná a došlo k ní </a:t>
            </a:r>
            <a:r>
              <a:rPr lang="cs-CZ" sz="2200" dirty="0" smtClean="0">
                <a:solidFill>
                  <a:schemeClr val="bg1"/>
                </a:solidFill>
              </a:rPr>
              <a:t>              pod </a:t>
            </a:r>
            <a:r>
              <a:rPr lang="cs-CZ" sz="2200" dirty="0">
                <a:solidFill>
                  <a:schemeClr val="bg1"/>
                </a:solidFill>
              </a:rPr>
              <a:t>nízkým úhlem)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zachycením </a:t>
            </a:r>
            <a:r>
              <a:rPr lang="cs-CZ" sz="2200" dirty="0" smtClean="0">
                <a:solidFill>
                  <a:schemeClr val="bg1"/>
                </a:solidFill>
              </a:rPr>
              <a:t>tělesa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026" y="4912845"/>
            <a:ext cx="2736865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i="1" dirty="0">
                <a:solidFill>
                  <a:srgbClr val="FFC000"/>
                </a:solidFill>
              </a:rPr>
              <a:t>Odshora vidíme: </a:t>
            </a:r>
            <a:br>
              <a:rPr lang="cs-CZ" i="1" dirty="0">
                <a:solidFill>
                  <a:srgbClr val="FFC000"/>
                </a:solidFill>
              </a:rPr>
            </a:br>
            <a:r>
              <a:rPr lang="cs-CZ" b="1" i="1" dirty="0">
                <a:solidFill>
                  <a:srgbClr val="FFC000"/>
                </a:solidFill>
              </a:rPr>
              <a:t>Io, Europu, Ganymeda a Callisto.</a:t>
            </a:r>
          </a:p>
          <a:p>
            <a:pPr>
              <a:spcAft>
                <a:spcPts val="600"/>
              </a:spcAft>
            </a:pPr>
            <a:r>
              <a:rPr lang="cs-CZ" i="1" dirty="0" smtClean="0">
                <a:solidFill>
                  <a:srgbClr val="FFC000"/>
                </a:solidFill>
              </a:rPr>
              <a:t>- 4 </a:t>
            </a:r>
            <a:r>
              <a:rPr lang="cs-CZ" i="1" dirty="0">
                <a:solidFill>
                  <a:srgbClr val="FFC000"/>
                </a:solidFill>
              </a:rPr>
              <a:t>galileovské měsíce ve srovnání s Jupiterem a jeho Velkou rudou skvrnou. </a:t>
            </a:r>
          </a:p>
        </p:txBody>
      </p:sp>
      <p:sp>
        <p:nvSpPr>
          <p:cNvPr id="6" name="Šipka doprava 5"/>
          <p:cNvSpPr/>
          <p:nvPr/>
        </p:nvSpPr>
        <p:spPr>
          <a:xfrm rot="16200000">
            <a:off x="1954019" y="5482284"/>
            <a:ext cx="2125398" cy="244375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409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2048" y="116632"/>
            <a:ext cx="7772400" cy="720080"/>
          </a:xfrm>
        </p:spPr>
        <p:txBody>
          <a:bodyPr>
            <a:noAutofit/>
          </a:bodyPr>
          <a:lstStyle/>
          <a:p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ve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soustavě</a:t>
            </a:r>
            <a:endParaRPr lang="cs-CZ" sz="4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756" y="836712"/>
            <a:ext cx="8856984" cy="3024336"/>
          </a:xfrm>
        </p:spPr>
        <p:txBody>
          <a:bodyPr>
            <a:noAutofit/>
          </a:bodyPr>
          <a:lstStyle/>
          <a:p>
            <a:pPr marL="342900" indent="-342900" algn="l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Všechny </a:t>
            </a:r>
            <a:r>
              <a:rPr lang="cs-CZ" sz="2200" dirty="0">
                <a:solidFill>
                  <a:schemeClr val="bg1"/>
                </a:solidFill>
              </a:rPr>
              <a:t>planety ve </a:t>
            </a:r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soustavě </a:t>
            </a:r>
            <a:r>
              <a:rPr lang="cs-CZ" sz="2200" dirty="0" smtClean="0">
                <a:solidFill>
                  <a:schemeClr val="bg1"/>
                </a:solidFill>
              </a:rPr>
              <a:t>jsou pojmenované </a:t>
            </a:r>
            <a:r>
              <a:rPr lang="cs-CZ" sz="2200" dirty="0">
                <a:solidFill>
                  <a:schemeClr val="bg1"/>
                </a:solidFill>
              </a:rPr>
              <a:t>podle řeckých </a:t>
            </a:r>
            <a:r>
              <a:rPr lang="cs-CZ" sz="2200" dirty="0" smtClean="0">
                <a:solidFill>
                  <a:schemeClr val="bg1"/>
                </a:solidFill>
              </a:rPr>
              <a:t>            a </a:t>
            </a:r>
            <a:r>
              <a:rPr lang="cs-CZ" sz="2200" dirty="0">
                <a:solidFill>
                  <a:schemeClr val="bg1"/>
                </a:solidFill>
              </a:rPr>
              <a:t>římských </a:t>
            </a:r>
            <a:r>
              <a:rPr lang="cs-CZ" sz="2200" dirty="0" smtClean="0">
                <a:solidFill>
                  <a:schemeClr val="bg1"/>
                </a:solidFill>
              </a:rPr>
              <a:t>bohů s </a:t>
            </a:r>
            <a:r>
              <a:rPr lang="cs-CZ" sz="2200" dirty="0">
                <a:solidFill>
                  <a:schemeClr val="bg1"/>
                </a:solidFill>
              </a:rPr>
              <a:t>výjimkou </a:t>
            </a:r>
            <a:r>
              <a:rPr lang="cs-CZ" sz="2200" dirty="0" smtClean="0">
                <a:solidFill>
                  <a:schemeClr val="bg1"/>
                </a:solidFill>
              </a:rPr>
              <a:t>Země, </a:t>
            </a:r>
            <a:r>
              <a:rPr lang="cs-CZ" sz="2200" dirty="0">
                <a:solidFill>
                  <a:schemeClr val="bg1"/>
                </a:solidFill>
              </a:rPr>
              <a:t>která ve </a:t>
            </a:r>
            <a:r>
              <a:rPr lang="cs-CZ" sz="2200" dirty="0" smtClean="0">
                <a:solidFill>
                  <a:schemeClr val="bg1"/>
                </a:solidFill>
              </a:rPr>
              <a:t>starověku </a:t>
            </a:r>
            <a:r>
              <a:rPr lang="cs-CZ" sz="2200" dirty="0">
                <a:solidFill>
                  <a:schemeClr val="bg1"/>
                </a:solidFill>
              </a:rPr>
              <a:t>nebyla považována za planetu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 algn="l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Některé </a:t>
            </a:r>
            <a:r>
              <a:rPr lang="cs-CZ" sz="2200" dirty="0">
                <a:solidFill>
                  <a:schemeClr val="bg1"/>
                </a:solidFill>
              </a:rPr>
              <a:t>neevropské jazyky, jako například čínština, však používají odlišné </a:t>
            </a:r>
            <a:r>
              <a:rPr lang="cs-CZ" sz="2200" dirty="0" smtClean="0">
                <a:solidFill>
                  <a:schemeClr val="bg1"/>
                </a:solidFill>
              </a:rPr>
              <a:t>názvy.</a:t>
            </a:r>
          </a:p>
          <a:p>
            <a:pPr marL="342900" indent="-342900" algn="l"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Měsíce </a:t>
            </a:r>
            <a:r>
              <a:rPr lang="cs-CZ" sz="2200" dirty="0">
                <a:solidFill>
                  <a:schemeClr val="bg1"/>
                </a:solidFill>
              </a:rPr>
              <a:t>jsou také pojmenované podle bohů a postav z mytologie (převážně </a:t>
            </a:r>
            <a:r>
              <a:rPr lang="cs-CZ" sz="2200" dirty="0" smtClean="0">
                <a:solidFill>
                  <a:schemeClr val="bg1"/>
                </a:solidFill>
              </a:rPr>
              <a:t>klasické) </a:t>
            </a:r>
            <a:r>
              <a:rPr lang="cs-CZ" sz="2200" dirty="0">
                <a:solidFill>
                  <a:schemeClr val="bg1"/>
                </a:solidFill>
              </a:rPr>
              <a:t>nebo podle postav z Shakespearových her (měsíce Uranu).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6093296"/>
            <a:ext cx="903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Názvy podléhají schválení terminologické komise Mezinárodní astronomické unie. 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O pojmenování </a:t>
            </a:r>
            <a:r>
              <a:rPr lang="cs-CZ" dirty="0">
                <a:solidFill>
                  <a:schemeClr val="bg1"/>
                </a:solidFill>
              </a:rPr>
              <a:t>planet a jevů na nich se stará planetární terminologie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1637" y="3573016"/>
            <a:ext cx="569322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208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99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99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016" y="188640"/>
            <a:ext cx="8677472" cy="554565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Uznané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41534"/>
            <a:ext cx="1751918" cy="518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3" y="764704"/>
            <a:ext cx="8928993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200" dirty="0" smtClean="0">
                <a:solidFill>
                  <a:prstClr val="white"/>
                </a:solidFill>
              </a:rPr>
              <a:t>Podle </a:t>
            </a:r>
            <a:r>
              <a:rPr lang="cs-CZ" sz="2200" dirty="0">
                <a:solidFill>
                  <a:prstClr val="white"/>
                </a:solidFill>
              </a:rPr>
              <a:t>rozhodnutí valného shromáždění Mezinárodní astronomické unie </a:t>
            </a:r>
            <a:r>
              <a:rPr lang="cs-CZ" sz="2200" dirty="0" smtClean="0">
                <a:solidFill>
                  <a:prstClr val="white"/>
                </a:solidFill>
              </a:rPr>
              <a:t/>
            </a:r>
            <a:br>
              <a:rPr lang="cs-CZ" sz="2200" dirty="0" smtClean="0">
                <a:solidFill>
                  <a:prstClr val="white"/>
                </a:solidFill>
              </a:rPr>
            </a:br>
            <a:r>
              <a:rPr lang="cs-CZ" sz="2200" dirty="0" smtClean="0">
                <a:solidFill>
                  <a:prstClr val="white"/>
                </a:solidFill>
              </a:rPr>
              <a:t>z </a:t>
            </a:r>
            <a:r>
              <a:rPr lang="cs-CZ" sz="2200" dirty="0">
                <a:solidFill>
                  <a:prstClr val="white"/>
                </a:solidFill>
              </a:rPr>
              <a:t>roku 2006 je ve </a:t>
            </a:r>
            <a:r>
              <a:rPr lang="cs-CZ" sz="2200" dirty="0" smtClean="0">
                <a:solidFill>
                  <a:prstClr val="white"/>
                </a:solidFill>
              </a:rPr>
              <a:t>Sluneční </a:t>
            </a:r>
            <a:r>
              <a:rPr lang="cs-CZ" sz="2200" dirty="0">
                <a:solidFill>
                  <a:prstClr val="white"/>
                </a:solidFill>
              </a:rPr>
              <a:t>soustavě osm planet, tedy „dominantních“ těles obíhajících kolem Slunce. </a:t>
            </a:r>
            <a:endParaRPr lang="cs-CZ" sz="2200" dirty="0" smtClean="0">
              <a:solidFill>
                <a:prstClr val="white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580112" y="2378417"/>
            <a:ext cx="2592288" cy="504056"/>
          </a:xfrm>
          <a:prstGeom prst="wedgeEllipseCallout">
            <a:avLst>
              <a:gd name="adj1" fmla="val -87280"/>
              <a:gd name="adj2" fmla="val -59342"/>
            </a:avLst>
          </a:prstGeom>
          <a:solidFill>
            <a:schemeClr val="accent6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 (♀)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611560" y="2378417"/>
            <a:ext cx="2592288" cy="504056"/>
          </a:xfrm>
          <a:prstGeom prst="wedgeEllipseCallout">
            <a:avLst>
              <a:gd name="adj1" fmla="val 84961"/>
              <a:gd name="adj2" fmla="val -102664"/>
            </a:avLst>
          </a:prstGeom>
          <a:solidFill>
            <a:schemeClr val="accent6"/>
          </a:solidFill>
          <a:ln>
            <a:solidFill>
              <a:schemeClr val="tx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</a:rPr>
              <a:t>Merkur (☿</a:t>
            </a:r>
            <a:r>
              <a:rPr lang="cs-CZ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603897" y="3140968"/>
            <a:ext cx="2570709" cy="504056"/>
          </a:xfrm>
          <a:prstGeom prst="wedgeEllipseCallout">
            <a:avLst>
              <a:gd name="adj1" fmla="val 89394"/>
              <a:gd name="adj2" fmla="val -148693"/>
            </a:avLst>
          </a:prstGeom>
          <a:solidFill>
            <a:schemeClr val="accent6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(♁)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5580112" y="3151656"/>
            <a:ext cx="2592288" cy="504056"/>
          </a:xfrm>
          <a:prstGeom prst="wedgeEllipseCallout">
            <a:avLst>
              <a:gd name="adj1" fmla="val -81794"/>
              <a:gd name="adj2" fmla="val -102664"/>
            </a:avLst>
          </a:prstGeom>
          <a:solidFill>
            <a:schemeClr val="accent6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 (♂)</a:t>
            </a:r>
          </a:p>
        </p:txBody>
      </p:sp>
      <p:sp>
        <p:nvSpPr>
          <p:cNvPr id="11" name="Oválný popisek 10"/>
          <p:cNvSpPr/>
          <p:nvPr/>
        </p:nvSpPr>
        <p:spPr>
          <a:xfrm>
            <a:off x="590124" y="4509120"/>
            <a:ext cx="2570709" cy="504056"/>
          </a:xfrm>
          <a:prstGeom prst="wedgeEllipseCallout">
            <a:avLst>
              <a:gd name="adj1" fmla="val 71438"/>
              <a:gd name="adj2" fmla="val -167645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 (♃)</a:t>
            </a:r>
          </a:p>
        </p:txBody>
      </p:sp>
      <p:sp>
        <p:nvSpPr>
          <p:cNvPr id="12" name="Oválný popisek 11"/>
          <p:cNvSpPr/>
          <p:nvPr/>
        </p:nvSpPr>
        <p:spPr>
          <a:xfrm>
            <a:off x="5526557" y="4509120"/>
            <a:ext cx="2645843" cy="504056"/>
          </a:xfrm>
          <a:prstGeom prst="wedgeEllipseCallout">
            <a:avLst>
              <a:gd name="adj1" fmla="val -70710"/>
              <a:gd name="adj2" fmla="val 21886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 (♄)</a:t>
            </a:r>
          </a:p>
        </p:txBody>
      </p:sp>
      <p:sp>
        <p:nvSpPr>
          <p:cNvPr id="13" name="Oválný popisek 12"/>
          <p:cNvSpPr/>
          <p:nvPr/>
        </p:nvSpPr>
        <p:spPr>
          <a:xfrm>
            <a:off x="603896" y="6173688"/>
            <a:ext cx="2570709" cy="504056"/>
          </a:xfrm>
          <a:prstGeom prst="wedgeEllipseCallout">
            <a:avLst>
              <a:gd name="adj1" fmla="val 78920"/>
              <a:gd name="adj2" fmla="val -81002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 (♅)</a:t>
            </a:r>
          </a:p>
        </p:txBody>
      </p:sp>
      <p:sp>
        <p:nvSpPr>
          <p:cNvPr id="14" name="Oválný popisek 13"/>
          <p:cNvSpPr/>
          <p:nvPr/>
        </p:nvSpPr>
        <p:spPr>
          <a:xfrm>
            <a:off x="5613248" y="6173688"/>
            <a:ext cx="2559152" cy="504056"/>
          </a:xfrm>
          <a:prstGeom prst="wedgeEllipseCallout">
            <a:avLst>
              <a:gd name="adj1" fmla="val -82182"/>
              <a:gd name="adj2" fmla="val 16471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 (♆)</a:t>
            </a:r>
          </a:p>
        </p:txBody>
      </p:sp>
    </p:spTree>
    <p:extLst>
      <p:ext uri="{BB962C8B-B14F-4D97-AF65-F5344CB8AC3E}">
        <p14:creationId xmlns:p14="http://schemas.microsoft.com/office/powerpoint/2010/main" xmlns="" val="272349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25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51520" y="1268760"/>
            <a:ext cx="4104456" cy="1568152"/>
          </a:xfrm>
          <a:prstGeom prst="ellipse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KAMENNÉ PLANETY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2555776" y="192402"/>
            <a:ext cx="4104456" cy="15681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PLYNNÍ OBŘI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4716016" y="1268760"/>
            <a:ext cx="4104456" cy="156815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LEDOVÍ OBŘI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590" y="805587"/>
            <a:ext cx="87778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vypadají planety naší </a:t>
            </a: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dnes?</a:t>
            </a:r>
          </a:p>
          <a:p>
            <a:pPr algn="ctr">
              <a:lnSpc>
                <a:spcPct val="150000"/>
              </a:lnSpc>
            </a:pP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o nich víme?</a:t>
            </a:r>
            <a:endParaRPr lang="cs-CZ" sz="32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Dozvíme se v několika dalších zastaveních.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3299341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nás čeká příště?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590" y="3785413"/>
            <a:ext cx="2968911" cy="2968911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771800" y="4485038"/>
            <a:ext cx="63721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ln w="1905">
                  <a:solidFill>
                    <a:schemeClr val="bg2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Georgia" pitchFamily="18" charset="0"/>
              </a:rPr>
              <a:t>MERKUR</a:t>
            </a:r>
            <a:endParaRPr lang="cs-CZ" sz="9600" b="1" dirty="0">
              <a:ln w="1905">
                <a:solidFill>
                  <a:schemeClr val="bg2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311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3" presetClass="emph" presetSubtype="6" accel="2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6" grpId="1" animBg="1"/>
      <p:bldP spid="7" grpId="0" animBg="1"/>
      <p:bldP spid="7" grpId="1" animBg="1"/>
      <p:bldP spid="8" grpId="0" uiExpand="1" build="p"/>
      <p:bldP spid="9" grpId="0"/>
      <p:bldP spid="10" grpId="0"/>
      <p:bldP spid="10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4867"/>
            <a:ext cx="1810544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Zdroje: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3822" y="692696"/>
            <a:ext cx="8928992" cy="604867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 fontScale="92500" lnSpcReduction="10000"/>
          </a:bodyPr>
          <a:lstStyle/>
          <a:p>
            <a:pPr lvl="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pt-BR" sz="1600" i="1" dirty="0" smtClean="0">
                <a:solidFill>
                  <a:schemeClr val="accent6">
                    <a:lumMod val="50000"/>
                  </a:schemeClr>
                </a:solidFill>
              </a:rPr>
              <a:t>Okna </a:t>
            </a:r>
            <a:r>
              <a:rPr lang="pt-BR" sz="1600" i="1" dirty="0">
                <a:solidFill>
                  <a:schemeClr val="accent6">
                    <a:lumMod val="50000"/>
                  </a:schemeClr>
                </a:solidFill>
              </a:rPr>
              <a:t>do vesmíru</a:t>
            </a:r>
            <a:r>
              <a:rPr lang="pt-BR" sz="1600" dirty="0">
                <a:solidFill>
                  <a:schemeClr val="accent6">
                    <a:lumMod val="50000"/>
                  </a:schemeClr>
                </a:solidFill>
              </a:rPr>
              <a:t>. Praha: Artia Pegas Press, 1994, 183 s. ISBN 80-901-7650-X</a:t>
            </a:r>
            <a:r>
              <a:rPr lang="pt-BR" sz="1600" dirty="0">
                <a:solidFill>
                  <a:srgbClr val="FFC000"/>
                </a:solidFill>
              </a:rPr>
              <a:t>. </a:t>
            </a:r>
            <a:endParaRPr lang="cs-CZ" sz="1600" dirty="0" smtClean="0">
              <a:solidFill>
                <a:srgbClr val="FFC000"/>
              </a:solidFill>
            </a:endParaRPr>
          </a:p>
          <a:p>
            <a:pPr lvl="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prstClr val="black"/>
                </a:solidFill>
              </a:rPr>
              <a:t>Přispěvatelé </a:t>
            </a:r>
            <a:r>
              <a:rPr lang="cs-CZ" sz="1600" dirty="0">
                <a:solidFill>
                  <a:prstClr val="black"/>
                </a:solidFill>
              </a:rPr>
              <a:t>Wikipedie,</a:t>
            </a:r>
            <a:r>
              <a:rPr lang="cs-CZ" sz="1600" i="1" dirty="0">
                <a:solidFill>
                  <a:prstClr val="black"/>
                </a:solidFill>
              </a:rPr>
              <a:t> Mezinárodní astronomická unie</a:t>
            </a:r>
            <a:r>
              <a:rPr lang="cs-CZ" sz="1600" dirty="0">
                <a:solidFill>
                  <a:prstClr val="black"/>
                </a:solidFill>
              </a:rPr>
              <a:t> [online], Wikipedie: Otevřená encyklopedie, c2011, Datum poslední revize 21. 12. 2011, 18:05 UTC, [citováno 6. 4. 2012] &lt;</a:t>
            </a:r>
            <a:r>
              <a:rPr lang="cs-CZ" sz="1600" dirty="0">
                <a:solidFill>
                  <a:prstClr val="black"/>
                </a:solidFill>
                <a:hlinkClick r:id="rId2"/>
              </a:rPr>
              <a:t>http://cs.wikipedia.org/w/index.php?title=Mezin%C3%A1rodn%C3%AD_astronomick%C3%A1_unie&amp;oldid=7764281</a:t>
            </a:r>
            <a:r>
              <a:rPr lang="cs-CZ" sz="1600" dirty="0">
                <a:solidFill>
                  <a:prstClr val="black"/>
                </a:solidFill>
              </a:rPr>
              <a:t>&gt; </a:t>
            </a:r>
          </a:p>
          <a:p>
            <a:pPr lvl="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prstClr val="black"/>
                </a:solidFill>
              </a:rPr>
              <a:t>Přispěvatelé </a:t>
            </a:r>
            <a:r>
              <a:rPr lang="cs-CZ" sz="1600" dirty="0">
                <a:solidFill>
                  <a:prstClr val="black"/>
                </a:solidFill>
              </a:rPr>
              <a:t>Wikipedie,</a:t>
            </a:r>
            <a:r>
              <a:rPr lang="cs-CZ" sz="1600" i="1" dirty="0">
                <a:solidFill>
                  <a:prstClr val="black"/>
                </a:solidFill>
              </a:rPr>
              <a:t> Planeta</a:t>
            </a:r>
            <a:r>
              <a:rPr lang="cs-CZ" sz="1600" dirty="0">
                <a:solidFill>
                  <a:prstClr val="black"/>
                </a:solidFill>
              </a:rPr>
              <a:t> [online], Wikipedie: Otevřená encyklopedie, c2012, Datum poslední revize 28. 03. 2012, 19:54 UTC, [citováno </a:t>
            </a:r>
            <a:r>
              <a:rPr lang="cs-CZ" sz="1600" dirty="0" smtClean="0">
                <a:solidFill>
                  <a:prstClr val="black"/>
                </a:solidFill>
              </a:rPr>
              <a:t> 6</a:t>
            </a:r>
            <a:r>
              <a:rPr lang="cs-CZ" sz="1600" dirty="0">
                <a:solidFill>
                  <a:prstClr val="black"/>
                </a:solidFill>
              </a:rPr>
              <a:t>. 4. 2012] &lt;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http://cs.wikipedia.org/w/index.php?title=Planeta&amp;oldid=8319305</a:t>
            </a:r>
            <a:r>
              <a:rPr lang="cs-CZ" sz="1600" dirty="0">
                <a:solidFill>
                  <a:prstClr val="black"/>
                </a:solidFill>
              </a:rPr>
              <a:t>&gt; </a:t>
            </a:r>
          </a:p>
          <a:p>
            <a:pPr lvl="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prstClr val="black"/>
                </a:solidFill>
              </a:rPr>
              <a:t>S7-  </a:t>
            </a:r>
            <a:r>
              <a:rPr lang="cs-CZ" sz="1600" dirty="0">
                <a:solidFill>
                  <a:prstClr val="black"/>
                </a:solidFill>
              </a:rPr>
              <a:t>Přispěvatelé Wikipedie,</a:t>
            </a:r>
            <a:r>
              <a:rPr lang="cs-CZ" sz="1600" i="1" dirty="0">
                <a:solidFill>
                  <a:prstClr val="black"/>
                </a:solidFill>
              </a:rPr>
              <a:t> Vznik a vývoj sluneční soustavy</a:t>
            </a:r>
            <a:r>
              <a:rPr lang="cs-CZ" sz="1600" dirty="0">
                <a:solidFill>
                  <a:prstClr val="black"/>
                </a:solidFill>
              </a:rPr>
              <a:t> [online], Wikipedie: Otevřená encyklopedie, c2012, Datum poslední revize 18. 03. 2012, 15:28 UTC, [citováno 7. 4. 2012] 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cs.wikipedia.org/w/index.php?title=Vznik_a_v%C3%BDvoj_slune%C4%8Dn%C3%AD_soustavy&amp;oldid=8277360</a:t>
            </a:r>
            <a:endParaRPr lang="cs-CZ" sz="1600" dirty="0" smtClean="0">
              <a:solidFill>
                <a:prstClr val="black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Teorie velkého impaktu</a:t>
            </a:r>
            <a:r>
              <a:rPr lang="cs-CZ" sz="1600" dirty="0"/>
              <a:t> [online], Wikipedie: Otevřená encyklopedie, c2012, Datum poslední revize 14. 02. 2012, 00:38 UTC, [citováno 7. 04. 2012] &lt;</a:t>
            </a:r>
            <a:r>
              <a:rPr lang="cs-CZ" sz="1600" dirty="0">
                <a:hlinkClick r:id="rId5"/>
              </a:rPr>
              <a:t>http://cs.wikipedia.org/w/index.php?title=Teorie_velk%C3%A9ho_impaktu&amp;oldid=8129634</a:t>
            </a:r>
            <a:r>
              <a:rPr lang="cs-CZ" sz="1600" dirty="0"/>
              <a:t>&gt; 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Neptun (planeta)</a:t>
            </a:r>
            <a:r>
              <a:rPr lang="cs-CZ" sz="1600" dirty="0"/>
              <a:t> [online], Wikipedie: Otevřená encyklopedie, c2012, Datum poslední revize 30. 03. 2012, 20:25 UTC, [citováno 8. 04. 2012] </a:t>
            </a:r>
            <a:r>
              <a:rPr lang="cs-CZ" sz="1600" dirty="0">
                <a:hlinkClick r:id="rId6"/>
              </a:rPr>
              <a:t>http://cs.wikipedia.org/w/index.php?title=Neptun_(planeta)&amp;</a:t>
            </a:r>
            <a:r>
              <a:rPr lang="cs-CZ" sz="1600" dirty="0" smtClean="0">
                <a:hlinkClick r:id="rId6"/>
              </a:rPr>
              <a:t>oldid=8328440</a:t>
            </a:r>
            <a:endParaRPr lang="cs-CZ" sz="1600" dirty="0" smtClean="0"/>
          </a:p>
          <a:p>
            <a:pPr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Galerie Merkuru [online], Planets.cz, Vesmír na dosah, [citováno 8.4.2012]</a:t>
            </a:r>
            <a:br>
              <a:rPr lang="cs-CZ" sz="1600" dirty="0"/>
            </a:br>
            <a:r>
              <a:rPr lang="cs-CZ" sz="1600" dirty="0">
                <a:hlinkClick r:id="rId7"/>
              </a:rPr>
              <a:t>http://planets.cz/planety/merkur/galerie-merkur/</a:t>
            </a:r>
            <a:r>
              <a:rPr lang="cs-CZ" sz="1600" dirty="0"/>
              <a:t> </a:t>
            </a:r>
            <a:endParaRPr lang="cs-CZ" sz="1600" dirty="0" smtClean="0"/>
          </a:p>
          <a:p>
            <a:pPr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Země [</a:t>
            </a:r>
            <a:r>
              <a:rPr lang="cs-CZ" sz="1600" dirty="0" smtClean="0">
                <a:cs typeface="Times New Roman" pitchFamily="18" charset="0"/>
              </a:rPr>
              <a:t>online</a:t>
            </a:r>
            <a:r>
              <a:rPr lang="cs-CZ" sz="1600" dirty="0">
                <a:cs typeface="Times New Roman" pitchFamily="18" charset="0"/>
              </a:rPr>
              <a:t>], ASTRONOMIA: Astronomický server Fakulty pedagogické ZČU v Plzni, c2012, s</a:t>
            </a:r>
            <a:r>
              <a:rPr lang="cs-CZ" sz="1600" dirty="0"/>
              <a:t>tránka byla naposledy editována </a:t>
            </a:r>
            <a:r>
              <a:rPr lang="sv-SE" sz="1600" dirty="0"/>
              <a:t>15. ledna 2010 v </a:t>
            </a:r>
            <a:r>
              <a:rPr lang="sv-SE" sz="1600" dirty="0" smtClean="0"/>
              <a:t>19:41</a:t>
            </a:r>
            <a:r>
              <a:rPr lang="cs-CZ" sz="1600" dirty="0" smtClean="0"/>
              <a:t>. </a:t>
            </a:r>
            <a:r>
              <a:rPr lang="cs-CZ" sz="1600" dirty="0"/>
              <a:t>[citováno 15. 04. 2012]</a:t>
            </a:r>
            <a:r>
              <a:rPr lang="cs-CZ" sz="1600" dirty="0">
                <a:solidFill>
                  <a:srgbClr val="009600"/>
                </a:solidFill>
                <a:hlinkClick r:id="rId8"/>
              </a:rPr>
              <a:t/>
            </a:r>
            <a:br>
              <a:rPr lang="cs-CZ" sz="1600" dirty="0">
                <a:solidFill>
                  <a:srgbClr val="009600"/>
                </a:solidFill>
                <a:hlinkClick r:id="rId8"/>
              </a:rPr>
            </a:b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astronomia.zcu.cz/planety/zeme/1964-fotografie-a-animace-mesice</a:t>
            </a:r>
            <a:r>
              <a:rPr lang="cs-CZ" sz="1600" dirty="0" smtClean="0"/>
              <a:t> 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3647040" y="6089126"/>
            <a:ext cx="8928992" cy="57606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pt-BR" sz="1600" i="1" dirty="0" smtClean="0">
                <a:solidFill>
                  <a:schemeClr val="accent6">
                    <a:lumMod val="50000"/>
                  </a:schemeClr>
                </a:solidFill>
              </a:rPr>
              <a:t>Okna do vesmíru</a:t>
            </a:r>
            <a:r>
              <a:rPr lang="pt-BR" sz="1600" dirty="0" smtClean="0">
                <a:solidFill>
                  <a:schemeClr val="accent6">
                    <a:lumMod val="50000"/>
                  </a:schemeClr>
                </a:solidFill>
              </a:rPr>
              <a:t>. Praha: Artia Pegas Press, 1994, 183 s. ISBN 80-901-7650-X</a:t>
            </a:r>
            <a:r>
              <a:rPr lang="pt-BR" sz="1600" dirty="0" smtClean="0">
                <a:solidFill>
                  <a:srgbClr val="FFC000"/>
                </a:solidFill>
              </a:rPr>
              <a:t>. </a:t>
            </a:r>
            <a:endParaRPr lang="cs-CZ" sz="1600" dirty="0" smtClean="0">
              <a:solidFill>
                <a:srgbClr val="FFC000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sz="1600" dirty="0" smtClean="0">
                <a:solidFill>
                  <a:prstClr val="black"/>
                </a:solidFill>
              </a:rPr>
              <a:t>Přispěvatelé Wikipedie,</a:t>
            </a:r>
            <a:r>
              <a:rPr lang="cs-CZ" sz="1600" i="1" dirty="0" smtClean="0">
                <a:solidFill>
                  <a:prstClr val="black"/>
                </a:solidFill>
              </a:rPr>
              <a:t> Mezinárodní astronomická unie</a:t>
            </a:r>
            <a:r>
              <a:rPr lang="cs-CZ" sz="1600" dirty="0" smtClean="0">
                <a:solidFill>
                  <a:prstClr val="black"/>
                </a:solidFill>
              </a:rPr>
              <a:t> [online], Wikipedie: Otevřená encyklopedie, c2011, Datum poslední revize 21. 12. 2011, 18:05 UTC, [citováno 6. 4. 2012] &lt;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http://cs.wikipedia.org/w/index.php?title=Mezin%C3%A1rodn%C3%AD_astronomick%C3%A1_unie&amp;oldid=7764281</a:t>
            </a:r>
            <a:r>
              <a:rPr lang="cs-CZ" sz="1600" dirty="0" smtClean="0">
                <a:solidFill>
                  <a:prstClr val="black"/>
                </a:solidFill>
              </a:rPr>
              <a:t>&gt; 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sz="1600" dirty="0" smtClean="0">
                <a:solidFill>
                  <a:prstClr val="black"/>
                </a:solidFill>
              </a:rPr>
              <a:t>Přispěvatelé Wikipedie,</a:t>
            </a:r>
            <a:r>
              <a:rPr lang="cs-CZ" sz="1600" i="1" dirty="0" smtClean="0">
                <a:solidFill>
                  <a:prstClr val="black"/>
                </a:solidFill>
              </a:rPr>
              <a:t> Planeta</a:t>
            </a:r>
            <a:r>
              <a:rPr lang="cs-CZ" sz="1600" dirty="0" smtClean="0">
                <a:solidFill>
                  <a:prstClr val="black"/>
                </a:solidFill>
              </a:rPr>
              <a:t> [online], Wikipedie: Otevřená encyklopedie, c2012, Datum poslední revize 28. 03. 2012, 19:54 UTC, [citováno 6. 4. 2012] &lt;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http://cs.wikipedia.org/w/index.php?title=Planeta&amp;oldid=8319305</a:t>
            </a:r>
            <a:r>
              <a:rPr lang="cs-CZ" sz="1600" dirty="0" smtClean="0">
                <a:solidFill>
                  <a:prstClr val="black"/>
                </a:solidFill>
              </a:rPr>
              <a:t>&gt; 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sz="1600" dirty="0" smtClean="0">
                <a:solidFill>
                  <a:prstClr val="black"/>
                </a:solidFill>
              </a:rPr>
              <a:t>S7-  Přispěvatelé Wikipedie,</a:t>
            </a:r>
            <a:r>
              <a:rPr lang="cs-CZ" sz="1600" i="1" dirty="0" smtClean="0">
                <a:solidFill>
                  <a:prstClr val="black"/>
                </a:solidFill>
              </a:rPr>
              <a:t> Vznik a vývoj sluneční soustavy</a:t>
            </a:r>
            <a:r>
              <a:rPr lang="cs-CZ" sz="1600" dirty="0" smtClean="0">
                <a:solidFill>
                  <a:prstClr val="black"/>
                </a:solidFill>
              </a:rPr>
              <a:t> [online], Wikipedie: Otevřená encyklopedie, c2012, Datum poslední revize 18. 03. 2012, 15:28 UTC, [citováno 7. 4. 2012]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http://cs.wikipedia.org/w/index.php?title=Vznik_a_v%C3%BDvoj_slune%C4%8Dn%C3%AD_soustavy&amp;oldid=8277360</a:t>
            </a:r>
            <a:endParaRPr lang="cs-CZ" sz="1600" dirty="0" smtClean="0">
              <a:solidFill>
                <a:prstClr val="black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sz="1600" dirty="0" smtClean="0"/>
              <a:t>Přispěvatelé Wikipedie,</a:t>
            </a:r>
            <a:r>
              <a:rPr lang="cs-CZ" sz="1600" i="1" dirty="0" smtClean="0"/>
              <a:t> Teorie velkého impaktu</a:t>
            </a:r>
            <a:r>
              <a:rPr lang="cs-CZ" sz="1600" dirty="0" smtClean="0"/>
              <a:t> [online], Wikipedie: Otevřená encyklopedie, c2012, Datum poslední revize 14. 02. 2012, 00:38 UTC, [citováno 7. 04. 2012] &lt;</a:t>
            </a:r>
            <a:r>
              <a:rPr lang="cs-CZ" sz="1600" dirty="0" smtClean="0">
                <a:hlinkClick r:id="rId5"/>
              </a:rPr>
              <a:t>http://cs.wikipedia.org/w/index.php?title=Teorie_velk%C3%A9ho_impaktu&amp;oldid=8129634</a:t>
            </a:r>
            <a:r>
              <a:rPr lang="cs-CZ" sz="1600" dirty="0" smtClean="0"/>
              <a:t>&gt; 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sz="1600" dirty="0" smtClean="0"/>
              <a:t>Přispěvatelé Wikipedie,</a:t>
            </a:r>
            <a:r>
              <a:rPr lang="cs-CZ" sz="1600" i="1" dirty="0" smtClean="0"/>
              <a:t> Neptun (planeta)</a:t>
            </a:r>
            <a:r>
              <a:rPr lang="cs-CZ" sz="1600" dirty="0" smtClean="0"/>
              <a:t> [online], Wikipedie: Otevřená encyklopedie, c2012, Datum poslední revize 30. 03. 2012, 20:25 UTC, [citováno 8. 04. 2012] </a:t>
            </a:r>
            <a:r>
              <a:rPr lang="cs-CZ" sz="1600" dirty="0" smtClean="0">
                <a:hlinkClick r:id="rId6"/>
              </a:rPr>
              <a:t>http://cs.wikipedia.org/w/index.php?title=Neptun_(planeta)&amp;oldid=8328440</a:t>
            </a:r>
            <a:endParaRPr lang="cs-CZ" sz="1600" dirty="0" smtClean="0"/>
          </a:p>
          <a:p>
            <a:pPr>
              <a:spcAft>
                <a:spcPts val="1200"/>
              </a:spcAft>
              <a:buFont typeface="Wingdings" pitchFamily="2" charset="2"/>
              <a:buChar char="q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845458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712968" cy="658641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Uran (planeta)</a:t>
            </a:r>
            <a:r>
              <a:rPr lang="cs-CZ" sz="1600" dirty="0"/>
              <a:t> [online], Wikipedie: Otevřená encyklopedie, c2012, Datum poslední revize 7. 04. 2012, 10:06 UTC, [citováno 8. 04. 2012] &lt;</a:t>
            </a:r>
            <a:r>
              <a:rPr lang="cs-CZ" sz="1600" dirty="0">
                <a:hlinkClick r:id="rId2"/>
              </a:rPr>
              <a:t>http://cs.wikipedia.org/w/index.php?title=Uran_(planeta)&amp;oldid=8360427</a:t>
            </a:r>
            <a:r>
              <a:rPr lang="cs-CZ" sz="1600" dirty="0"/>
              <a:t>&gt;</a:t>
            </a:r>
            <a:endParaRPr lang="cs-CZ" sz="1600" dirty="0">
              <a:solidFill>
                <a:prstClr val="black"/>
              </a:solidFill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Meteor Crater</a:t>
            </a:r>
            <a:r>
              <a:rPr lang="cs-CZ" sz="1600" dirty="0"/>
              <a:t> [online], Wikipedie: Otevřená encyklopedie, c2012, Datum poslední revize 8. 03. 2012, 02:59 UTC, [citováno 8. 04. 2012] </a:t>
            </a:r>
            <a:r>
              <a:rPr lang="cs-CZ" sz="1600" dirty="0">
                <a:hlinkClick r:id="rId3"/>
              </a:rPr>
              <a:t>http://cs.wikipedia.org/w/index.php?title=Meteor_Crater&amp;oldid=8233897</a:t>
            </a:r>
            <a:endParaRPr lang="cs-CZ" sz="16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Měsíce Jupiteru</a:t>
            </a:r>
            <a:r>
              <a:rPr lang="cs-CZ" sz="1600" dirty="0"/>
              <a:t> [online], Wikipedie: Otevřená encyklopedie, c2011, Datum poslední revize 6. 12. 2011, 07:27 UTC, [citováno 8. 04. 2012] &lt;</a:t>
            </a:r>
            <a:r>
              <a:rPr lang="cs-CZ" sz="1600" dirty="0">
                <a:hlinkClick r:id="rId4"/>
              </a:rPr>
              <a:t>http://cs.wikipedia.org/w/index.php?title=M%C4%9Bs%C3%ADce_Jupiteru&amp;oldid=7697589</a:t>
            </a:r>
            <a:r>
              <a:rPr lang="cs-CZ" sz="1600" dirty="0"/>
              <a:t>&gt;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/>
              <a:t> Přispěvatelé Wikipedie,</a:t>
            </a:r>
            <a:r>
              <a:rPr lang="cs-CZ" sz="1600" i="1" dirty="0"/>
              <a:t> Merkur (planeta)</a:t>
            </a:r>
            <a:r>
              <a:rPr lang="cs-CZ" sz="1600" dirty="0"/>
              <a:t> [online], Wikipedie: Otevřená encyklopedie, c2012, Datum poslední revize 28. 03. 2012, 19:58 UTC, [citováno 9. 04. 2012]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://cs.wikipedia.org/w/index.php?title=Merkur_(planeta)&amp;</a:t>
            </a:r>
            <a:r>
              <a:rPr lang="cs-CZ" sz="1600" dirty="0" smtClean="0">
                <a:hlinkClick r:id="rId5"/>
              </a:rPr>
              <a:t>oldid=8319316</a:t>
            </a:r>
            <a:endParaRPr lang="cs-CZ" sz="1600" dirty="0" smtClean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Plynný obr</a:t>
            </a:r>
            <a:r>
              <a:rPr lang="cs-CZ" sz="1600" dirty="0"/>
              <a:t> [online], Wikipedie: Otevřená encyklopedie, c2012, Datum poslední revize 24. 01. 2012, 20:44 UTC, [citováno 8. 04. 2012] &lt;</a:t>
            </a:r>
            <a:r>
              <a:rPr lang="cs-CZ" sz="1600" dirty="0">
                <a:hlinkClick r:id="rId6"/>
              </a:rPr>
              <a:t>http://cs.wikipedia.org/w/index.php?title=Plynn%C3%BD_obr&amp;oldid=7952882</a:t>
            </a:r>
            <a:r>
              <a:rPr lang="cs-CZ" sz="1600" dirty="0"/>
              <a:t>&gt;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/>
              <a:t>Wikipedia </a:t>
            </a:r>
            <a:r>
              <a:rPr lang="cs-CZ" sz="1600" dirty="0"/>
              <a:t>contributors</a:t>
            </a:r>
            <a:r>
              <a:rPr lang="cs-CZ" sz="1600" dirty="0" smtClean="0"/>
              <a:t>, </a:t>
            </a:r>
            <a:r>
              <a:rPr lang="cs-CZ" sz="1600" i="1" dirty="0" smtClean="0"/>
              <a:t>Fomalhaut b </a:t>
            </a:r>
            <a:r>
              <a:rPr lang="cs-CZ" sz="1600" dirty="0" smtClean="0"/>
              <a:t>[online], </a:t>
            </a:r>
            <a:r>
              <a:rPr lang="cs-CZ" sz="1600" dirty="0"/>
              <a:t>Wikipedia, The Free Encyclopedia</a:t>
            </a:r>
            <a:r>
              <a:rPr lang="cs-CZ" sz="1600" i="1" dirty="0"/>
              <a:t>,</a:t>
            </a:r>
            <a:r>
              <a:rPr lang="cs-CZ" sz="1600" dirty="0"/>
              <a:t> 22 March 2012, 13:37 UTC, [accessed 8 April 2012] 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en.wikipedia.org/w/index.php?title=Fomalhaut_b&amp;oldid=483362775</a:t>
            </a:r>
            <a:endParaRPr lang="cs-CZ" sz="16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cs typeface="Times New Roman" pitchFamily="18" charset="0"/>
              </a:rPr>
              <a:t>Aldebaran.cz</a:t>
            </a:r>
            <a:r>
              <a:rPr lang="cs-CZ" sz="1600" dirty="0">
                <a:cs typeface="Times New Roman" pitchFamily="18" charset="0"/>
              </a:rPr>
              <a:t>, </a:t>
            </a:r>
            <a:r>
              <a:rPr lang="cs-CZ" sz="1600" i="1" dirty="0">
                <a:cs typeface="Times New Roman" pitchFamily="18" charset="0"/>
              </a:rPr>
              <a:t>Sluneční soustava</a:t>
            </a:r>
            <a:r>
              <a:rPr lang="cs-CZ" sz="1600" dirty="0">
                <a:cs typeface="Times New Roman" pitchFamily="18" charset="0"/>
              </a:rPr>
              <a:t> [online],  ALDEBARAN GROUP FOR ASTROPHYSICS, c2012, Datum poslední revize 6. 04. 2012</a:t>
            </a:r>
            <a:r>
              <a:rPr lang="cs-CZ" sz="1600" dirty="0"/>
              <a:t>, [citováno 8.4.2012]</a:t>
            </a:r>
            <a:br>
              <a:rPr lang="cs-CZ" sz="1600" dirty="0"/>
            </a:b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www.aldebaran.cz/astrofyzika/sunsystem/index.html</a:t>
            </a:r>
            <a:endParaRPr lang="cs-CZ" sz="1600" dirty="0" smtClean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office.microsoft.com/cs-cz/images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54863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1816</TotalTime>
  <Words>929</Words>
  <Application>Microsoft Office PowerPoint</Application>
  <PresentationFormat>Předvádění na obrazovce (4:3)</PresentationFormat>
  <Paragraphs>163</Paragraphs>
  <Slides>22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Motiv3</vt:lpstr>
      <vt:lpstr>Motiv systému Office</vt:lpstr>
      <vt:lpstr>1_Motiv systému Office</vt:lpstr>
      <vt:lpstr>1_Živly</vt:lpstr>
      <vt:lpstr>Snímek 1</vt:lpstr>
      <vt:lpstr>ANOTACE:</vt:lpstr>
      <vt:lpstr>VESMÍR</vt:lpstr>
      <vt:lpstr>CO JE TO PLANETA?</vt:lpstr>
      <vt:lpstr>Aby nějaký objekt získal označení planeta, musí splňovat několik podmínek:</vt:lpstr>
      <vt:lpstr>PLANETY mimo Sluneční soustavu</vt:lpstr>
      <vt:lpstr>JAK VZNIKLY PLANETY?</vt:lpstr>
      <vt:lpstr>Jak se zrodily planety Sluneční soustavy?</vt:lpstr>
      <vt:lpstr>Vnitřní část Sluneční soustavy KAMENNÉ PLANETY</vt:lpstr>
      <vt:lpstr>Snímek 10</vt:lpstr>
      <vt:lpstr>Snímek 11</vt:lpstr>
      <vt:lpstr>Vnější část  Sluneční soustavy PLYNNÍ OBŘI</vt:lpstr>
      <vt:lpstr>Snímek 13</vt:lpstr>
      <vt:lpstr>Snímek 14</vt:lpstr>
      <vt:lpstr>Snímek 15</vt:lpstr>
      <vt:lpstr>Snímek 16</vt:lpstr>
      <vt:lpstr>Snímek 17</vt:lpstr>
      <vt:lpstr>Planety ve Sluneční soustavě</vt:lpstr>
      <vt:lpstr>Uznané planety Sluneční soustavy</vt:lpstr>
      <vt:lpstr>Snímek 20</vt:lpstr>
      <vt:lpstr>Zdroje:</vt:lpstr>
      <vt:lpstr>Snímek 22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Špinlerová</dc:creator>
  <cp:lastModifiedBy>Dum</cp:lastModifiedBy>
  <cp:revision>99</cp:revision>
  <dcterms:created xsi:type="dcterms:W3CDTF">2012-04-06T22:03:31Z</dcterms:created>
  <dcterms:modified xsi:type="dcterms:W3CDTF">2012-09-27T20:45:23Z</dcterms:modified>
</cp:coreProperties>
</file>