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theme/theme6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  <p:sldMasterId id="2147483828" r:id="rId2"/>
    <p:sldMasterId id="2147483840" r:id="rId3"/>
    <p:sldMasterId id="2147483852" r:id="rId4"/>
  </p:sldMasterIdLst>
  <p:notesMasterIdLst>
    <p:notesMasterId r:id="rId28"/>
  </p:notesMasterIdLst>
  <p:handoutMasterIdLst>
    <p:handoutMasterId r:id="rId29"/>
  </p:handoutMasterIdLst>
  <p:sldIdLst>
    <p:sldId id="262" r:id="rId5"/>
    <p:sldId id="263" r:id="rId6"/>
    <p:sldId id="264" r:id="rId7"/>
    <p:sldId id="256" r:id="rId8"/>
    <p:sldId id="258" r:id="rId9"/>
    <p:sldId id="261" r:id="rId10"/>
    <p:sldId id="257" r:id="rId11"/>
    <p:sldId id="268" r:id="rId12"/>
    <p:sldId id="260" r:id="rId13"/>
    <p:sldId id="266" r:id="rId14"/>
    <p:sldId id="265" r:id="rId15"/>
    <p:sldId id="269" r:id="rId16"/>
    <p:sldId id="270" r:id="rId17"/>
    <p:sldId id="271" r:id="rId18"/>
    <p:sldId id="267" r:id="rId19"/>
    <p:sldId id="272" r:id="rId20"/>
    <p:sldId id="276" r:id="rId21"/>
    <p:sldId id="277" r:id="rId22"/>
    <p:sldId id="280" r:id="rId23"/>
    <p:sldId id="278" r:id="rId24"/>
    <p:sldId id="259" r:id="rId25"/>
    <p:sldId id="273" r:id="rId26"/>
    <p:sldId id="279" r:id="rId27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B84A00"/>
    <a:srgbClr val="FA6500"/>
    <a:srgbClr val="FF9D5B"/>
    <a:srgbClr val="FF6600"/>
    <a:srgbClr val="FF7F57"/>
    <a:srgbClr val="CC3300"/>
    <a:srgbClr val="8E6900"/>
    <a:srgbClr val="A27800"/>
    <a:srgbClr val="A87C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Styl s motivem 1 – zvýraznění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638B1855-1B75-4FBE-930C-398BA8C253C6}" styleName="Styl s motivem 2 – zvýraznění 6">
    <a:tblBg>
      <a:fillRef idx="3">
        <a:schemeClr val="accent6"/>
      </a:fillRef>
      <a:effectRef idx="3">
        <a:schemeClr val="accent6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6">
                <a:tint val="50000"/>
              </a:schemeClr>
            </a:lnRef>
          </a:left>
          <a:right>
            <a:lnRef idx="1">
              <a:schemeClr val="accent6">
                <a:tint val="50000"/>
              </a:schemeClr>
            </a:lnRef>
          </a:right>
          <a:top>
            <a:lnRef idx="1">
              <a:schemeClr val="accent6">
                <a:tint val="50000"/>
              </a:schemeClr>
            </a:lnRef>
          </a:top>
          <a:bottom>
            <a:lnRef idx="1">
              <a:schemeClr val="accent6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08FB837D-C827-4EFA-A057-4D05807E0F7C}" styleName="Styl s motivem 1 – zvýraznění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132" autoAdjust="0"/>
    <p:restoredTop sz="94660"/>
  </p:normalViewPr>
  <p:slideViewPr>
    <p:cSldViewPr>
      <p:cViewPr>
        <p:scale>
          <a:sx n="70" d="100"/>
          <a:sy n="70" d="100"/>
        </p:scale>
        <p:origin x="-1236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61434EE-0709-4A70-9A26-6500ED23EC25}" type="presOf" srcId="{100B6B2E-82E6-4C11-B19B-F2DB3A0EA64F}" destId="{645AA564-2E9E-4954-AD87-AE01782CEC59}" srcOrd="0" destOrd="0" presId="urn:microsoft.com/office/officeart/2005/8/layout/target3"/>
    <dgm:cxn modelId="{22FA549C-1E8D-49CE-97C8-A616EC172098}" type="presOf" srcId="{27FE2D31-D344-4B63-A89A-A89AB0D9F3E3}" destId="{FE47432B-CA46-450C-8D8F-66C300A95B52}" srcOrd="0" destOrd="0" presId="urn:microsoft.com/office/officeart/2005/8/layout/target3"/>
    <dgm:cxn modelId="{DDE656DD-2B5A-4770-A276-5CBE2D3A1D4D}" type="presOf" srcId="{100B6B2E-82E6-4C11-B19B-F2DB3A0EA64F}" destId="{DBA8199F-D892-4A8E-A352-2B7844050E09}" srcOrd="1" destOrd="0" presId="urn:microsoft.com/office/officeart/2005/8/layout/target3"/>
    <dgm:cxn modelId="{D8970308-6AB5-4BDD-B2CA-2284BF59FFD2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D45C295-19C4-44B9-96B8-9138AA08CAFC}" type="presOf" srcId="{1D8420EA-BFA0-403B-80F5-647FA396CC45}" destId="{F7B3C0B7-F0F7-4F49-B02C-3630F8C5FAE5}" srcOrd="0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3D13DF80-F3D8-4C58-B529-375E404938A0}" type="presOf" srcId="{130831A4-0540-4EC5-8F5A-93030E89D2D9}" destId="{F69CC921-512E-49F4-824C-A648EC5F27A5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ADEA2FF8-9FC3-4E07-9454-F2C04302697E}" type="presOf" srcId="{130831A4-0540-4EC5-8F5A-93030E89D2D9}" destId="{8E23E229-92FC-49D1-B5FE-0303176B8A4E}" srcOrd="1" destOrd="0" presId="urn:microsoft.com/office/officeart/2005/8/layout/target3"/>
    <dgm:cxn modelId="{0808A343-76FF-4FDC-BE48-E14FD33BE41F}" type="presOf" srcId="{914700B9-77B5-440A-A438-DE98B6D4894D}" destId="{BD9AF279-D483-48F2-BBBD-45F8E8923512}" srcOrd="1" destOrd="0" presId="urn:microsoft.com/office/officeart/2005/8/layout/target3"/>
    <dgm:cxn modelId="{68950C5E-0F49-4262-A997-0B00A321DFEB}" type="presOf" srcId="{914700B9-77B5-440A-A438-DE98B6D4894D}" destId="{E73F1C26-6DCD-4001-88B9-355E01E2BCE7}" srcOrd="0" destOrd="0" presId="urn:microsoft.com/office/officeart/2005/8/layout/target3"/>
    <dgm:cxn modelId="{8861AEDB-5A5B-4DCF-B7EF-D7D39C780EF2}" type="presParOf" srcId="{FE47432B-CA46-450C-8D8F-66C300A95B52}" destId="{B522209E-30D0-49D6-A340-2D383A11C668}" srcOrd="0" destOrd="0" presId="urn:microsoft.com/office/officeart/2005/8/layout/target3"/>
    <dgm:cxn modelId="{F4D73906-22DD-4680-821A-1335C6B37CB0}" type="presParOf" srcId="{FE47432B-CA46-450C-8D8F-66C300A95B52}" destId="{ED5A8377-51D5-4DC5-B0E7-680166966720}" srcOrd="1" destOrd="0" presId="urn:microsoft.com/office/officeart/2005/8/layout/target3"/>
    <dgm:cxn modelId="{B4F172B5-A1E8-47DE-A11D-947F1761A73D}" type="presParOf" srcId="{FE47432B-CA46-450C-8D8F-66C300A95B52}" destId="{F69CC921-512E-49F4-824C-A648EC5F27A5}" srcOrd="2" destOrd="0" presId="urn:microsoft.com/office/officeart/2005/8/layout/target3"/>
    <dgm:cxn modelId="{EB48F4CC-A911-4EA0-9960-1BE4AA3926F9}" type="presParOf" srcId="{FE47432B-CA46-450C-8D8F-66C300A95B52}" destId="{61C9CE18-EDA6-4EDF-BA1C-09779D38FBBF}" srcOrd="3" destOrd="0" presId="urn:microsoft.com/office/officeart/2005/8/layout/target3"/>
    <dgm:cxn modelId="{B9174B9C-14BA-4EB1-8AD6-0203C4BE9CF8}" type="presParOf" srcId="{FE47432B-CA46-450C-8D8F-66C300A95B52}" destId="{D60DEAAB-7AFE-435A-ACF6-18851E4B0426}" srcOrd="4" destOrd="0" presId="urn:microsoft.com/office/officeart/2005/8/layout/target3"/>
    <dgm:cxn modelId="{BDC2FB7A-FEEE-4584-A022-B7361B9FB019}" type="presParOf" srcId="{FE47432B-CA46-450C-8D8F-66C300A95B52}" destId="{F7B3C0B7-F0F7-4F49-B02C-3630F8C5FAE5}" srcOrd="5" destOrd="0" presId="urn:microsoft.com/office/officeart/2005/8/layout/target3"/>
    <dgm:cxn modelId="{AA23D882-610E-4B78-82E0-B1DC42957024}" type="presParOf" srcId="{FE47432B-CA46-450C-8D8F-66C300A95B52}" destId="{C9DA9446-E2D3-4F6A-8960-3CADFBF870B8}" srcOrd="6" destOrd="0" presId="urn:microsoft.com/office/officeart/2005/8/layout/target3"/>
    <dgm:cxn modelId="{30346141-6662-430C-9AF7-9FD703BD2900}" type="presParOf" srcId="{FE47432B-CA46-450C-8D8F-66C300A95B52}" destId="{9726EC6F-D322-4CD3-B489-1BE3DF7CE70B}" srcOrd="7" destOrd="0" presId="urn:microsoft.com/office/officeart/2005/8/layout/target3"/>
    <dgm:cxn modelId="{985F956C-F14F-4578-B4B1-6DBC142E3465}" type="presParOf" srcId="{FE47432B-CA46-450C-8D8F-66C300A95B52}" destId="{645AA564-2E9E-4954-AD87-AE01782CEC59}" srcOrd="8" destOrd="0" presId="urn:microsoft.com/office/officeart/2005/8/layout/target3"/>
    <dgm:cxn modelId="{BAB598A5-BCC1-43F6-B18F-F9348074502C}" type="presParOf" srcId="{FE47432B-CA46-450C-8D8F-66C300A95B52}" destId="{8538CAC4-6A86-42B8-B5AF-2FF155DB9D02}" srcOrd="9" destOrd="0" presId="urn:microsoft.com/office/officeart/2005/8/layout/target3"/>
    <dgm:cxn modelId="{0892BA1A-CCD3-40C4-93A2-5F6C97333B54}" type="presParOf" srcId="{FE47432B-CA46-450C-8D8F-66C300A95B52}" destId="{26FD6024-A07F-46D0-8BC0-B5E595C5673D}" srcOrd="10" destOrd="0" presId="urn:microsoft.com/office/officeart/2005/8/layout/target3"/>
    <dgm:cxn modelId="{C9B579BF-4366-4437-8448-E0F4D3EEA682}" type="presParOf" srcId="{FE47432B-CA46-450C-8D8F-66C300A95B52}" destId="{E73F1C26-6DCD-4001-88B9-355E01E2BCE7}" srcOrd="11" destOrd="0" presId="urn:microsoft.com/office/officeart/2005/8/layout/target3"/>
    <dgm:cxn modelId="{92A8E2A9-4E33-4FE7-A30E-CBAED0F5F76B}" type="presParOf" srcId="{FE47432B-CA46-450C-8D8F-66C300A95B52}" destId="{8E23E229-92FC-49D1-B5FE-0303176B8A4E}" srcOrd="12" destOrd="0" presId="urn:microsoft.com/office/officeart/2005/8/layout/target3"/>
    <dgm:cxn modelId="{FA45272B-1306-4519-85F9-CF7135397901}" type="presParOf" srcId="{FE47432B-CA46-450C-8D8F-66C300A95B52}" destId="{8467D0EB-87A2-4285-8ACA-0398EFBF29BC}" srcOrd="13" destOrd="0" presId="urn:microsoft.com/office/officeart/2005/8/layout/target3"/>
    <dgm:cxn modelId="{284E50E7-5D93-4C8F-BED3-7891C2D8E793}" type="presParOf" srcId="{FE47432B-CA46-450C-8D8F-66C300A95B52}" destId="{DBA8199F-D892-4A8E-A352-2B7844050E09}" srcOrd="14" destOrd="0" presId="urn:microsoft.com/office/officeart/2005/8/layout/target3"/>
    <dgm:cxn modelId="{5243DAD3-3685-45EC-8EE0-E1A267E85A36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6AB4149-E129-4913-9964-F13027194E57}" type="doc">
      <dgm:prSet loTypeId="urn:microsoft.com/office/officeart/2005/8/layout/chevronAccent+Icon" loCatId="officeonline" qsTypeId="urn:microsoft.com/office/officeart/2005/8/quickstyle/3d3" qsCatId="3D" csTypeId="urn:microsoft.com/office/officeart/2005/8/colors/accent1_2" csCatId="accent1" phldr="1"/>
      <dgm:spPr/>
    </dgm:pt>
    <dgm:pt modelId="{494D3E44-9A23-49A7-A76B-DE6B826F9EA9}">
      <dgm:prSet phldrT="[Text]" custT="1"/>
      <dgm:spPr>
        <a:gradFill flip="none" rotWithShape="1">
          <a:gsLst>
            <a:gs pos="0">
              <a:srgbClr val="33CC33">
                <a:shade val="30000"/>
                <a:satMod val="115000"/>
              </a:srgbClr>
            </a:gs>
            <a:gs pos="50000">
              <a:srgbClr val="33CC33">
                <a:shade val="67500"/>
                <a:satMod val="115000"/>
              </a:srgbClr>
            </a:gs>
            <a:gs pos="100000">
              <a:srgbClr val="33CC33">
                <a:shade val="100000"/>
                <a:satMod val="115000"/>
              </a:srgbClr>
            </a:gs>
          </a:gsLst>
          <a:lin ang="5400000" scaled="1"/>
          <a:tileRect/>
        </a:gradFill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Charakteristika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gm:t>
    </dgm:pt>
    <dgm:pt modelId="{7D64B808-FDB8-496C-99AC-DA2BBAEB0337}" type="parTrans" cxnId="{903ADBBF-4FCF-4F92-A30E-842A40A1866D}">
      <dgm:prSet/>
      <dgm:spPr/>
      <dgm:t>
        <a:bodyPr/>
        <a:lstStyle/>
        <a:p>
          <a:endParaRPr lang="cs-CZ"/>
        </a:p>
      </dgm:t>
    </dgm:pt>
    <dgm:pt modelId="{DCDFCA1F-1A19-4B2E-9B18-E9E84D0E9770}" type="sibTrans" cxnId="{903ADBBF-4FCF-4F92-A30E-842A40A1866D}">
      <dgm:prSet/>
      <dgm:spPr/>
      <dgm:t>
        <a:bodyPr/>
        <a:lstStyle/>
        <a:p>
          <a:endParaRPr lang="cs-CZ"/>
        </a:p>
      </dgm:t>
    </dgm:pt>
    <dgm:pt modelId="{A991CE37-0AED-4751-8C9A-1FDC32D690BC}">
      <dgm:prSet phldrT="[Text]" custT="1"/>
      <dgm:spPr>
        <a:gradFill flip="none" rotWithShape="1">
          <a:gsLst>
            <a:gs pos="0">
              <a:srgbClr val="33CC33">
                <a:shade val="30000"/>
                <a:satMod val="115000"/>
              </a:srgbClr>
            </a:gs>
            <a:gs pos="50000">
              <a:srgbClr val="33CC33">
                <a:shade val="67500"/>
                <a:satMod val="115000"/>
              </a:srgbClr>
            </a:gs>
            <a:gs pos="100000">
              <a:srgbClr val="33CC33">
                <a:shade val="100000"/>
                <a:satMod val="115000"/>
              </a:srgbClr>
            </a:gs>
          </a:gsLst>
          <a:lin ang="0" scaled="1"/>
          <a:tileRect/>
        </a:gradFill>
        <a:effectLst/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Základní</a:t>
          </a:r>
        </a:p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data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gm:t>
    </dgm:pt>
    <dgm:pt modelId="{A44A37C4-E8CE-4574-B7C0-511C6A2DE14C}" type="parTrans" cxnId="{2F6BEFE5-33FA-461A-9C1C-D8B3C14BCD1F}">
      <dgm:prSet/>
      <dgm:spPr/>
      <dgm:t>
        <a:bodyPr/>
        <a:lstStyle/>
        <a:p>
          <a:endParaRPr lang="cs-CZ"/>
        </a:p>
      </dgm:t>
    </dgm:pt>
    <dgm:pt modelId="{225DF155-029F-48B0-8375-CCA20C8FD025}" type="sibTrans" cxnId="{2F6BEFE5-33FA-461A-9C1C-D8B3C14BCD1F}">
      <dgm:prSet/>
      <dgm:spPr/>
      <dgm:t>
        <a:bodyPr/>
        <a:lstStyle/>
        <a:p>
          <a:endParaRPr lang="cs-CZ"/>
        </a:p>
      </dgm:t>
    </dgm:pt>
    <dgm:pt modelId="{A3F55F8F-EC7E-4F00-BAE7-FD5FCA5CF1AB}">
      <dgm:prSet phldrT="[Text]" custT="1"/>
      <dgm:spPr>
        <a:gradFill flip="none" rotWithShape="1">
          <a:gsLst>
            <a:gs pos="0">
              <a:srgbClr val="33CC33">
                <a:shade val="30000"/>
                <a:satMod val="115000"/>
              </a:srgbClr>
            </a:gs>
            <a:gs pos="50000">
              <a:srgbClr val="33CC33">
                <a:shade val="67500"/>
                <a:satMod val="115000"/>
              </a:srgbClr>
            </a:gs>
            <a:gs pos="100000">
              <a:srgbClr val="33CC33">
                <a:shade val="100000"/>
                <a:satMod val="115000"/>
              </a:srgbClr>
            </a:gs>
          </a:gsLst>
          <a:lin ang="16200000" scaled="1"/>
          <a:tileRect/>
        </a:gradFill>
      </dgm:spPr>
      <dgm:t>
        <a:bodyPr/>
        <a:lstStyle/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Důležité</a:t>
          </a:r>
        </a:p>
        <a:p>
          <a:r>
            <a:rPr lang="cs-CZ" sz="28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objevy</a:t>
          </a:r>
          <a:endParaRPr lang="cs-CZ" sz="2800" b="1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gm:t>
    </dgm:pt>
    <dgm:pt modelId="{B82FE4CD-EFD8-43EA-BE9C-74A3E1F8C76A}" type="parTrans" cxnId="{FF09459F-3C93-467A-B484-B4BB749FA9F2}">
      <dgm:prSet/>
      <dgm:spPr/>
      <dgm:t>
        <a:bodyPr/>
        <a:lstStyle/>
        <a:p>
          <a:endParaRPr lang="cs-CZ"/>
        </a:p>
      </dgm:t>
    </dgm:pt>
    <dgm:pt modelId="{98714E6E-BB1F-4380-8F5D-CEB9983D1949}" type="sibTrans" cxnId="{FF09459F-3C93-467A-B484-B4BB749FA9F2}">
      <dgm:prSet/>
      <dgm:spPr/>
      <dgm:t>
        <a:bodyPr/>
        <a:lstStyle/>
        <a:p>
          <a:endParaRPr lang="cs-CZ"/>
        </a:p>
      </dgm:t>
    </dgm:pt>
    <dgm:pt modelId="{4CFEAECA-A5E9-4EEA-AA03-3E28932718B9}" type="pres">
      <dgm:prSet presAssocID="{26AB4149-E129-4913-9964-F13027194E57}" presName="Name0" presStyleCnt="0">
        <dgm:presLayoutVars>
          <dgm:dir/>
          <dgm:resizeHandles val="exact"/>
        </dgm:presLayoutVars>
      </dgm:prSet>
      <dgm:spPr/>
    </dgm:pt>
    <dgm:pt modelId="{A39E9FFB-A006-4AD6-BE16-EA841F9614A3}" type="pres">
      <dgm:prSet presAssocID="{494D3E44-9A23-49A7-A76B-DE6B826F9EA9}" presName="composite" presStyleCnt="0"/>
      <dgm:spPr/>
    </dgm:pt>
    <dgm:pt modelId="{E7E669C7-2BF0-45F9-9719-CD7D4EB6D3D8}" type="pres">
      <dgm:prSet presAssocID="{494D3E44-9A23-49A7-A76B-DE6B826F9EA9}" presName="bgChev" presStyleLbl="node1" presStyleIdx="0" presStyleCnt="3" custScaleX="156274" custScaleY="131364" custLinFactNeighborX="-3" custLinFactNeighborY="-26102"/>
      <dgm:spPr>
        <a:gradFill flip="none" rotWithShape="0">
          <a:gsLst>
            <a:gs pos="0">
              <a:srgbClr val="FF9D5B">
                <a:shade val="30000"/>
                <a:satMod val="115000"/>
              </a:srgbClr>
            </a:gs>
            <a:gs pos="50000">
              <a:srgbClr val="FF9D5B">
                <a:shade val="67500"/>
                <a:satMod val="115000"/>
              </a:srgbClr>
            </a:gs>
            <a:gs pos="100000">
              <a:srgbClr val="FF9D5B">
                <a:shade val="100000"/>
                <a:satMod val="115000"/>
              </a:srgbClr>
            </a:gs>
          </a:gsLst>
          <a:lin ang="2700000" scaled="1"/>
          <a:tileRect/>
        </a:gradFill>
        <a:effectLst>
          <a:reflection blurRad="6350" stA="50000" endA="300" endPos="90000" dir="5400000" sy="-100000" algn="bl" rotWithShape="0"/>
        </a:effectLst>
      </dgm:spPr>
    </dgm:pt>
    <dgm:pt modelId="{4247FC86-4EB0-4B53-ABFC-66340212B126}" type="pres">
      <dgm:prSet presAssocID="{494D3E44-9A23-49A7-A76B-DE6B826F9EA9}" presName="txNode" presStyleLbl="fgAcc1" presStyleIdx="0" presStyleCnt="3" custScaleX="186530" custScaleY="142994" custLinFactNeighborX="5027" custLinFactNeighborY="606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8AE6ECE-925C-4372-9EF7-62006BEF71EA}" type="pres">
      <dgm:prSet presAssocID="{DCDFCA1F-1A19-4B2E-9B18-E9E84D0E9770}" presName="compositeSpace" presStyleCnt="0"/>
      <dgm:spPr/>
    </dgm:pt>
    <dgm:pt modelId="{733BBF27-CB7C-4CE9-952C-8EE7316A787B}" type="pres">
      <dgm:prSet presAssocID="{A991CE37-0AED-4751-8C9A-1FDC32D690BC}" presName="composite" presStyleCnt="0"/>
      <dgm:spPr/>
    </dgm:pt>
    <dgm:pt modelId="{CD78D7D0-8D5C-42BA-A09C-D4C2F0655501}" type="pres">
      <dgm:prSet presAssocID="{A991CE37-0AED-4751-8C9A-1FDC32D690BC}" presName="bgChev" presStyleLbl="node1" presStyleIdx="1" presStyleCnt="3" custScaleY="127581" custLinFactNeighborX="-162" custLinFactNeighborY="-34471"/>
      <dgm:spPr>
        <a:gradFill flip="none" rotWithShape="0">
          <a:gsLst>
            <a:gs pos="0">
              <a:srgbClr val="FA6500">
                <a:shade val="30000"/>
                <a:satMod val="115000"/>
              </a:srgbClr>
            </a:gs>
            <a:gs pos="50000">
              <a:srgbClr val="FA6500">
                <a:shade val="67500"/>
                <a:satMod val="115000"/>
              </a:srgbClr>
            </a:gs>
            <a:gs pos="100000">
              <a:srgbClr val="FA6500">
                <a:shade val="100000"/>
                <a:satMod val="115000"/>
              </a:srgbClr>
            </a:gs>
          </a:gsLst>
          <a:lin ang="2700000" scaled="1"/>
          <a:tileRect/>
        </a:gradFill>
        <a:effectLst>
          <a:reflection blurRad="6350" stA="50000" endA="300" endPos="90000" dir="5400000" sy="-100000" algn="bl" rotWithShape="0"/>
        </a:effectLst>
      </dgm:spPr>
    </dgm:pt>
    <dgm:pt modelId="{2E5073DD-8F46-44C9-BC92-62127A41A80C}" type="pres">
      <dgm:prSet presAssocID="{A991CE37-0AED-4751-8C9A-1FDC32D690BC}" presName="txNode" presStyleLbl="fgAcc1" presStyleIdx="1" presStyleCnt="3" custScaleX="132691" custScaleY="143258" custLinFactNeighborX="3444" custLinFactNeighborY="1083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DB91581-5A50-408C-AD9E-71AEEB3C689C}" type="pres">
      <dgm:prSet presAssocID="{225DF155-029F-48B0-8375-CCA20C8FD025}" presName="compositeSpace" presStyleCnt="0"/>
      <dgm:spPr/>
    </dgm:pt>
    <dgm:pt modelId="{0462948E-185A-4EB8-B753-671DCCCF10E8}" type="pres">
      <dgm:prSet presAssocID="{A3F55F8F-EC7E-4F00-BAE7-FD5FCA5CF1AB}" presName="composite" presStyleCnt="0"/>
      <dgm:spPr/>
    </dgm:pt>
    <dgm:pt modelId="{8BF446FB-EAEA-43D6-8DDC-90959C9C6A83}" type="pres">
      <dgm:prSet presAssocID="{A3F55F8F-EC7E-4F00-BAE7-FD5FCA5CF1AB}" presName="bgChev" presStyleLbl="node1" presStyleIdx="2" presStyleCnt="3" custScaleX="96341" custScaleY="134660" custLinFactNeighborX="-585" custLinFactNeighborY="-35943"/>
      <dgm:spPr>
        <a:gradFill flip="none" rotWithShape="0">
          <a:gsLst>
            <a:gs pos="0">
              <a:srgbClr val="B84A00">
                <a:shade val="30000"/>
                <a:satMod val="115000"/>
              </a:srgbClr>
            </a:gs>
            <a:gs pos="50000">
              <a:srgbClr val="B84A00">
                <a:shade val="67500"/>
                <a:satMod val="115000"/>
              </a:srgbClr>
            </a:gs>
            <a:gs pos="100000">
              <a:srgbClr val="B84A00">
                <a:shade val="100000"/>
                <a:satMod val="115000"/>
              </a:srgbClr>
            </a:gs>
          </a:gsLst>
          <a:lin ang="2700000" scaled="1"/>
          <a:tileRect/>
        </a:gradFill>
        <a:effectLst>
          <a:reflection blurRad="6350" stA="50000" endA="300" endPos="90000" dir="5400000" sy="-100000" algn="bl" rotWithShape="0"/>
        </a:effectLst>
      </dgm:spPr>
    </dgm:pt>
    <dgm:pt modelId="{B72B3426-728D-41A8-994F-3C813A4BFBE1}" type="pres">
      <dgm:prSet presAssocID="{A3F55F8F-EC7E-4F00-BAE7-FD5FCA5CF1AB}" presName="txNode" presStyleLbl="fgAcc1" presStyleIdx="2" presStyleCnt="3" custScaleX="109773" custScaleY="143258" custLinFactNeighborX="-970" custLinFactNeighborY="69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C6549E0-EDF9-40E9-A9DF-20B37B62C50B}" type="presOf" srcId="{26AB4149-E129-4913-9964-F13027194E57}" destId="{4CFEAECA-A5E9-4EEA-AA03-3E28932718B9}" srcOrd="0" destOrd="0" presId="urn:microsoft.com/office/officeart/2005/8/layout/chevronAccent+Icon"/>
    <dgm:cxn modelId="{2F6BEFE5-33FA-461A-9C1C-D8B3C14BCD1F}" srcId="{26AB4149-E129-4913-9964-F13027194E57}" destId="{A991CE37-0AED-4751-8C9A-1FDC32D690BC}" srcOrd="1" destOrd="0" parTransId="{A44A37C4-E8CE-4574-B7C0-511C6A2DE14C}" sibTransId="{225DF155-029F-48B0-8375-CCA20C8FD025}"/>
    <dgm:cxn modelId="{BE8ABE79-382E-4AAF-9F6D-55689F6988E4}" type="presOf" srcId="{A3F55F8F-EC7E-4F00-BAE7-FD5FCA5CF1AB}" destId="{B72B3426-728D-41A8-994F-3C813A4BFBE1}" srcOrd="0" destOrd="0" presId="urn:microsoft.com/office/officeart/2005/8/layout/chevronAccent+Icon"/>
    <dgm:cxn modelId="{903ADBBF-4FCF-4F92-A30E-842A40A1866D}" srcId="{26AB4149-E129-4913-9964-F13027194E57}" destId="{494D3E44-9A23-49A7-A76B-DE6B826F9EA9}" srcOrd="0" destOrd="0" parTransId="{7D64B808-FDB8-496C-99AC-DA2BBAEB0337}" sibTransId="{DCDFCA1F-1A19-4B2E-9B18-E9E84D0E9770}"/>
    <dgm:cxn modelId="{90FBA9B3-B8E2-4218-BB9F-432665C46A4C}" type="presOf" srcId="{494D3E44-9A23-49A7-A76B-DE6B826F9EA9}" destId="{4247FC86-4EB0-4B53-ABFC-66340212B126}" srcOrd="0" destOrd="0" presId="urn:microsoft.com/office/officeart/2005/8/layout/chevronAccent+Icon"/>
    <dgm:cxn modelId="{FF09459F-3C93-467A-B484-B4BB749FA9F2}" srcId="{26AB4149-E129-4913-9964-F13027194E57}" destId="{A3F55F8F-EC7E-4F00-BAE7-FD5FCA5CF1AB}" srcOrd="2" destOrd="0" parTransId="{B82FE4CD-EFD8-43EA-BE9C-74A3E1F8C76A}" sibTransId="{98714E6E-BB1F-4380-8F5D-CEB9983D1949}"/>
    <dgm:cxn modelId="{43942740-F9CC-4E9A-8F57-020A3F3F69C5}" type="presOf" srcId="{A991CE37-0AED-4751-8C9A-1FDC32D690BC}" destId="{2E5073DD-8F46-44C9-BC92-62127A41A80C}" srcOrd="0" destOrd="0" presId="urn:microsoft.com/office/officeart/2005/8/layout/chevronAccent+Icon"/>
    <dgm:cxn modelId="{36F17496-9ED0-449C-902D-C991B35F8C06}" type="presParOf" srcId="{4CFEAECA-A5E9-4EEA-AA03-3E28932718B9}" destId="{A39E9FFB-A006-4AD6-BE16-EA841F9614A3}" srcOrd="0" destOrd="0" presId="urn:microsoft.com/office/officeart/2005/8/layout/chevronAccent+Icon"/>
    <dgm:cxn modelId="{5DC2D337-1CFE-4495-A03D-7E282EF56A67}" type="presParOf" srcId="{A39E9FFB-A006-4AD6-BE16-EA841F9614A3}" destId="{E7E669C7-2BF0-45F9-9719-CD7D4EB6D3D8}" srcOrd="0" destOrd="0" presId="urn:microsoft.com/office/officeart/2005/8/layout/chevronAccent+Icon"/>
    <dgm:cxn modelId="{B8FB0A6C-225F-4993-B513-A10F4B9D51BE}" type="presParOf" srcId="{A39E9FFB-A006-4AD6-BE16-EA841F9614A3}" destId="{4247FC86-4EB0-4B53-ABFC-66340212B126}" srcOrd="1" destOrd="0" presId="urn:microsoft.com/office/officeart/2005/8/layout/chevronAccent+Icon"/>
    <dgm:cxn modelId="{E3E60D19-9224-41C6-8DD6-E38AA1252A6E}" type="presParOf" srcId="{4CFEAECA-A5E9-4EEA-AA03-3E28932718B9}" destId="{18AE6ECE-925C-4372-9EF7-62006BEF71EA}" srcOrd="1" destOrd="0" presId="urn:microsoft.com/office/officeart/2005/8/layout/chevronAccent+Icon"/>
    <dgm:cxn modelId="{9DB9194C-1C4F-4262-9DE7-326A966C3E26}" type="presParOf" srcId="{4CFEAECA-A5E9-4EEA-AA03-3E28932718B9}" destId="{733BBF27-CB7C-4CE9-952C-8EE7316A787B}" srcOrd="2" destOrd="0" presId="urn:microsoft.com/office/officeart/2005/8/layout/chevronAccent+Icon"/>
    <dgm:cxn modelId="{C9628E1D-0A67-4AF5-BDBD-6C58DEA668A2}" type="presParOf" srcId="{733BBF27-CB7C-4CE9-952C-8EE7316A787B}" destId="{CD78D7D0-8D5C-42BA-A09C-D4C2F0655501}" srcOrd="0" destOrd="0" presId="urn:microsoft.com/office/officeart/2005/8/layout/chevronAccent+Icon"/>
    <dgm:cxn modelId="{3049843E-F419-4293-B130-F1B817D19C58}" type="presParOf" srcId="{733BBF27-CB7C-4CE9-952C-8EE7316A787B}" destId="{2E5073DD-8F46-44C9-BC92-62127A41A80C}" srcOrd="1" destOrd="0" presId="urn:microsoft.com/office/officeart/2005/8/layout/chevronAccent+Icon"/>
    <dgm:cxn modelId="{B4B77133-3688-4116-AA5C-D25FF572E21A}" type="presParOf" srcId="{4CFEAECA-A5E9-4EEA-AA03-3E28932718B9}" destId="{ADB91581-5A50-408C-AD9E-71AEEB3C689C}" srcOrd="3" destOrd="0" presId="urn:microsoft.com/office/officeart/2005/8/layout/chevronAccent+Icon"/>
    <dgm:cxn modelId="{8597C4F4-5224-4DFA-ACCA-82EBB8EE1FC0}" type="presParOf" srcId="{4CFEAECA-A5E9-4EEA-AA03-3E28932718B9}" destId="{0462948E-185A-4EB8-B753-671DCCCF10E8}" srcOrd="4" destOrd="0" presId="urn:microsoft.com/office/officeart/2005/8/layout/chevronAccent+Icon"/>
    <dgm:cxn modelId="{242DB3FB-0129-438B-B0BA-F71BD702F501}" type="presParOf" srcId="{0462948E-185A-4EB8-B753-671DCCCF10E8}" destId="{8BF446FB-EAEA-43D6-8DDC-90959C9C6A83}" srcOrd="0" destOrd="0" presId="urn:microsoft.com/office/officeart/2005/8/layout/chevronAccent+Icon"/>
    <dgm:cxn modelId="{B0A71AE2-1AD5-4A7C-902B-D981E52D6310}" type="presParOf" srcId="{0462948E-185A-4EB8-B753-671DCCCF10E8}" destId="{B72B3426-728D-41A8-994F-3C813A4BFBE1}" srcOrd="1" destOrd="0" presId="urn:microsoft.com/office/officeart/2005/8/layout/chevronAccent+Icon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7E669C7-2BF0-45F9-9719-CD7D4EB6D3D8}">
      <dsp:nvSpPr>
        <dsp:cNvPr id="0" name=""/>
        <dsp:cNvSpPr/>
      </dsp:nvSpPr>
      <dsp:spPr>
        <a:xfrm>
          <a:off x="3083" y="1143090"/>
          <a:ext cx="3357349" cy="1089365"/>
        </a:xfrm>
        <a:prstGeom prst="chevron">
          <a:avLst>
            <a:gd name="adj" fmla="val 40000"/>
          </a:avLst>
        </a:prstGeom>
        <a:gradFill flip="none" rotWithShape="0">
          <a:gsLst>
            <a:gs pos="0">
              <a:srgbClr val="FF9D5B">
                <a:shade val="30000"/>
                <a:satMod val="115000"/>
              </a:srgbClr>
            </a:gs>
            <a:gs pos="50000">
              <a:srgbClr val="FF9D5B">
                <a:shade val="67500"/>
                <a:satMod val="115000"/>
              </a:srgbClr>
            </a:gs>
            <a:gs pos="100000">
              <a:srgbClr val="FF9D5B">
                <a:shade val="100000"/>
                <a:satMod val="115000"/>
              </a:srgbClr>
            </a:gs>
          </a:gsLst>
          <a:lin ang="2700000" scaled="1"/>
          <a:tileRect/>
        </a:gradFill>
        <a:ln>
          <a:noFill/>
        </a:ln>
        <a:effectLst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247FC86-4EB0-4B53-ABFC-66340212B126}">
      <dsp:nvSpPr>
        <dsp:cNvPr id="0" name=""/>
        <dsp:cNvSpPr/>
      </dsp:nvSpPr>
      <dsp:spPr>
        <a:xfrm>
          <a:off x="486828" y="1568905"/>
          <a:ext cx="3383994" cy="1185809"/>
        </a:xfrm>
        <a:prstGeom prst="roundRect">
          <a:avLst>
            <a:gd name="adj" fmla="val 10000"/>
          </a:avLst>
        </a:prstGeom>
        <a:gradFill flip="none" rotWithShape="1">
          <a:gsLst>
            <a:gs pos="0">
              <a:srgbClr val="33CC33">
                <a:shade val="30000"/>
                <a:satMod val="115000"/>
              </a:srgbClr>
            </a:gs>
            <a:gs pos="50000">
              <a:srgbClr val="33CC33">
                <a:shade val="67500"/>
                <a:satMod val="115000"/>
              </a:srgbClr>
            </a:gs>
            <a:gs pos="100000">
              <a:srgbClr val="33CC33">
                <a:shade val="100000"/>
                <a:satMod val="115000"/>
              </a:srgbClr>
            </a:gs>
          </a:gsLst>
          <a:lin ang="5400000" scaled="1"/>
          <a:tileRect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Charakteristika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sp:txBody>
      <dsp:txXfrm>
        <a:off x="521559" y="1603636"/>
        <a:ext cx="3314532" cy="1116347"/>
      </dsp:txXfrm>
    </dsp:sp>
    <dsp:sp modelId="{CD78D7D0-8D5C-42BA-A09C-D4C2F0655501}">
      <dsp:nvSpPr>
        <dsp:cNvPr id="0" name=""/>
        <dsp:cNvSpPr/>
      </dsp:nvSpPr>
      <dsp:spPr>
        <a:xfrm>
          <a:off x="3842982" y="1080984"/>
          <a:ext cx="2148373" cy="1057993"/>
        </a:xfrm>
        <a:prstGeom prst="chevron">
          <a:avLst>
            <a:gd name="adj" fmla="val 40000"/>
          </a:avLst>
        </a:prstGeom>
        <a:gradFill flip="none" rotWithShape="0">
          <a:gsLst>
            <a:gs pos="0">
              <a:srgbClr val="FA6500">
                <a:shade val="30000"/>
                <a:satMod val="115000"/>
              </a:srgbClr>
            </a:gs>
            <a:gs pos="50000">
              <a:srgbClr val="FA6500">
                <a:shade val="67500"/>
                <a:satMod val="115000"/>
              </a:srgbClr>
            </a:gs>
            <a:gs pos="100000">
              <a:srgbClr val="FA6500">
                <a:shade val="100000"/>
                <a:satMod val="115000"/>
              </a:srgbClr>
            </a:gs>
          </a:gsLst>
          <a:lin ang="2700000" scaled="1"/>
          <a:tileRect/>
        </a:gradFill>
        <a:ln>
          <a:noFill/>
        </a:ln>
        <a:effectLst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E5073DD-8F46-44C9-BC92-62127A41A80C}">
      <dsp:nvSpPr>
        <dsp:cNvPr id="0" name=""/>
        <dsp:cNvSpPr/>
      </dsp:nvSpPr>
      <dsp:spPr>
        <a:xfrm>
          <a:off x="4185305" y="1599026"/>
          <a:ext cx="2407256" cy="1187998"/>
        </a:xfrm>
        <a:prstGeom prst="roundRect">
          <a:avLst>
            <a:gd name="adj" fmla="val 10000"/>
          </a:avLst>
        </a:prstGeom>
        <a:gradFill flip="none" rotWithShape="1">
          <a:gsLst>
            <a:gs pos="0">
              <a:srgbClr val="33CC33">
                <a:shade val="30000"/>
                <a:satMod val="115000"/>
              </a:srgbClr>
            </a:gs>
            <a:gs pos="50000">
              <a:srgbClr val="33CC33">
                <a:shade val="67500"/>
                <a:satMod val="115000"/>
              </a:srgbClr>
            </a:gs>
            <a:gs pos="100000">
              <a:srgbClr val="33CC33">
                <a:shade val="100000"/>
                <a:satMod val="115000"/>
              </a:srgbClr>
            </a:gs>
          </a:gsLst>
          <a:lin ang="0" scaled="1"/>
          <a:tileRect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Základní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  <a:cs typeface="Calibri" pitchFamily="34" charset="0"/>
            </a:rPr>
            <a:t>data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  <a:cs typeface="Calibri" pitchFamily="34" charset="0"/>
          </a:endParaRPr>
        </a:p>
      </dsp:txBody>
      <dsp:txXfrm>
        <a:off x="4220100" y="1633821"/>
        <a:ext cx="2337666" cy="1118408"/>
      </dsp:txXfrm>
    </dsp:sp>
    <dsp:sp modelId="{8BF446FB-EAEA-43D6-8DDC-90959C9C6A83}">
      <dsp:nvSpPr>
        <dsp:cNvPr id="0" name=""/>
        <dsp:cNvSpPr/>
      </dsp:nvSpPr>
      <dsp:spPr>
        <a:xfrm>
          <a:off x="6584352" y="1054101"/>
          <a:ext cx="2069764" cy="1116698"/>
        </a:xfrm>
        <a:prstGeom prst="chevron">
          <a:avLst>
            <a:gd name="adj" fmla="val 40000"/>
          </a:avLst>
        </a:prstGeom>
        <a:gradFill flip="none" rotWithShape="0">
          <a:gsLst>
            <a:gs pos="0">
              <a:srgbClr val="B84A00">
                <a:shade val="30000"/>
                <a:satMod val="115000"/>
              </a:srgbClr>
            </a:gs>
            <a:gs pos="50000">
              <a:srgbClr val="B84A00">
                <a:shade val="67500"/>
                <a:satMod val="115000"/>
              </a:srgbClr>
            </a:gs>
            <a:gs pos="100000">
              <a:srgbClr val="B84A00">
                <a:shade val="100000"/>
                <a:satMod val="115000"/>
              </a:srgbClr>
            </a:gs>
          </a:gsLst>
          <a:lin ang="2700000" scaled="1"/>
          <a:tileRect/>
        </a:gradFill>
        <a:ln>
          <a:noFill/>
        </a:ln>
        <a:effectLst>
          <a:reflection blurRad="6350" stA="50000" endA="300" endPos="90000" dir="5400000" sy="-100000" algn="bl" rotWithShape="0"/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2B3426-728D-41A8-994F-3C813A4BFBE1}">
      <dsp:nvSpPr>
        <dsp:cNvPr id="0" name=""/>
        <dsp:cNvSpPr/>
      </dsp:nvSpPr>
      <dsp:spPr>
        <a:xfrm>
          <a:off x="7024267" y="1581120"/>
          <a:ext cx="1991482" cy="1187998"/>
        </a:xfrm>
        <a:prstGeom prst="roundRect">
          <a:avLst>
            <a:gd name="adj" fmla="val 10000"/>
          </a:avLst>
        </a:prstGeom>
        <a:gradFill flip="none" rotWithShape="1">
          <a:gsLst>
            <a:gs pos="0">
              <a:srgbClr val="33CC33">
                <a:shade val="30000"/>
                <a:satMod val="115000"/>
              </a:srgbClr>
            </a:gs>
            <a:gs pos="50000">
              <a:srgbClr val="33CC33">
                <a:shade val="67500"/>
                <a:satMod val="115000"/>
              </a:srgbClr>
            </a:gs>
            <a:gs pos="100000">
              <a:srgbClr val="33CC33">
                <a:shade val="100000"/>
                <a:satMod val="115000"/>
              </a:srgbClr>
            </a:gs>
          </a:gsLst>
          <a:lin ang="16200000" scaled="1"/>
          <a:tileRect/>
        </a:gra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Důležité</a:t>
          </a:r>
        </a:p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rPr>
            <a:t>objevy</a:t>
          </a:r>
          <a:endParaRPr lang="cs-CZ" sz="2800" b="1" kern="1200" dirty="0"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Georgia" pitchFamily="18" charset="0"/>
          </a:endParaRPr>
        </a:p>
      </dsp:txBody>
      <dsp:txXfrm>
        <a:off x="7059062" y="1615915"/>
        <a:ext cx="1921892" cy="111840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hevronAccent+Icon">
  <dgm:title val="Proces dvojité šipky – zvýraznění"/>
  <dgm:desc val="Umožňuje znázornit postupné kroky v úkolu, procesu nebo pracovním postupu či zdůraznit pohyb nebo směr. Nejvhodnější je pro práci s minimálním množstvím textu úrovně 1 a 2."/>
  <dgm:catLst>
    <dgm:cat type="process" pri="9500"/>
    <dgm:cat type="officeonline" pri="2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primFontSz" for="des" forName="txNode" op="equ" val="65"/>
      <dgm:constr type="w" for="ch" forName="compositeSpace" refType="w" refFor="ch" refForName="composite" fact="0.028"/>
    </dgm:constrLst>
    <dgm:ruleLst/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l" for="ch" forName="bgChev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 refType="w" fact="0.24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if>
          <dgm:else name="Name7">
            <dgm:constrLst>
              <dgm:constr type="l" for="ch" forName="bgChev" refType="w" fact="0.1"/>
              <dgm:constr type="w" for="ch" forName="bgChev" refType="w" fact="0.9"/>
              <dgm:constr type="t" for="ch" forName="bgChev"/>
              <dgm:constr type="h" for="ch" forName="bgChev" refType="w" refFor="ch" refForName="bgChev" fact="0.386"/>
              <dgm:constr type="l" for="ch" forName="txNode"/>
              <dgm:constr type="w" for="ch" forName="txNode" refType="w" fact="0.76"/>
              <dgm:constr type="t" for="ch" forName="txNode" refType="h" refFor="ch" refForName="bgChev" fact="0.25"/>
              <dgm:constr type="h" for="ch" forName="txNode" refType="h" refFor="ch" refForName="bgChev"/>
            </dgm:constrLst>
          </dgm:else>
        </dgm:choose>
        <dgm:ruleLst/>
        <dgm:layoutNode name="bgChev" styleLbl="node1">
          <dgm:alg type="sp"/>
          <dgm:choose name="Name8">
            <dgm:if name="Name9" func="var" arg="dir" op="equ" val="norm">
              <dgm:shape xmlns:r="http://schemas.openxmlformats.org/officeDocument/2006/relationships" type="chevron" r:blip="">
                <dgm:adjLst>
                  <dgm:adj idx="1" val="0.4"/>
                </dgm:adjLst>
              </dgm:shape>
            </dgm:if>
            <dgm:else name="Name10">
              <dgm:shape xmlns:r="http://schemas.openxmlformats.org/officeDocument/2006/relationships" rot="180" type="chevron" r:blip="">
                <dgm:adjLst>
                  <dgm:adj idx="1" val="0.4"/>
                </dgm:adjLst>
              </dgm:shape>
            </dgm:else>
          </dgm:choose>
          <dgm:presOf/>
          <dgm:constrLst/>
        </dgm:layoutNode>
        <dgm:layoutNode name="txNode" styleLbl="fgAcc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ruleLst>
            <dgm:rule type="primFontSz" val="5" fact="NaN" max="NaN"/>
          </dgm:ruleLst>
        </dgm:layoutNode>
      </dgm:layoutNode>
      <dgm:forEach name="Name11" axis="followSib" ptType="sibTrans" cnt="1">
        <dgm:layoutNode name="compositeSpace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6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r">
              <a:defRPr sz="1200"/>
            </a:lvl1pPr>
          </a:lstStyle>
          <a:p>
            <a:fld id="{49015D87-69FB-4BA3-9AE9-9D056D001163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r">
              <a:defRPr sz="1200"/>
            </a:lvl1pPr>
          </a:lstStyle>
          <a:p>
            <a:fld id="{7A013962-5FAC-40D7-B1E9-2C7F2BD1163E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706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/>
          <a:lstStyle>
            <a:lvl1pPr algn="r">
              <a:defRPr sz="1200"/>
            </a:lvl1pPr>
          </a:lstStyle>
          <a:p>
            <a:fld id="{4B46E980-5AB9-40E3-850F-4491BDAC9D79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42975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34" tIns="45717" rIns="91434" bIns="45717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724203"/>
            <a:ext cx="5486400" cy="4475559"/>
          </a:xfrm>
          <a:prstGeom prst="rect">
            <a:avLst/>
          </a:prstGeom>
        </p:spPr>
        <p:txBody>
          <a:bodyPr vert="horz" lIns="91434" tIns="45717" rIns="91434" bIns="45717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9446678"/>
            <a:ext cx="2971800" cy="497285"/>
          </a:xfrm>
          <a:prstGeom prst="rect">
            <a:avLst/>
          </a:prstGeom>
        </p:spPr>
        <p:txBody>
          <a:bodyPr vert="horz" lIns="91434" tIns="45717" rIns="91434" bIns="45717" rtlCol="0" anchor="b"/>
          <a:lstStyle>
            <a:lvl1pPr algn="r">
              <a:defRPr sz="1200"/>
            </a:lvl1pPr>
          </a:lstStyle>
          <a:p>
            <a:fld id="{192D0FF0-5463-4795-B37C-19F0B4B96B45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053120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92D0FF0-5463-4795-B37C-19F0B4B96B45}" type="slidenum">
              <a:rPr lang="cs-CZ" smtClean="0"/>
              <a:t>21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67073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818266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3563779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846524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24896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7024710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8260251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58026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8902955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706770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1103733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4950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59914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70495570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441296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637250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200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8695472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5497105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28634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8736661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62559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051539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17063792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305669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12303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9620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334488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4454462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2497166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881125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100067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5071986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1265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t>17.7.2012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0982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875464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17.7.2012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616365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17.7.2012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901552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7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2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ldebaran.cz/astrofyzika/sunsystem/merkur.html" TargetMode="External"/><Relationship Id="rId3" Type="http://schemas.openxmlformats.org/officeDocument/2006/relationships/hyperlink" Target="http://cs.wikipedia.org/w/index.php?title=Planeta&amp;oldid=8319305" TargetMode="External"/><Relationship Id="rId7" Type="http://schemas.openxmlformats.org/officeDocument/2006/relationships/hyperlink" Target="http://cs.wikipedia.org/w/index.php?title=Slune%C4%8Dn%C3%AD_soustava&amp;oldid=8290154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planets.cz/planety/merkur/" TargetMode="External"/><Relationship Id="rId5" Type="http://schemas.openxmlformats.org/officeDocument/2006/relationships/hyperlink" Target="http://astronomia.zcu.cz/planety/merkur/1795-charakteristika" TargetMode="External"/><Relationship Id="rId4" Type="http://schemas.openxmlformats.org/officeDocument/2006/relationships/hyperlink" Target="http://astronomia.zcu.cz/planety/merkur/1793-snimky-planety-merkur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Atmosf%C3%A9ra_Merkuru&amp;oldid=6388191" TargetMode="External"/><Relationship Id="rId7" Type="http://schemas.openxmlformats.org/officeDocument/2006/relationships/hyperlink" Target="http://cs.wikipedia.org/w/index.php?title=MESSENGER&amp;oldid=8313675" TargetMode="External"/><Relationship Id="rId2" Type="http://schemas.openxmlformats.org/officeDocument/2006/relationships/hyperlink" Target="http://cs.wikipedia.org/wiki/Soubor:Mercury_Mariner10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Merkur_(planeta)&amp;oldid=8319316" TargetMode="External"/><Relationship Id="rId5" Type="http://schemas.openxmlformats.org/officeDocument/2006/relationships/hyperlink" Target="http://astronomia.zcu.cz/planety/merkur/1791-nitro" TargetMode="External"/><Relationship Id="rId4" Type="http://schemas.openxmlformats.org/officeDocument/2006/relationships/hyperlink" Target="http://astronomia.zcu.cz/planety/merkur/1789-atmosfera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cs-cz/images" TargetMode="External"/><Relationship Id="rId2" Type="http://schemas.openxmlformats.org/officeDocument/2006/relationships/hyperlink" Target="http://translate.googleusercontent.com/translate_c?anno=2&amp;hl=cs&amp;rurl=translate.google.cz&amp;sl=en&amp;tl=cs&amp;u=http://en.wikipedia.org/w/index.php?title=Transit_of_Mercury&amp;oldid=471928865&amp;usg=ALkJrhh5pJG9OrToohQaOFpfM5bBOTNxvw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024016603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37321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14782626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VY_32_INOVACE_04_S12-Fy-9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Planeta Merkur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18649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61947420"/>
              </p:ext>
            </p:extLst>
          </p:nvPr>
        </p:nvGraphicFramePr>
        <p:xfrm>
          <a:off x="539552" y="3573016"/>
          <a:ext cx="8280920" cy="25862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Výtisk testu (snímek 20)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Závěrečný test (snímek 20) je určen pro tisk, žáci si test  po vyplnění a opravě založí do sešitu.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2184928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je určen k výkladu, k seznámení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 planetou Merkur – od historie vzniku jména, základní charakteristiky (vnitřní stavba, povrch, atmosféra), oběžné dráhy až po přehled důležitých objevů a výzkum.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se seznámí s planetou Merkur a bude umět porovnat základní data s naší planetou – Zemí.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586057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221088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214549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755576" y="1700808"/>
            <a:ext cx="7632848" cy="178510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11000" b="1" dirty="0" smtClean="0">
                <a:ln w="11430"/>
                <a:solidFill>
                  <a:schemeClr val="accent6">
                    <a:lumMod val="7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latin typeface="Castellar" pitchFamily="18" charset="0"/>
              </a:rPr>
              <a:t>MERKUR</a:t>
            </a:r>
            <a:endParaRPr lang="cs-CZ" sz="11000" b="1" dirty="0">
              <a:ln w="11430"/>
              <a:solidFill>
                <a:schemeClr val="accent6">
                  <a:lumMod val="75000"/>
                </a:schemeClr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Castellar" pitchFamily="18" charset="0"/>
            </a:endParaRPr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4165068315"/>
              </p:ext>
            </p:extLst>
          </p:nvPr>
        </p:nvGraphicFramePr>
        <p:xfrm>
          <a:off x="107504" y="3140968"/>
          <a:ext cx="9036496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0" y="476672"/>
            <a:ext cx="9144000" cy="707886"/>
          </a:xfrm>
          <a:prstGeom prst="rect">
            <a:avLst/>
          </a:prstGeom>
          <a:gradFill flip="none" rotWithShape="1">
            <a:gsLst>
              <a:gs pos="0">
                <a:schemeClr val="accent1">
                  <a:shade val="30000"/>
                  <a:satMod val="115000"/>
                </a:schemeClr>
              </a:gs>
              <a:gs pos="50000">
                <a:schemeClr val="accent1">
                  <a:shade val="67500"/>
                  <a:satMod val="115000"/>
                </a:schemeClr>
              </a:gs>
              <a:gs pos="100000">
                <a:schemeClr val="accent1"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>
                  <a:solidFill>
                    <a:schemeClr val="accent3">
                      <a:lumMod val="60000"/>
                      <a:lumOff val="40000"/>
                    </a:schemeClr>
                  </a:solidFill>
                </a:ln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Georgia" pitchFamily="18" charset="0"/>
              </a:rPr>
              <a:t>PLANETY SLUNEČNÍ SOUSTAVY</a:t>
            </a:r>
            <a:endParaRPr lang="cs-CZ" sz="4000" b="1" dirty="0">
              <a:ln>
                <a:solidFill>
                  <a:schemeClr val="accent3">
                    <a:lumMod val="60000"/>
                    <a:lumOff val="40000"/>
                  </a:schemeClr>
                </a:solidFill>
              </a:ln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Georg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94161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7" presetClass="emph" presetSubtype="0" fill="remove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0" dur="100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rgbClr val="E36C09"/>
                                      </p:to>
                                    </p:animClr>
                                    <p:animClr clrSpc="rgb" dir="cw">
                                      <p:cBhvr>
                                        <p:cTn id="11" dur="100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rgbClr val="E36C09"/>
                                      </p:to>
                                    </p:animClr>
                                    <p:set>
                                      <p:cBhvr>
                                        <p:cTn id="12" dur="100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3" dur="1000" autoRev="1" fill="remove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5">
                                            <p:graphicEl>
                                              <a:dgm id="{E7E669C7-2BF0-45F9-9719-CD7D4EB6D3D8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>
                                            <p:graphicEl>
                                              <a:dgm id="{4247FC86-4EB0-4B53-ABFC-66340212B12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80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5">
                                            <p:graphicEl>
                                              <a:dgm id="{CD78D7D0-8D5C-42BA-A09C-D4C2F065550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graphicEl>
                                              <a:dgm id="{2E5073DD-8F46-44C9-BC92-62127A41A8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0000"/>
                            </p:stCondLst>
                            <p:childTnLst>
                              <p:par>
                                <p:cTn id="4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2000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graphicEl>
                                              <a:dgm id="{8BF446FB-EAEA-43D6-8DDC-90959C9C6A8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2000" fill="hold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>
                                            <p:graphicEl>
                                              <a:dgm id="{B72B3426-728D-41A8-994F-3C813A4BFBE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Graphic spid="5" grpId="0" uiExpand="1">
        <p:bldSub>
          <a:bldDgm bld="one"/>
        </p:bldSub>
      </p:bldGraphic>
      <p:bldP spid="6" grpId="0" animBg="1"/>
      <p:bldP spid="6" grpId="1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4514" y="21007"/>
            <a:ext cx="2309486" cy="68369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Zaoblený obdélníkový popisek 1"/>
          <p:cNvSpPr/>
          <p:nvPr/>
        </p:nvSpPr>
        <p:spPr>
          <a:xfrm>
            <a:off x="2483768" y="393692"/>
            <a:ext cx="3456384" cy="936104"/>
          </a:xfrm>
          <a:prstGeom prst="wedgeRoundRectCallout">
            <a:avLst>
              <a:gd name="adj1" fmla="val 100209"/>
              <a:gd name="adj2" fmla="val -28276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glow rad="139700">
              <a:schemeClr val="accent3">
                <a:satMod val="175000"/>
                <a:alpha val="40000"/>
              </a:schemeClr>
            </a:glow>
            <a:innerShdw blurRad="63500" dist="50800" dir="5400000">
              <a:prstClr val="black">
                <a:alpha val="50000"/>
              </a:prstClr>
            </a:innerShdw>
          </a:effectLst>
          <a:scene3d>
            <a:camera prst="orthographicFront"/>
            <a:lightRig rig="brightRoom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3600" b="1" dirty="0" smtClean="0">
                <a:ln w="11430"/>
                <a:solidFill>
                  <a:schemeClr val="accent6">
                    <a:lumMod val="40000"/>
                    <a:lumOff val="60000"/>
                  </a:schemeClr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MERKUR</a:t>
            </a:r>
            <a:endParaRPr lang="cs-CZ" sz="3600" b="1" dirty="0">
              <a:ln w="11430"/>
              <a:solidFill>
                <a:schemeClr val="accent6">
                  <a:lumMod val="40000"/>
                  <a:lumOff val="60000"/>
                </a:schemeClr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988840"/>
            <a:ext cx="6192688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patří mezi terestrické </a:t>
            </a:r>
            <a:r>
              <a:rPr lang="cs-CZ" sz="2400" dirty="0">
                <a:solidFill>
                  <a:schemeClr val="bg1"/>
                </a:solidFill>
              </a:rPr>
              <a:t>nebo též kamenné </a:t>
            </a:r>
            <a:r>
              <a:rPr lang="cs-CZ" sz="2400" dirty="0" smtClean="0">
                <a:solidFill>
                  <a:schemeClr val="bg1"/>
                </a:solidFill>
              </a:rPr>
              <a:t>planety sluneční soustavy 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je planeta nejbližší Slunci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je mnohem menší než Země</a:t>
            </a:r>
          </a:p>
          <a:p>
            <a:pPr marL="342900" indent="-342900">
              <a:spcAft>
                <a:spcPts val="1200"/>
              </a:spcAft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 pitchFamily="34" charset="0"/>
                <a:cs typeface="Arial" pitchFamily="34" charset="0"/>
              </a:rPr>
              <a:t>panují na ní žhavé dny a mrazivé noci, protože nemá atmosféru, které by udržela teplo</a:t>
            </a:r>
          </a:p>
          <a:p>
            <a:endParaRPr lang="cs-CZ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  <a:ea typeface="Verdana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885957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3000"/>
                            </p:stCondLst>
                            <p:childTnLst>
                              <p:par>
                                <p:cTn id="9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75856" y="1750653"/>
            <a:ext cx="5736976" cy="29731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400" b="1" dirty="0" smtClean="0">
                <a:solidFill>
                  <a:schemeClr val="bg1"/>
                </a:solidFill>
              </a:rPr>
              <a:t>je </a:t>
            </a:r>
            <a:r>
              <a:rPr lang="cs-CZ" sz="2400" b="1" dirty="0">
                <a:solidFill>
                  <a:schemeClr val="bg1"/>
                </a:solidFill>
              </a:rPr>
              <a:t>nejbližší planetou ke </a:t>
            </a:r>
            <a:r>
              <a:rPr lang="cs-CZ" sz="2400" b="1" dirty="0" smtClean="0">
                <a:solidFill>
                  <a:schemeClr val="bg1"/>
                </a:solidFill>
              </a:rPr>
              <a:t>Slunci</a:t>
            </a:r>
          </a:p>
          <a:p>
            <a:pPr marL="342900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je nejmenší </a:t>
            </a:r>
            <a:r>
              <a:rPr lang="cs-CZ" sz="2400" dirty="0">
                <a:solidFill>
                  <a:schemeClr val="bg1"/>
                </a:solidFill>
              </a:rPr>
              <a:t>planetou ve Sluneční </a:t>
            </a:r>
            <a:r>
              <a:rPr lang="cs-CZ" sz="2400" dirty="0" smtClean="0">
                <a:solidFill>
                  <a:schemeClr val="bg1"/>
                </a:solidFill>
              </a:rPr>
              <a:t>soustav</a:t>
            </a:r>
          </a:p>
          <a:p>
            <a:pPr marL="342900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je planetou </a:t>
            </a:r>
            <a:r>
              <a:rPr lang="cs-CZ" sz="2400" dirty="0">
                <a:solidFill>
                  <a:schemeClr val="bg1"/>
                </a:solidFill>
              </a:rPr>
              <a:t>s nejstarším </a:t>
            </a:r>
            <a:r>
              <a:rPr lang="cs-CZ" sz="2400" dirty="0" smtClean="0">
                <a:solidFill>
                  <a:schemeClr val="bg1"/>
                </a:solidFill>
              </a:rPr>
              <a:t>povrchem</a:t>
            </a:r>
          </a:p>
          <a:p>
            <a:pPr marL="342900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je planetou </a:t>
            </a:r>
            <a:r>
              <a:rPr lang="cs-CZ" sz="2400" dirty="0">
                <a:solidFill>
                  <a:schemeClr val="bg1"/>
                </a:solidFill>
              </a:rPr>
              <a:t>s nejvyššími teplotními rozdíly </a:t>
            </a:r>
            <a:endParaRPr lang="cs-CZ" sz="2400" dirty="0" smtClean="0">
              <a:solidFill>
                <a:schemeClr val="bg1"/>
              </a:solidFill>
            </a:endParaRPr>
          </a:p>
          <a:p>
            <a:pPr marL="342900" indent="-342900">
              <a:lnSpc>
                <a:spcPct val="130000"/>
              </a:lnSpc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bg1"/>
                </a:solidFill>
              </a:rPr>
              <a:t>je </a:t>
            </a:r>
            <a:r>
              <a:rPr lang="cs-CZ" sz="2400" dirty="0">
                <a:solidFill>
                  <a:schemeClr val="bg1"/>
                </a:solidFill>
              </a:rPr>
              <a:t>planetou, která byla prozkoumána jako </a:t>
            </a:r>
            <a:r>
              <a:rPr lang="cs-CZ" sz="2400" dirty="0" smtClean="0">
                <a:solidFill>
                  <a:schemeClr val="bg1"/>
                </a:solidFill>
              </a:rPr>
              <a:t>poslední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475656" y="36387"/>
            <a:ext cx="6144852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MERKUR</a:t>
            </a:r>
          </a:p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planeta mnoha extrémů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473" y="1844824"/>
            <a:ext cx="2995289" cy="2995289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57474" y="5038716"/>
            <a:ext cx="8903145" cy="1631216"/>
          </a:xfrm>
          <a:prstGeom prst="rect">
            <a:avLst/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path path="circle">
              <a:fillToRect r="100000" b="100000"/>
            </a:path>
            <a:tileRect l="-100000" t="-100000"/>
          </a:gradFill>
        </p:spPr>
        <p:txBody>
          <a:bodyPr wrap="square" rtlCol="0">
            <a:spAutoFit/>
          </a:bodyPr>
          <a:lstStyle/>
          <a:p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</a:rPr>
              <a:t>Nedávné znovuzpracování snímků ze sondy Mariner 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10.</a:t>
            </a:r>
            <a:b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</a:br>
            <a:r>
              <a:rPr lang="cs-CZ" sz="2000" b="1" i="1" dirty="0">
                <a:solidFill>
                  <a:schemeClr val="accent6">
                    <a:lumMod val="50000"/>
                  </a:schemeClr>
                </a:solidFill>
              </a:rPr>
              <a:t>Sonda zmapovala přibližně 45% povrchu, nezmapované části jsou reprezentovány hladkými místy</a:t>
            </a:r>
            <a:r>
              <a:rPr lang="cs-CZ" sz="2000" b="1" i="1" dirty="0" smtClean="0">
                <a:solidFill>
                  <a:schemeClr val="accent6">
                    <a:lumMod val="50000"/>
                  </a:schemeClr>
                </a:solidFill>
              </a:rPr>
              <a:t>.</a:t>
            </a:r>
          </a:p>
          <a:p>
            <a:r>
              <a:rPr lang="pt-BR" b="1" i="1" dirty="0">
                <a:solidFill>
                  <a:schemeClr val="accent3">
                    <a:lumMod val="50000"/>
                  </a:schemeClr>
                </a:solidFill>
              </a:rPr>
              <a:t>Autor snímku: </a:t>
            </a:r>
            <a:r>
              <a:rPr lang="pt-BR" b="1" i="1" dirty="0" smtClean="0">
                <a:solidFill>
                  <a:schemeClr val="accent3">
                    <a:lumMod val="50000"/>
                  </a:schemeClr>
                </a:solidFill>
              </a:rPr>
              <a:t>NASA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  <a:p>
            <a:r>
              <a:rPr lang="pt-BR" b="1" i="1" dirty="0" smtClean="0">
                <a:solidFill>
                  <a:schemeClr val="accent3">
                    <a:lumMod val="50000"/>
                  </a:schemeClr>
                </a:solidFill>
              </a:rPr>
              <a:t>Kosmická </a:t>
            </a:r>
            <a:r>
              <a:rPr lang="pt-BR" b="1" i="1" dirty="0">
                <a:solidFill>
                  <a:schemeClr val="accent3">
                    <a:lumMod val="50000"/>
                  </a:schemeClr>
                </a:solidFill>
              </a:rPr>
              <a:t>sonda: Mariner </a:t>
            </a:r>
            <a:r>
              <a:rPr lang="pt-BR" b="1" i="1" dirty="0" smtClean="0">
                <a:solidFill>
                  <a:schemeClr val="accent3">
                    <a:lumMod val="50000"/>
                  </a:schemeClr>
                </a:solidFill>
              </a:rPr>
              <a:t>10</a:t>
            </a:r>
            <a:endParaRPr lang="cs-CZ" b="1" i="1" dirty="0">
              <a:solidFill>
                <a:schemeClr val="accent3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3000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7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1770" y="25310"/>
            <a:ext cx="3209553" cy="3209553"/>
          </a:xfrm>
          <a:prstGeom prst="rect">
            <a:avLst/>
          </a:prstGeom>
          <a:ln w="9525">
            <a:solidFill>
              <a:schemeClr val="tx1"/>
            </a:solidFill>
            <a:miter lim="800000"/>
            <a:headEnd/>
            <a:tailEnd/>
          </a:ln>
          <a:effectLst>
            <a:glow rad="101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601645" y="0"/>
            <a:ext cx="5290833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 Merkur získal </a:t>
            </a:r>
            <a:b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své jméno?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601646" y="1357426"/>
            <a:ext cx="5398755" cy="37548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bg1"/>
                </a:solidFill>
              </a:rPr>
              <a:t>V antickém Řecku nesl Merkur dvojí označení </a:t>
            </a:r>
            <a:r>
              <a:rPr lang="cs-CZ" sz="2200" dirty="0">
                <a:solidFill>
                  <a:schemeClr val="bg1"/>
                </a:solidFill>
              </a:rPr>
              <a:t>i přes to, že antičtí astronomové věděli, že se jedná o jedno a totéž těleso.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Dvě </a:t>
            </a:r>
            <a:r>
              <a:rPr lang="cs-CZ" sz="2200" dirty="0">
                <a:solidFill>
                  <a:schemeClr val="bg1"/>
                </a:solidFill>
              </a:rPr>
              <a:t>jména byla důsledkem ranního a večerního objevování se na obloze. Pro ranní hvězdu se vžil název </a:t>
            </a:r>
            <a:r>
              <a:rPr lang="cs-CZ" sz="2200" b="1" dirty="0">
                <a:solidFill>
                  <a:srgbClr val="FFC000"/>
                </a:solidFill>
              </a:rPr>
              <a:t>Apollo</a:t>
            </a:r>
            <a:r>
              <a:rPr lang="cs-CZ" sz="2200" dirty="0">
                <a:solidFill>
                  <a:schemeClr val="bg1"/>
                </a:solidFill>
              </a:rPr>
              <a:t> a pro večerní hvězdu pak jméno </a:t>
            </a:r>
            <a:r>
              <a:rPr lang="cs-CZ" sz="2200" b="1" dirty="0">
                <a:solidFill>
                  <a:srgbClr val="FFC000"/>
                </a:solidFill>
              </a:rPr>
              <a:t>Hermés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100" i="1" dirty="0" smtClean="0">
                <a:solidFill>
                  <a:srgbClr val="00B0F0"/>
                </a:solidFill>
              </a:rPr>
              <a:t>Bůh </a:t>
            </a:r>
            <a:r>
              <a:rPr lang="cs-CZ" sz="2100" i="1" dirty="0">
                <a:solidFill>
                  <a:srgbClr val="00B0F0"/>
                </a:solidFill>
              </a:rPr>
              <a:t>Hermés byl zobrazován jako okřídlený boží posel, a je tedy pravděpodobné, že jméno planety s ním bylo spojeno také díky jejímu rychlému pohybu po </a:t>
            </a:r>
            <a:r>
              <a:rPr lang="cs-CZ" sz="2100" i="1" dirty="0" smtClean="0">
                <a:solidFill>
                  <a:srgbClr val="00B0F0"/>
                </a:solidFill>
              </a:rPr>
              <a:t>obloze.</a:t>
            </a:r>
            <a:endParaRPr lang="cs-CZ" sz="2100" i="1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5724" y="5072896"/>
            <a:ext cx="8954679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chemeClr val="bg1"/>
                </a:solidFill>
              </a:rPr>
              <a:t>                                                        Dnešní </a:t>
            </a:r>
            <a:r>
              <a:rPr lang="cs-CZ" sz="2200" b="1" dirty="0">
                <a:solidFill>
                  <a:schemeClr val="bg1"/>
                </a:solidFill>
              </a:rPr>
              <a:t>název planety pochází z římské mytologie</a:t>
            </a:r>
            <a:r>
              <a:rPr lang="cs-CZ" sz="2200" dirty="0">
                <a:solidFill>
                  <a:schemeClr val="bg1"/>
                </a:solidFill>
              </a:rPr>
              <a:t>, kde </a:t>
            </a:r>
            <a:r>
              <a:rPr lang="cs-CZ" sz="2200" b="1" dirty="0" smtClean="0">
                <a:solidFill>
                  <a:srgbClr val="FFC000"/>
                </a:solidFill>
              </a:rPr>
              <a:t>Mercurius</a:t>
            </a:r>
            <a:r>
              <a:rPr lang="cs-CZ" sz="2200" dirty="0" smtClean="0">
                <a:solidFill>
                  <a:schemeClr val="bg1"/>
                </a:solidFill>
              </a:rPr>
              <a:t> bylo </a:t>
            </a:r>
            <a:r>
              <a:rPr lang="cs-CZ" sz="2200" dirty="0">
                <a:solidFill>
                  <a:schemeClr val="bg1"/>
                </a:solidFill>
              </a:rPr>
              <a:t>jméno římského boha obchodu, cestování a šikovných zlodějů, který byl protějškem řeckého boha Herma.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b="1" dirty="0" smtClean="0">
                <a:solidFill>
                  <a:schemeClr val="bg1"/>
                </a:solidFill>
              </a:rPr>
              <a:t>Na </a:t>
            </a:r>
            <a:r>
              <a:rPr lang="cs-CZ" sz="2200" b="1" dirty="0">
                <a:solidFill>
                  <a:schemeClr val="bg1"/>
                </a:solidFill>
              </a:rPr>
              <a:t>území dnešního Česka </a:t>
            </a:r>
            <a:r>
              <a:rPr lang="cs-CZ" sz="2200" dirty="0">
                <a:solidFill>
                  <a:schemeClr val="bg1"/>
                </a:solidFill>
              </a:rPr>
              <a:t>používaly slovanské kmeny ve své mytologii označení </a:t>
            </a:r>
            <a:r>
              <a:rPr lang="cs-CZ" sz="2200" b="1" dirty="0">
                <a:solidFill>
                  <a:srgbClr val="FFC000"/>
                </a:solidFill>
              </a:rPr>
              <a:t>Dobropán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31769" y="3367637"/>
            <a:ext cx="3209553" cy="1754326"/>
          </a:xfrm>
          <a:prstGeom prst="rect">
            <a:avLst/>
          </a:prstGeom>
          <a:noFill/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>
                <a:solidFill>
                  <a:srgbClr val="FFC000"/>
                </a:solidFill>
              </a:rPr>
              <a:t>Tento snímek byl zachycen </a:t>
            </a:r>
            <a:r>
              <a:rPr lang="cs-CZ" dirty="0" smtClean="0">
                <a:solidFill>
                  <a:srgbClr val="FFC000"/>
                </a:solidFill>
              </a:rPr>
              <a:t>sondou MESSENGER v roce 2008 ve </a:t>
            </a:r>
            <a:r>
              <a:rPr lang="cs-CZ" dirty="0">
                <a:solidFill>
                  <a:srgbClr val="FFC000"/>
                </a:solidFill>
              </a:rPr>
              <a:t>vzdálenosti 27 000 </a:t>
            </a:r>
            <a:r>
              <a:rPr lang="cs-CZ" dirty="0" smtClean="0">
                <a:solidFill>
                  <a:srgbClr val="FFC000"/>
                </a:solidFill>
              </a:rPr>
              <a:t>km od Merkuru.</a:t>
            </a:r>
          </a:p>
          <a:p>
            <a:r>
              <a:rPr lang="cs-CZ" i="1" dirty="0">
                <a:solidFill>
                  <a:srgbClr val="FFC000"/>
                </a:solidFill>
              </a:rPr>
              <a:t>Autor snímku: NASA</a:t>
            </a:r>
            <a:br>
              <a:rPr lang="cs-CZ" i="1" dirty="0">
                <a:solidFill>
                  <a:srgbClr val="FFC000"/>
                </a:solidFill>
              </a:rPr>
            </a:br>
            <a:r>
              <a:rPr lang="cs-CZ" i="1" dirty="0">
                <a:solidFill>
                  <a:srgbClr val="FFC000"/>
                </a:solidFill>
              </a:rPr>
              <a:t>Kosmická sonda: MESSENGER</a:t>
            </a:r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58845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467544" y="1556792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296" y="847684"/>
            <a:ext cx="8918523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Merkur se řadí mezi planety zemského typu, tzv. terestrické planety.</a:t>
            </a:r>
          </a:p>
          <a:p>
            <a:r>
              <a:rPr lang="cs-CZ" sz="2200" dirty="0">
                <a:solidFill>
                  <a:schemeClr val="bg1"/>
                </a:solidFill>
              </a:rPr>
              <a:t>Merkur je ve sluneční soustavě těleso s druhou největší hustotou </a:t>
            </a:r>
            <a:r>
              <a:rPr lang="cs-CZ" sz="2200" dirty="0" smtClean="0">
                <a:solidFill>
                  <a:schemeClr val="bg1"/>
                </a:solidFill>
              </a:rPr>
              <a:t>(hned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po Zemi) 5430</a:t>
            </a:r>
            <a:r>
              <a:rPr lang="cs-CZ" sz="2200" dirty="0">
                <a:solidFill>
                  <a:schemeClr val="bg1"/>
                </a:solidFill>
              </a:rPr>
              <a:t> </a:t>
            </a:r>
            <a:r>
              <a:rPr lang="cs-CZ" sz="2200" dirty="0" smtClean="0">
                <a:solidFill>
                  <a:schemeClr val="bg1"/>
                </a:solidFill>
              </a:rPr>
              <a:t>kg/m</a:t>
            </a:r>
            <a:r>
              <a:rPr lang="cs-CZ" sz="2200" baseline="30000" dirty="0" smtClean="0">
                <a:solidFill>
                  <a:schemeClr val="bg1"/>
                </a:solidFill>
              </a:rPr>
              <a:t>3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Merkur </a:t>
            </a:r>
            <a:r>
              <a:rPr lang="cs-CZ" sz="2200" dirty="0">
                <a:solidFill>
                  <a:schemeClr val="bg1"/>
                </a:solidFill>
              </a:rPr>
              <a:t>obsahuje nejvyšší procenta železa ze všech planet ve Sluneční soustavě.</a:t>
            </a:r>
          </a:p>
          <a:p>
            <a:r>
              <a:rPr lang="cs-CZ" sz="2200" dirty="0">
                <a:solidFill>
                  <a:schemeClr val="bg1"/>
                </a:solidFill>
              </a:rPr>
              <a:t>Poslední výzkumu předpokládají, že má Merkur tekuté jádro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sz="2200" dirty="0" smtClean="0">
                <a:solidFill>
                  <a:schemeClr val="bg1"/>
                </a:solidFill>
              </a:rPr>
              <a:t>Husté </a:t>
            </a:r>
            <a:r>
              <a:rPr lang="cs-CZ" sz="2200" dirty="0">
                <a:solidFill>
                  <a:schemeClr val="bg1"/>
                </a:solidFill>
              </a:rPr>
              <a:t>železné </a:t>
            </a:r>
            <a:r>
              <a:rPr lang="cs-CZ" sz="2200" dirty="0" smtClean="0">
                <a:solidFill>
                  <a:schemeClr val="bg1"/>
                </a:solidFill>
              </a:rPr>
              <a:t>jádro Merkuru, </a:t>
            </a:r>
            <a:r>
              <a:rPr lang="cs-CZ" sz="2200" dirty="0">
                <a:solidFill>
                  <a:schemeClr val="bg1"/>
                </a:solidFill>
              </a:rPr>
              <a:t>relativně větší než u Země, které </a:t>
            </a:r>
            <a:r>
              <a:rPr lang="cs-CZ" sz="2200" dirty="0" smtClean="0">
                <a:solidFill>
                  <a:schemeClr val="bg1"/>
                </a:solidFill>
              </a:rPr>
              <a:t>tvoří </a:t>
            </a:r>
            <a:r>
              <a:rPr lang="cs-CZ" sz="2200" dirty="0">
                <a:solidFill>
                  <a:schemeClr val="bg1"/>
                </a:solidFill>
              </a:rPr>
              <a:t>většinu objemu planety.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952265" y="78243"/>
            <a:ext cx="52565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Struktura Merkuru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37126" y="3653635"/>
            <a:ext cx="2902694" cy="3023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21296" y="3576150"/>
            <a:ext cx="601583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Geologové odhadují, že </a:t>
            </a:r>
            <a:r>
              <a:rPr lang="cs-CZ" sz="2200" b="1" dirty="0">
                <a:solidFill>
                  <a:srgbClr val="FFC000"/>
                </a:solidFill>
              </a:rPr>
              <a:t>jádro Merkuru </a:t>
            </a:r>
            <a:r>
              <a:rPr lang="cs-CZ" sz="2200" dirty="0">
                <a:solidFill>
                  <a:schemeClr val="bg1"/>
                </a:solidFill>
              </a:rPr>
              <a:t>zabírá 42% jeho objemu (pro srovnání, u Země je to 17%) </a:t>
            </a:r>
          </a:p>
          <a:p>
            <a:r>
              <a:rPr lang="cs-CZ" sz="2200" dirty="0">
                <a:solidFill>
                  <a:schemeClr val="bg1"/>
                </a:solidFill>
              </a:rPr>
              <a:t>Předpokládá se, že jádro má v průměru 1 800 až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1 </a:t>
            </a:r>
            <a:r>
              <a:rPr lang="cs-CZ" sz="2200" dirty="0">
                <a:solidFill>
                  <a:schemeClr val="bg1"/>
                </a:solidFill>
              </a:rPr>
              <a:t>900 </a:t>
            </a:r>
            <a:r>
              <a:rPr lang="cs-CZ" sz="2200" dirty="0" smtClean="0">
                <a:solidFill>
                  <a:schemeClr val="bg1"/>
                </a:solidFill>
              </a:rPr>
              <a:t>kilometrů.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224003" y="4755037"/>
            <a:ext cx="1576313" cy="390773"/>
          </a:xfrm>
          <a:prstGeom prst="wedgeEllipseCallout">
            <a:avLst>
              <a:gd name="adj1" fmla="val 113716"/>
              <a:gd name="adj2" fmla="val -8999"/>
            </a:avLst>
          </a:prstGeom>
          <a:gradFill>
            <a:gsLst>
              <a:gs pos="1000">
                <a:schemeClr val="accent1">
                  <a:tint val="66000"/>
                  <a:satMod val="160000"/>
                  <a:alpha val="0"/>
                </a:schemeClr>
              </a:gs>
              <a:gs pos="88340">
                <a:srgbClr val="D49A72"/>
              </a:gs>
              <a:gs pos="77000">
                <a:schemeClr val="accent1">
                  <a:tint val="44500"/>
                  <a:satMod val="160000"/>
                </a:schemeClr>
              </a:gs>
              <a:gs pos="98000">
                <a:schemeClr val="accent6">
                  <a:lumMod val="75000"/>
                </a:schemeClr>
              </a:gs>
            </a:gsLst>
            <a:lin ang="16200000" scaled="1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JÁDRO</a:t>
            </a:r>
            <a:endParaRPr lang="cs-CZ" sz="2200" b="1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5652120" y="6092010"/>
            <a:ext cx="1576313" cy="390773"/>
          </a:xfrm>
          <a:prstGeom prst="wedgeEllipseCallout">
            <a:avLst>
              <a:gd name="adj1" fmla="val 129024"/>
              <a:gd name="adj2" fmla="val -395745"/>
            </a:avLst>
          </a:prstGeom>
          <a:gradFill flip="none" rotWithShape="1">
            <a:gsLst>
              <a:gs pos="1000">
                <a:schemeClr val="accent1">
                  <a:tint val="66000"/>
                  <a:satMod val="160000"/>
                  <a:alpha val="0"/>
                </a:schemeClr>
              </a:gs>
              <a:gs pos="88340">
                <a:srgbClr val="D49A72"/>
              </a:gs>
              <a:gs pos="77000">
                <a:schemeClr val="accent1">
                  <a:tint val="44500"/>
                  <a:satMod val="160000"/>
                </a:schemeClr>
              </a:gs>
              <a:gs pos="98000">
                <a:schemeClr val="accent6">
                  <a:lumMod val="75000"/>
                </a:schemeClr>
              </a:gs>
            </a:gsLst>
            <a:lin ang="54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KŮRA</a:t>
            </a:r>
            <a:endParaRPr lang="cs-CZ" sz="2200" b="1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13" name="Oválný popisek 12"/>
          <p:cNvSpPr/>
          <p:nvPr/>
        </p:nvSpPr>
        <p:spPr>
          <a:xfrm>
            <a:off x="6440276" y="3380763"/>
            <a:ext cx="1576313" cy="390773"/>
          </a:xfrm>
          <a:prstGeom prst="wedgeEllipseCallout">
            <a:avLst>
              <a:gd name="adj1" fmla="val 66181"/>
              <a:gd name="adj2" fmla="val 273749"/>
            </a:avLst>
          </a:prstGeom>
          <a:gradFill flip="none" rotWithShape="1">
            <a:gsLst>
              <a:gs pos="1000">
                <a:schemeClr val="accent1">
                  <a:tint val="66000"/>
                  <a:satMod val="160000"/>
                  <a:alpha val="0"/>
                </a:schemeClr>
              </a:gs>
              <a:gs pos="88340">
                <a:srgbClr val="D49A72"/>
              </a:gs>
              <a:gs pos="77000">
                <a:schemeClr val="accent1">
                  <a:tint val="44500"/>
                  <a:satMod val="160000"/>
                </a:schemeClr>
              </a:gs>
              <a:gs pos="98000">
                <a:schemeClr val="accent6">
                  <a:lumMod val="7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200" b="1" dirty="0" smtClean="0">
                <a:solidFill>
                  <a:schemeClr val="tx1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PLÁŠŤ</a:t>
            </a:r>
            <a:endParaRPr lang="cs-CZ" sz="2200" b="1" dirty="0">
              <a:solidFill>
                <a:schemeClr val="tx1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117848" y="5022700"/>
            <a:ext cx="5890863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Merkur má pouze relativně tenký křemičitý planetární plášť a kůru.</a:t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200" dirty="0">
                <a:solidFill>
                  <a:schemeClr val="bg1"/>
                </a:solidFill>
              </a:rPr>
              <a:t>Plášť Merkuru má mocnost 500-700 km a je tvořen zejména silikáty.</a:t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200" dirty="0">
                <a:solidFill>
                  <a:schemeClr val="bg1"/>
                </a:solidFill>
              </a:rPr>
              <a:t>Kůra Merkuru dosahuje mocnosti 100-300 km</a:t>
            </a:r>
            <a:r>
              <a:rPr lang="cs-CZ" sz="2200" dirty="0" smtClean="0">
                <a:solidFill>
                  <a:schemeClr val="bg1"/>
                </a:solidFill>
              </a:rPr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900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9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  <p:bldP spid="8" grpId="0"/>
      <p:bldP spid="3" grpId="0" build="p"/>
      <p:bldP spid="6" grpId="0" animBg="1"/>
      <p:bldP spid="12" grpId="0" animBg="1"/>
      <p:bldP spid="13" grpId="0" animBg="1"/>
      <p:bldP spid="2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5739" y="116632"/>
            <a:ext cx="8229600" cy="63408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 Merkuru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68598" y="836712"/>
            <a:ext cx="8859886" cy="57606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chemeClr val="bg1"/>
                </a:solidFill>
              </a:rPr>
              <a:t>Po fyzické stránce je podobný našemu </a:t>
            </a:r>
            <a:r>
              <a:rPr lang="cs-CZ" sz="2400" b="1" dirty="0" smtClean="0">
                <a:solidFill>
                  <a:schemeClr val="bg1"/>
                </a:solidFill>
              </a:rPr>
              <a:t>Měsíci.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1505677"/>
            <a:ext cx="8712968" cy="19543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Povrch planety silně </a:t>
            </a:r>
            <a:r>
              <a:rPr lang="cs-CZ" sz="2200" dirty="0">
                <a:solidFill>
                  <a:schemeClr val="bg1"/>
                </a:solidFill>
              </a:rPr>
              <a:t>připomíná měsíční krajinu plnou impaktních kráterů, nízkých pohoří a lávových planin.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Povrch je pokryt především obrovským množstvím kráterů, vzniklých srážkou s meteority a planetkami nejrůznějších velikostí (tzv. </a:t>
            </a:r>
            <a:r>
              <a:rPr lang="cs-CZ" sz="2400" dirty="0">
                <a:solidFill>
                  <a:schemeClr val="bg1"/>
                </a:solidFill>
              </a:rPr>
              <a:t>impaktní krátery).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0361" y="4252586"/>
            <a:ext cx="4577294" cy="2587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68598" y="3460058"/>
            <a:ext cx="8723882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Povrch je nejspíše vlivem smršťování planety rozpraskán množstvím útesových zlomů dosahujících výšky několika kilometrů a délky stovek kilometrů. </a:t>
            </a:r>
          </a:p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Současně je povrch neustále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bombardován </a:t>
            </a:r>
            <a:r>
              <a:rPr lang="cs-CZ" sz="2200" dirty="0">
                <a:solidFill>
                  <a:schemeClr val="bg1"/>
                </a:solidFill>
              </a:rPr>
              <a:t>fotony i </a:t>
            </a:r>
            <a:r>
              <a:rPr lang="cs-CZ" sz="2200" dirty="0" smtClean="0">
                <a:solidFill>
                  <a:schemeClr val="bg1"/>
                </a:solidFill>
              </a:rPr>
              <a:t>slunečním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větrem </a:t>
            </a:r>
            <a:r>
              <a:rPr lang="cs-CZ" sz="2200" dirty="0">
                <a:solidFill>
                  <a:schemeClr val="bg1"/>
                </a:solidFill>
              </a:rPr>
              <a:t>– proudem nabitých částic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směřujících </a:t>
            </a:r>
            <a:r>
              <a:rPr lang="cs-CZ" sz="2200" dirty="0">
                <a:solidFill>
                  <a:schemeClr val="bg1"/>
                </a:solidFill>
              </a:rPr>
              <a:t>vysokou rychlostí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od Slunce.</a:t>
            </a:r>
            <a:endParaRPr lang="cs-CZ" sz="2200" dirty="0">
              <a:solidFill>
                <a:schemeClr val="bg1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13414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build="p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58916"/>
            <a:ext cx="4896544" cy="893820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Atmosféra Merkuru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4896544" cy="18002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200" dirty="0">
                <a:solidFill>
                  <a:schemeClr val="bg1"/>
                </a:solidFill>
              </a:rPr>
              <a:t>Merkur měl nejspíše krátce po zformování atmosféru, která ale rychle zmizela vlivem nízké gravitace planety, vysoké teploty a interakcí molekul se slunečním větrem.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124662" y="4226510"/>
            <a:ext cx="4019338" cy="2631490"/>
          </a:xfrm>
          <a:prstGeom prst="rect">
            <a:avLst/>
          </a:prstGeom>
          <a:solidFill>
            <a:srgbClr val="663300">
              <a:alpha val="46000"/>
            </a:srgbClr>
          </a:solidFill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>
                <a:solidFill>
                  <a:srgbClr val="FFFF00"/>
                </a:solidFill>
              </a:rPr>
              <a:t>Řídká atmosféra Merkuru je tvořena hlavně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FF00"/>
                </a:solidFill>
              </a:rPr>
              <a:t>molekulárním </a:t>
            </a:r>
            <a:r>
              <a:rPr lang="cs-CZ" sz="2000" dirty="0">
                <a:solidFill>
                  <a:srgbClr val="FFFF00"/>
                </a:solidFill>
              </a:rPr>
              <a:t>kyslíkem (42 </a:t>
            </a:r>
            <a:r>
              <a:rPr lang="cs-CZ" sz="2000" dirty="0" smtClean="0">
                <a:solidFill>
                  <a:srgbClr val="FFFF00"/>
                </a:solidFill>
              </a:rPr>
              <a:t>%)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FF00"/>
                </a:solidFill>
              </a:rPr>
              <a:t>sodíkem </a:t>
            </a:r>
            <a:r>
              <a:rPr lang="cs-CZ" sz="2000" dirty="0">
                <a:solidFill>
                  <a:srgbClr val="FFFF00"/>
                </a:solidFill>
              </a:rPr>
              <a:t>(29 </a:t>
            </a:r>
            <a:r>
              <a:rPr lang="cs-CZ" sz="2000" dirty="0" smtClean="0">
                <a:solidFill>
                  <a:srgbClr val="FFFF00"/>
                </a:solidFill>
              </a:rPr>
              <a:t>%)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FF00"/>
                </a:solidFill>
              </a:rPr>
              <a:t>vodíkem </a:t>
            </a:r>
            <a:r>
              <a:rPr lang="cs-CZ" sz="2000" dirty="0">
                <a:solidFill>
                  <a:srgbClr val="FFFF00"/>
                </a:solidFill>
              </a:rPr>
              <a:t>(22 </a:t>
            </a:r>
            <a:r>
              <a:rPr lang="cs-CZ" sz="2000" dirty="0" smtClean="0">
                <a:solidFill>
                  <a:srgbClr val="FFFF00"/>
                </a:solidFill>
              </a:rPr>
              <a:t>%)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FFFF00"/>
                </a:solidFill>
              </a:rPr>
              <a:t>heliem </a:t>
            </a:r>
            <a:r>
              <a:rPr lang="cs-CZ" sz="2000" dirty="0">
                <a:solidFill>
                  <a:srgbClr val="FFFF00"/>
                </a:solidFill>
              </a:rPr>
              <a:t>(6 </a:t>
            </a:r>
            <a:r>
              <a:rPr lang="cs-CZ" sz="2000" dirty="0" smtClean="0">
                <a:solidFill>
                  <a:srgbClr val="FFFF00"/>
                </a:solidFill>
              </a:rPr>
              <a:t>%)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>
                <a:solidFill>
                  <a:srgbClr val="FFFF00"/>
                </a:solidFill>
              </a:rPr>
              <a:t>vodní </a:t>
            </a:r>
            <a:r>
              <a:rPr lang="cs-CZ" sz="2000" dirty="0" smtClean="0">
                <a:solidFill>
                  <a:srgbClr val="FFFF00"/>
                </a:solidFill>
              </a:rPr>
              <a:t>párou - stopové množství</a:t>
            </a:r>
            <a:endParaRPr lang="cs-CZ" sz="2000" dirty="0">
              <a:solidFill>
                <a:srgbClr val="FFFF0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42937" y="116632"/>
            <a:ext cx="3809999" cy="4019549"/>
          </a:xfrm>
          <a:prstGeom prst="rect">
            <a:avLst/>
          </a:prstGeom>
          <a:noFill/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50800" dist="38100" dir="8100000" algn="tr" rotWithShape="0">
              <a:prstClr val="black">
                <a:alpha val="40000"/>
              </a:prst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96804" y="2849209"/>
            <a:ext cx="4908370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Merkur má velmi tenkou atmosféru, složenou z atomů vyražených z jeho povrchu slunečním větrem. Protože je povrch Merkura velmi horký, tyto atomy rychle unikají do vesmíru.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Merkurova </a:t>
            </a:r>
            <a:r>
              <a:rPr lang="cs-CZ" sz="2200" dirty="0">
                <a:solidFill>
                  <a:schemeClr val="bg1"/>
                </a:solidFill>
              </a:rPr>
              <a:t>atmosféra je proměnlivá a musí být neustále doplňována.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b="1" dirty="0" smtClean="0">
                <a:solidFill>
                  <a:srgbClr val="FFC000"/>
                </a:solidFill>
              </a:rPr>
              <a:t>Tlak </a:t>
            </a:r>
            <a:r>
              <a:rPr lang="cs-CZ" sz="2200" b="1" dirty="0">
                <a:solidFill>
                  <a:srgbClr val="FFC000"/>
                </a:solidFill>
              </a:rPr>
              <a:t>atmosféry na povrchu je menší než 10 Pa</a:t>
            </a:r>
            <a:r>
              <a:rPr lang="cs-CZ" sz="2200" dirty="0">
                <a:solidFill>
                  <a:schemeClr val="bg1"/>
                </a:solidFill>
              </a:rPr>
              <a:t>, tedy v pozemských měřítkách ultravysoké vakuum, daleko vyšší tlak má i vakuum v běžné žárovce</a:t>
            </a:r>
            <a:r>
              <a:rPr lang="cs-CZ" sz="2200" dirty="0"/>
              <a:t>.</a:t>
            </a:r>
            <a:endParaRPr lang="cs-CZ" sz="2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84214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11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2650"/>
                            </p:stCondLst>
                            <p:childTnLst>
                              <p:par>
                                <p:cTn id="44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4170"/>
                            </p:stCondLst>
                            <p:childTnLst>
                              <p:par>
                                <p:cTn id="48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5560"/>
                            </p:stCondLst>
                            <p:childTnLst>
                              <p:par>
                                <p:cTn id="52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6950"/>
                            </p:stCondLst>
                            <p:childTnLst>
                              <p:par>
                                <p:cTn id="5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8340"/>
                            </p:stCondLst>
                            <p:childTnLst>
                              <p:par>
                                <p:cTn id="60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 uiExpand="1" build="p" animBg="1"/>
      <p:bldP spid="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229600" cy="792088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Oběžná dráha Merkuru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43970" y="2501027"/>
            <a:ext cx="4831950" cy="3304237"/>
          </a:xfrm>
        </p:spPr>
        <p:txBody>
          <a:bodyPr>
            <a:noAutofit/>
          </a:bodyPr>
          <a:lstStyle/>
          <a:p>
            <a:pPr>
              <a:spcBef>
                <a:spcPts val="0"/>
              </a:spcBef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Vzdálenost </a:t>
            </a:r>
            <a:r>
              <a:rPr lang="cs-CZ" sz="2200" dirty="0">
                <a:solidFill>
                  <a:srgbClr val="FFC000"/>
                </a:solidFill>
              </a:rPr>
              <a:t>od Slunce </a:t>
            </a:r>
            <a:r>
              <a:rPr lang="cs-CZ" sz="2200" dirty="0">
                <a:solidFill>
                  <a:schemeClr val="bg1"/>
                </a:solidFill>
              </a:rPr>
              <a:t>se mění od </a:t>
            </a:r>
            <a:r>
              <a:rPr lang="cs-CZ" sz="2200" dirty="0" smtClean="0">
                <a:solidFill>
                  <a:schemeClr val="bg1"/>
                </a:solidFill>
              </a:rPr>
              <a:t/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rgbClr val="FFC000"/>
                </a:solidFill>
              </a:rPr>
              <a:t>46 </a:t>
            </a:r>
            <a:r>
              <a:rPr lang="cs-CZ" sz="2200" b="1" dirty="0">
                <a:solidFill>
                  <a:srgbClr val="FFC000"/>
                </a:solidFill>
              </a:rPr>
              <a:t>milionů km do 70 milionů </a:t>
            </a:r>
            <a:r>
              <a:rPr lang="cs-CZ" sz="2200" b="1" dirty="0" smtClean="0">
                <a:solidFill>
                  <a:srgbClr val="FFC000"/>
                </a:solidFill>
              </a:rPr>
              <a:t>km.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</a:p>
          <a:p>
            <a:pPr>
              <a:spcBef>
                <a:spcPts val="0"/>
              </a:spcBef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Jeden </a:t>
            </a:r>
            <a:r>
              <a:rPr lang="cs-CZ" sz="2200" dirty="0">
                <a:solidFill>
                  <a:srgbClr val="FFC000"/>
                </a:solidFill>
              </a:rPr>
              <a:t>oběh </a:t>
            </a:r>
            <a:r>
              <a:rPr lang="cs-CZ" sz="2200" dirty="0">
                <a:solidFill>
                  <a:schemeClr val="bg1"/>
                </a:solidFill>
              </a:rPr>
              <a:t>kolem Slunce Merkuru zabere </a:t>
            </a:r>
            <a:r>
              <a:rPr lang="cs-CZ" sz="2200" b="1" dirty="0">
                <a:solidFill>
                  <a:srgbClr val="FFC000"/>
                </a:solidFill>
              </a:rPr>
              <a:t>88 </a:t>
            </a:r>
            <a:r>
              <a:rPr lang="cs-CZ" sz="2200" b="1" dirty="0" smtClean="0">
                <a:solidFill>
                  <a:srgbClr val="FFC000"/>
                </a:solidFill>
              </a:rPr>
              <a:t>dní.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</a:p>
          <a:p>
            <a:pPr>
              <a:spcBef>
                <a:spcPts val="0"/>
              </a:spcBef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rgbClr val="FFC000"/>
                </a:solidFill>
              </a:rPr>
              <a:t>Rotace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Merkuru kolem své osy zabere </a:t>
            </a:r>
            <a:r>
              <a:rPr lang="cs-CZ" sz="2200" b="1" dirty="0">
                <a:solidFill>
                  <a:srgbClr val="FFC000"/>
                </a:solidFill>
              </a:rPr>
              <a:t>58.7 </a:t>
            </a:r>
            <a:r>
              <a:rPr lang="cs-CZ" sz="2200" b="1" dirty="0" smtClean="0">
                <a:solidFill>
                  <a:srgbClr val="FFC000"/>
                </a:solidFill>
              </a:rPr>
              <a:t>dne.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  <a:spcAft>
                <a:spcPts val="3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Vlivem </a:t>
            </a:r>
            <a:r>
              <a:rPr lang="cs-CZ" sz="2200" dirty="0">
                <a:solidFill>
                  <a:schemeClr val="bg1"/>
                </a:solidFill>
              </a:rPr>
              <a:t>pomalé rotace trvá </a:t>
            </a:r>
            <a:r>
              <a:rPr lang="cs-CZ" sz="2200" dirty="0">
                <a:solidFill>
                  <a:srgbClr val="FFC000"/>
                </a:solidFill>
              </a:rPr>
              <a:t>jeden sluneční den </a:t>
            </a:r>
            <a:r>
              <a:rPr lang="cs-CZ" sz="2200" dirty="0">
                <a:solidFill>
                  <a:schemeClr val="bg1"/>
                </a:solidFill>
              </a:rPr>
              <a:t>na Merkuru</a:t>
            </a:r>
            <a:r>
              <a:rPr lang="cs-CZ" sz="2200" dirty="0">
                <a:solidFill>
                  <a:srgbClr val="FFC000"/>
                </a:solidFill>
              </a:rPr>
              <a:t> </a:t>
            </a:r>
            <a:r>
              <a:rPr lang="cs-CZ" sz="2200" dirty="0" smtClean="0">
                <a:solidFill>
                  <a:srgbClr val="FFC000"/>
                </a:solidFill>
              </a:rPr>
              <a:t/>
            </a:r>
            <a:br>
              <a:rPr lang="cs-CZ" sz="2200" dirty="0" smtClean="0">
                <a:solidFill>
                  <a:srgbClr val="FFC000"/>
                </a:solidFill>
              </a:rPr>
            </a:br>
            <a:r>
              <a:rPr lang="cs-CZ" sz="2200" b="1" dirty="0" smtClean="0">
                <a:solidFill>
                  <a:srgbClr val="FFC000"/>
                </a:solidFill>
              </a:rPr>
              <a:t>176 </a:t>
            </a:r>
            <a:r>
              <a:rPr lang="cs-CZ" sz="2200" b="1" dirty="0">
                <a:solidFill>
                  <a:srgbClr val="FFC000"/>
                </a:solidFill>
              </a:rPr>
              <a:t>pozemských </a:t>
            </a:r>
            <a:r>
              <a:rPr lang="cs-CZ" sz="2200" b="1" dirty="0" smtClean="0">
                <a:solidFill>
                  <a:srgbClr val="FFC000"/>
                </a:solidFill>
              </a:rPr>
              <a:t>dnů.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918" y="1700808"/>
            <a:ext cx="3810000" cy="3248025"/>
          </a:xfrm>
          <a:prstGeom prst="rect">
            <a:avLst/>
          </a:prstGeom>
          <a:noFill/>
          <a:ln w="38100">
            <a:solidFill>
              <a:schemeClr val="tx1"/>
            </a:solidFill>
            <a:miter lim="800000"/>
            <a:headEnd/>
            <a:tailEnd/>
          </a:ln>
          <a:effectLst>
            <a:glow rad="635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55538" y="5673060"/>
            <a:ext cx="8720382" cy="11849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Jelikož </a:t>
            </a:r>
            <a:r>
              <a:rPr lang="cs-CZ" sz="2200" b="1" dirty="0">
                <a:solidFill>
                  <a:srgbClr val="FFC000"/>
                </a:solidFill>
              </a:rPr>
              <a:t>rotační osa planety je kolmá </a:t>
            </a:r>
            <a:r>
              <a:rPr lang="cs-CZ" sz="2200" dirty="0">
                <a:solidFill>
                  <a:srgbClr val="FFC000"/>
                </a:solidFill>
              </a:rPr>
              <a:t>na rovinu oběžné </a:t>
            </a:r>
            <a:r>
              <a:rPr lang="cs-CZ" sz="2200" dirty="0" smtClean="0">
                <a:solidFill>
                  <a:srgbClr val="FFC000"/>
                </a:solidFill>
              </a:rPr>
              <a:t>dráhy,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dirty="0">
                <a:solidFill>
                  <a:schemeClr val="bg1"/>
                </a:solidFill>
              </a:rPr>
              <a:t>mají všechny body na povrchu Merkuru stejně dlouhý den.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b="1" dirty="0">
                <a:solidFill>
                  <a:srgbClr val="FFC000"/>
                </a:solidFill>
              </a:rPr>
              <a:t>Průměrná rychlost oběhu 47,87 </a:t>
            </a:r>
            <a:r>
              <a:rPr lang="cs-CZ" sz="2200" b="1" dirty="0" smtClean="0">
                <a:solidFill>
                  <a:srgbClr val="FFC000"/>
                </a:solidFill>
              </a:rPr>
              <a:t>km/s.</a:t>
            </a:r>
            <a:endParaRPr lang="cs-CZ" sz="2200" dirty="0">
              <a:solidFill>
                <a:schemeClr val="bg1"/>
              </a:solidFill>
            </a:endParaRPr>
          </a:p>
        </p:txBody>
      </p:sp>
      <p:sp>
        <p:nvSpPr>
          <p:cNvPr id="9" name="Zaoblený obdélníkový popisek 8"/>
          <p:cNvSpPr/>
          <p:nvPr/>
        </p:nvSpPr>
        <p:spPr>
          <a:xfrm>
            <a:off x="2052710" y="5240462"/>
            <a:ext cx="1872208" cy="360040"/>
          </a:xfrm>
          <a:prstGeom prst="wedgeRoundRectCallout">
            <a:avLst>
              <a:gd name="adj1" fmla="val -66028"/>
              <a:gd name="adj2" fmla="val -108077"/>
              <a:gd name="adj3" fmla="val 16667"/>
            </a:avLst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bg2">
                <a:lumMod val="25000"/>
              </a:schemeClr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perihelium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1" name="Zaoblený obdélníkový popisek 10"/>
          <p:cNvSpPr/>
          <p:nvPr/>
        </p:nvSpPr>
        <p:spPr>
          <a:xfrm>
            <a:off x="2254439" y="1124744"/>
            <a:ext cx="1468750" cy="339661"/>
          </a:xfrm>
          <a:prstGeom prst="wedgeRoundRectCallout">
            <a:avLst>
              <a:gd name="adj1" fmla="val -85151"/>
              <a:gd name="adj2" fmla="val 103743"/>
              <a:gd name="adj3" fmla="val 16667"/>
            </a:avLst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6200000" scaled="1"/>
            <a:tileRect/>
          </a:gradFill>
          <a:ln>
            <a:solidFill>
              <a:schemeClr val="bg2">
                <a:lumMod val="25000"/>
              </a:schemeClr>
            </a:solidFill>
          </a:ln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tx2">
                    <a:lumMod val="50000"/>
                  </a:schemeClr>
                </a:solidFill>
              </a:rPr>
              <a:t>afelium</a:t>
            </a:r>
            <a:endParaRPr lang="cs-CZ" sz="20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39952" y="808256"/>
            <a:ext cx="4831950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Wingdings" pitchFamily="2" charset="2"/>
              <a:buChar char="Ø"/>
            </a:pPr>
            <a:r>
              <a:rPr lang="cs-CZ" sz="2200" b="1" dirty="0" smtClean="0">
                <a:solidFill>
                  <a:schemeClr val="bg1"/>
                </a:solidFill>
              </a:rPr>
              <a:t>Oběžná </a:t>
            </a:r>
            <a:r>
              <a:rPr lang="cs-CZ" sz="2200" b="1" dirty="0">
                <a:solidFill>
                  <a:schemeClr val="bg1"/>
                </a:solidFill>
              </a:rPr>
              <a:t>dráha Merkuru</a:t>
            </a:r>
            <a:r>
              <a:rPr lang="cs-CZ" sz="2200" dirty="0">
                <a:solidFill>
                  <a:schemeClr val="bg1"/>
                </a:solidFill>
              </a:rPr>
              <a:t> vykazuje největší výstřednost ze všech planet</a:t>
            </a:r>
            <a:br>
              <a:rPr lang="cs-CZ" sz="2200" dirty="0">
                <a:solidFill>
                  <a:schemeClr val="bg1"/>
                </a:solidFill>
              </a:rPr>
            </a:br>
            <a:r>
              <a:rPr lang="cs-CZ" sz="2000" i="1" dirty="0">
                <a:solidFill>
                  <a:srgbClr val="00B0F0"/>
                </a:solidFill>
              </a:rPr>
              <a:t>(projevuje v tom, že v době </a:t>
            </a:r>
            <a:r>
              <a:rPr lang="cs-CZ" sz="2000" i="1" dirty="0" smtClean="0">
                <a:solidFill>
                  <a:srgbClr val="00B0F0"/>
                </a:solidFill>
              </a:rPr>
              <a:t>perihelia </a:t>
            </a:r>
            <a:r>
              <a:rPr lang="cs-CZ" sz="2000" i="1" dirty="0">
                <a:solidFill>
                  <a:srgbClr val="00B0F0"/>
                </a:solidFill>
              </a:rPr>
              <a:t>je přibližně o 24 miliónů km blíže ke Slunci než v době </a:t>
            </a:r>
            <a:r>
              <a:rPr lang="cs-CZ" sz="2000" i="1" dirty="0" smtClean="0">
                <a:solidFill>
                  <a:srgbClr val="00B0F0"/>
                </a:solidFill>
              </a:rPr>
              <a:t>afelia</a:t>
            </a:r>
            <a:r>
              <a:rPr lang="cs-CZ" sz="2000" i="1" dirty="0">
                <a:solidFill>
                  <a:srgbClr val="00B0F0"/>
                </a:solidFill>
              </a:rPr>
              <a:t>). </a:t>
            </a:r>
          </a:p>
        </p:txBody>
      </p:sp>
    </p:spTree>
    <p:extLst>
      <p:ext uri="{BB962C8B-B14F-4D97-AF65-F5344CB8AC3E}">
        <p14:creationId xmlns:p14="http://schemas.microsoft.com/office/powerpoint/2010/main" val="13866316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3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5" grpId="0" build="p"/>
      <p:bldP spid="9" grpId="0" animBg="1"/>
      <p:bldP spid="11" grpId="0" animBg="1"/>
      <p:bldP spid="10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34082"/>
          </a:xfrm>
        </p:spPr>
        <p:txBody>
          <a:bodyPr>
            <a:no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data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76659918"/>
              </p:ext>
            </p:extLst>
          </p:nvPr>
        </p:nvGraphicFramePr>
        <p:xfrm>
          <a:off x="467544" y="836712"/>
          <a:ext cx="8229600" cy="5760720"/>
        </p:xfrm>
        <a:graphic>
          <a:graphicData uri="http://schemas.openxmlformats.org/drawingml/2006/table">
            <a:tbl>
              <a:tblPr bandRow="1">
                <a:tableStyleId>{3C2FFA5D-87B4-456A-9821-1D502468CF0F}</a:tableStyleId>
              </a:tblPr>
              <a:tblGrid>
                <a:gridCol w="4114800"/>
                <a:gridCol w="4114800"/>
              </a:tblGrid>
              <a:tr h="396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hmotnost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3,3×10</a:t>
                      </a:r>
                      <a:r>
                        <a:rPr lang="cs-CZ" sz="2100" b="1" baseline="30000" dirty="0">
                          <a:solidFill>
                            <a:schemeClr val="tx1"/>
                          </a:solidFill>
                          <a:effectLst/>
                        </a:rPr>
                        <a:t>23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 kg</a:t>
                      </a: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rovníkový poloměr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2 440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km</a:t>
                      </a: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hustota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5 430 kg/m</a:t>
                      </a:r>
                      <a:r>
                        <a:rPr lang="cs-CZ" sz="2100" b="1" baseline="30000" dirty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Zrychlení na povrchu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3,70 m/s</a:t>
                      </a:r>
                      <a:r>
                        <a:rPr lang="cs-CZ" sz="2100" b="1" baseline="30000" dirty="0" smtClean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Úniková rychlost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4,3 km/s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96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povrchová teplota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−180 °C až 430 °C</a:t>
                      </a: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otočení kolem osy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58,65 dne</a:t>
                      </a: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doba oběhu kolem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88 </a:t>
                      </a:r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pozemských 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dní</a:t>
                      </a: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střední vzdálenost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od Slunce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57 910 000 </a:t>
                      </a:r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km</a:t>
                      </a: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přísluní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46 000 000 km</a:t>
                      </a:r>
                      <a:endParaRPr lang="cs-CZ" sz="21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odsluní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 smtClean="0">
                          <a:solidFill>
                            <a:schemeClr val="accent6">
                              <a:lumMod val="50000"/>
                            </a:schemeClr>
                          </a:solidFill>
                          <a:effectLst/>
                        </a:rPr>
                        <a:t>69 820 000 km</a:t>
                      </a:r>
                      <a:endParaRPr lang="cs-CZ" sz="2100" b="1" dirty="0">
                        <a:solidFill>
                          <a:schemeClr val="accent6">
                            <a:lumMod val="50000"/>
                          </a:schemeClr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Vzdálenost od Země - minimální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77 300 000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                                     -</a:t>
                      </a:r>
                      <a:r>
                        <a:rPr lang="cs-CZ" sz="2100" b="1" baseline="0" dirty="0" smtClean="0">
                          <a:solidFill>
                            <a:schemeClr val="tx1"/>
                          </a:solidFill>
                          <a:effectLst/>
                        </a:rPr>
                        <a:t> maximální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 smtClean="0">
                          <a:solidFill>
                            <a:schemeClr val="tx1"/>
                          </a:solidFill>
                          <a:effectLst/>
                        </a:rPr>
                        <a:t>221 900 000 km</a:t>
                      </a:r>
                      <a:endParaRPr lang="cs-CZ" sz="2100" b="1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anchor="ctr"/>
                </a:tc>
              </a:tr>
              <a:tr h="360000">
                <a:tc>
                  <a:txBody>
                    <a:bodyPr/>
                    <a:lstStyle/>
                    <a:p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počet měsíců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lvl="3" algn="l"/>
                      <a:r>
                        <a:rPr lang="cs-CZ" sz="2100" b="1" dirty="0">
                          <a:solidFill>
                            <a:schemeClr val="tx1"/>
                          </a:solidFill>
                          <a:effectLst/>
                        </a:rPr>
                        <a:t>0</a:t>
                      </a:r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63199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1098"/>
            <a:ext cx="6624736" cy="706090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Důležité objevy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5561573"/>
              </p:ext>
            </p:extLst>
          </p:nvPr>
        </p:nvGraphicFramePr>
        <p:xfrm>
          <a:off x="179512" y="764704"/>
          <a:ext cx="6624736" cy="5857060"/>
        </p:xfrm>
        <a:graphic>
          <a:graphicData uri="http://schemas.openxmlformats.org/drawingml/2006/table">
            <a:tbl>
              <a:tblPr>
                <a:tableStyleId>{08FB837D-C827-4EFA-A057-4D05807E0F7C}</a:tableStyleId>
              </a:tblPr>
              <a:tblGrid>
                <a:gridCol w="1383186"/>
                <a:gridCol w="5241550"/>
              </a:tblGrid>
              <a:tr h="351774">
                <a:tc>
                  <a:txBody>
                    <a:bodyPr/>
                    <a:lstStyle/>
                    <a:p>
                      <a:r>
                        <a:rPr lang="cs-CZ" sz="2000" b="1" dirty="0" smtClean="0">
                          <a:solidFill>
                            <a:schemeClr val="tx1"/>
                          </a:solidFill>
                        </a:rPr>
                        <a:t>3000 př. Kr.</a:t>
                      </a:r>
                      <a:endParaRPr lang="cs-CZ" sz="2000" b="1" dirty="0">
                        <a:solidFill>
                          <a:schemeClr val="tx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 smtClean="0">
                          <a:solidFill>
                            <a:schemeClr val="tx1"/>
                          </a:solidFill>
                        </a:rPr>
                        <a:t>Objevení Merkuru Sumery</a:t>
                      </a:r>
                      <a:endParaRPr lang="cs-CZ" sz="2200" dirty="0">
                        <a:solidFill>
                          <a:schemeClr val="tx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654284">
                <a:tc>
                  <a:txBody>
                    <a:bodyPr/>
                    <a:lstStyle/>
                    <a:p>
                      <a:r>
                        <a:rPr lang="cs-CZ" sz="2400" b="1" dirty="0" smtClean="0"/>
                        <a:t>1631</a:t>
                      </a:r>
                      <a:r>
                        <a:rPr lang="cs-CZ" sz="2400" b="1" dirty="0"/>
                        <a:t> 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/>
                        <a:t>Astronomové poprvé pozorují přechod Merkuru přes sluneční kotouč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621514">
                <a:tc>
                  <a:txBody>
                    <a:bodyPr/>
                    <a:lstStyle/>
                    <a:p>
                      <a:r>
                        <a:rPr lang="cs-CZ" sz="2400" b="1" dirty="0"/>
                        <a:t>1916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/>
                        <a:t>Vysvětlení stáčení perihélia obecnou relativitou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660752">
                <a:tc>
                  <a:txBody>
                    <a:bodyPr/>
                    <a:lstStyle/>
                    <a:p>
                      <a:r>
                        <a:rPr lang="cs-CZ" sz="2400" b="1" dirty="0"/>
                        <a:t>1965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/>
                        <a:t>Radar stanovil dobu otočení Merkuru na 58,65 dne 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891910">
                <a:tc>
                  <a:txBody>
                    <a:bodyPr/>
                    <a:lstStyle/>
                    <a:p>
                      <a:r>
                        <a:rPr lang="cs-CZ" sz="2400" b="1" dirty="0"/>
                        <a:t>1974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/>
                        <a:t>Kosmická sonda Mariner 10 pořizuje první fotografie povrchu a detekuje magnetické pole planety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430881">
                <a:tc>
                  <a:txBody>
                    <a:bodyPr/>
                    <a:lstStyle/>
                    <a:p>
                      <a:r>
                        <a:rPr lang="cs-CZ" sz="2400" b="1" dirty="0"/>
                        <a:t>1985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/>
                        <a:t>Zjištění sodíku v atmosféře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679121">
                <a:tc>
                  <a:txBody>
                    <a:bodyPr/>
                    <a:lstStyle/>
                    <a:p>
                      <a:r>
                        <a:rPr lang="cs-CZ" sz="2400" b="1" dirty="0"/>
                        <a:t>2008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/>
                        <a:t>První podrobné mapování planety sondou Messenger (start 2004, průlety 2008, 2009)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  <a:tr h="891910">
                <a:tc>
                  <a:txBody>
                    <a:bodyPr/>
                    <a:lstStyle/>
                    <a:p>
                      <a:r>
                        <a:rPr lang="cs-CZ" sz="2400" b="1" dirty="0"/>
                        <a:t>2011</a:t>
                      </a:r>
                      <a:endParaRPr lang="cs-CZ" sz="2400" b="1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  <a:tc>
                  <a:txBody>
                    <a:bodyPr/>
                    <a:lstStyle/>
                    <a:p>
                      <a:r>
                        <a:rPr lang="cs-CZ" sz="2200" dirty="0"/>
                        <a:t>Sonda Messenger bude navedena jako první družice na oběžnou dráhu kolem Merkuru</a:t>
                      </a:r>
                      <a:endParaRPr lang="cs-CZ" sz="2200" dirty="0">
                        <a:solidFill>
                          <a:schemeClr val="bg1"/>
                        </a:solidFill>
                      </a:endParaRPr>
                    </a:p>
                  </a:txBody>
                  <a:tcPr marL="82290" marR="82290" marT="41145" marB="41145" anchor="ctr"/>
                </a:tc>
              </a:tr>
            </a:tbl>
          </a:graphicData>
        </a:graphic>
      </p:graphicFrame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56150" y="2276872"/>
            <a:ext cx="2497460" cy="26015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13759" y="116632"/>
            <a:ext cx="2530241" cy="2088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8" name="Přímá spojnice se šipkou 7"/>
          <p:cNvCxnSpPr/>
          <p:nvPr/>
        </p:nvCxnSpPr>
        <p:spPr>
          <a:xfrm flipV="1">
            <a:off x="5436096" y="1628800"/>
            <a:ext cx="1368152" cy="180020"/>
          </a:xfrm>
          <a:prstGeom prst="straightConnector1">
            <a:avLst/>
          </a:prstGeom>
          <a:ln w="57150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>
            <a:off x="5868144" y="2420888"/>
            <a:ext cx="1028515" cy="432048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/>
          <p:nvPr/>
        </p:nvCxnSpPr>
        <p:spPr>
          <a:xfrm>
            <a:off x="6555921" y="5184602"/>
            <a:ext cx="622537" cy="0"/>
          </a:xfrm>
          <a:prstGeom prst="straightConnector1">
            <a:avLst/>
          </a:prstGeom>
          <a:ln w="57150">
            <a:solidFill>
              <a:schemeClr val="accent5">
                <a:lumMod val="75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" name="Picture 8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43132" y="5013176"/>
            <a:ext cx="1681603" cy="14742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" name="TextovéPole 19"/>
          <p:cNvSpPr txBox="1"/>
          <p:nvPr/>
        </p:nvSpPr>
        <p:spPr>
          <a:xfrm>
            <a:off x="6867190" y="6487381"/>
            <a:ext cx="21693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600" dirty="0">
                <a:solidFill>
                  <a:schemeClr val="bg1"/>
                </a:solidFill>
              </a:rPr>
              <a:t>detail pánve Caloris</a:t>
            </a:r>
          </a:p>
        </p:txBody>
      </p:sp>
    </p:spTree>
    <p:extLst>
      <p:ext uri="{BB962C8B-B14F-4D97-AF65-F5344CB8AC3E}">
        <p14:creationId xmlns:p14="http://schemas.microsoft.com/office/powerpoint/2010/main" val="2612951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2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2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1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2000"/>
                            </p:stCondLst>
                            <p:childTnLst>
                              <p:par>
                                <p:cTn id="38" presetID="4" presetClass="entr" presetSubtype="3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4" presetClass="entr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43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91855"/>
            <a:ext cx="8784976" cy="186204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>
                <a:solidFill>
                  <a:schemeClr val="bg1"/>
                </a:solidFill>
              </a:rPr>
              <a:t>Při pohledu ze Země dosahuje Merkur </a:t>
            </a:r>
            <a:r>
              <a:rPr lang="cs-CZ" sz="2200" dirty="0" smtClean="0">
                <a:solidFill>
                  <a:schemeClr val="bg1"/>
                </a:solidFill>
              </a:rPr>
              <a:t>takové jasnosti, že </a:t>
            </a:r>
            <a:r>
              <a:rPr lang="cs-CZ" sz="2200" dirty="0">
                <a:solidFill>
                  <a:schemeClr val="bg1"/>
                </a:solidFill>
              </a:rPr>
              <a:t>je viditelný i pouhým okem, ale jelikož se nevzdaluje od Slunce nikdy dále než na 28,3° je velice těžko pozorovatelný. </a:t>
            </a:r>
            <a:endParaRPr lang="cs-CZ" sz="22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Nejlepší </a:t>
            </a:r>
            <a:r>
              <a:rPr lang="cs-CZ" sz="2200" dirty="0">
                <a:solidFill>
                  <a:schemeClr val="bg1"/>
                </a:solidFill>
              </a:rPr>
              <a:t>podmínky tak nastávají při soumraku či úsvitu než vyjde Slunce nad horizont.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3448" y="2753903"/>
            <a:ext cx="878497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 smtClean="0">
                <a:solidFill>
                  <a:schemeClr val="bg1"/>
                </a:solidFill>
              </a:rPr>
              <a:t>Pozorování </a:t>
            </a:r>
            <a:r>
              <a:rPr lang="cs-CZ" sz="2200" dirty="0">
                <a:solidFill>
                  <a:schemeClr val="bg1"/>
                </a:solidFill>
              </a:rPr>
              <a:t>planety pozemskými teleskopy je složité kvůli blízkosti Slunce. </a:t>
            </a:r>
            <a:endParaRPr lang="cs-CZ" sz="2200" dirty="0" smtClean="0">
              <a:solidFill>
                <a:schemeClr val="bg1"/>
              </a:solidFill>
            </a:endParaRPr>
          </a:p>
          <a:p>
            <a:r>
              <a:rPr lang="cs-CZ" sz="2200" dirty="0" smtClean="0">
                <a:solidFill>
                  <a:schemeClr val="bg1"/>
                </a:solidFill>
              </a:rPr>
              <a:t>Detailnější </a:t>
            </a:r>
            <a:r>
              <a:rPr lang="cs-CZ" sz="2200" dirty="0">
                <a:solidFill>
                  <a:schemeClr val="bg1"/>
                </a:solidFill>
              </a:rPr>
              <a:t>znalosti přinesla až dvojice sond, která kolem planety prolétla.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144003" y="118247"/>
            <a:ext cx="496855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Pozorování Merkuru</a:t>
            </a:r>
            <a:endParaRPr lang="cs-CZ" sz="4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35796" y="3782161"/>
            <a:ext cx="3744416" cy="2808312"/>
          </a:xfrm>
          <a:prstGeom prst="roundRect">
            <a:avLst>
              <a:gd name="adj" fmla="val 5040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324" y="4386050"/>
            <a:ext cx="3035967" cy="227518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292929"/>
            </a:solidFill>
            <a:miter lim="800000"/>
          </a:ln>
          <a:effectLst>
            <a:reflection blurRad="12700" stA="28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>
            <a:bevelT h="38100"/>
            <a:contourClr>
              <a:srgbClr val="C0C0C0"/>
            </a:contourClr>
          </a:sp3d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293096"/>
            <a:ext cx="2448272" cy="2461090"/>
          </a:xfrm>
          <a:prstGeom prst="roundRect">
            <a:avLst>
              <a:gd name="adj" fmla="val 7849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coolSlant"/>
            <a:contourClr>
              <a:srgbClr val="969696"/>
            </a:contourClr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0680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000"/>
                            </p:stCondLst>
                            <p:childTnLst>
                              <p:par>
                                <p:cTn id="3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5000"/>
                            </p:stCondLst>
                            <p:childTnLst>
                              <p:par>
                                <p:cTn id="4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build="p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5" y="170814"/>
            <a:ext cx="5400599" cy="778098"/>
          </a:xfrm>
        </p:spPr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Výzkum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57281" y="232638"/>
            <a:ext cx="4001084" cy="5140578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>
            <a:glow rad="1397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47920" y="5589240"/>
            <a:ext cx="400108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Sonda Mariner 10 </a:t>
            </a:r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před naložením</a:t>
            </a:r>
            <a:b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</a:t>
            </a:r>
            <a:r>
              <a:rPr lang="cs-CZ" sz="20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kapsle  </a:t>
            </a:r>
            <a:r>
              <a:rPr lang="cs-CZ" sz="20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vypuštěním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107505" y="960979"/>
            <a:ext cx="4752528" cy="25391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>
                <a:solidFill>
                  <a:schemeClr val="bg1"/>
                </a:solidFill>
              </a:rPr>
              <a:t>Merkur byl poslední zkoumanou terestrickou planetou ve sluneční soustavě i přes to, že se jedná o jednu z blízkých </a:t>
            </a:r>
            <a:r>
              <a:rPr lang="cs-CZ" sz="2200" dirty="0" smtClean="0">
                <a:solidFill>
                  <a:schemeClr val="bg1"/>
                </a:solidFill>
              </a:rPr>
              <a:t>planet.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200" dirty="0" smtClean="0">
                <a:solidFill>
                  <a:schemeClr val="bg1"/>
                </a:solidFill>
              </a:rPr>
              <a:t>Donedávna </a:t>
            </a:r>
            <a:r>
              <a:rPr lang="cs-CZ" sz="2200" dirty="0">
                <a:solidFill>
                  <a:schemeClr val="bg1"/>
                </a:solidFill>
              </a:rPr>
              <a:t>byl zblízka prozkoumán pouze jedinou sondou – americkou sondou </a:t>
            </a:r>
            <a:r>
              <a:rPr lang="cs-CZ" sz="2200" dirty="0" smtClean="0">
                <a:solidFill>
                  <a:schemeClr val="bg1"/>
                </a:solidFill>
              </a:rPr>
              <a:t> </a:t>
            </a:r>
            <a:r>
              <a:rPr lang="cs-CZ" sz="2200" b="1" dirty="0" smtClean="0">
                <a:solidFill>
                  <a:srgbClr val="FFC000"/>
                </a:solidFill>
              </a:rPr>
              <a:t>Mariner </a:t>
            </a:r>
            <a:r>
              <a:rPr lang="cs-CZ" sz="2200" b="1" dirty="0">
                <a:solidFill>
                  <a:srgbClr val="FFC000"/>
                </a:solidFill>
              </a:rPr>
              <a:t>10</a:t>
            </a:r>
            <a:r>
              <a:rPr lang="cs-CZ" sz="2200" dirty="0">
                <a:solidFill>
                  <a:schemeClr val="bg1"/>
                </a:solidFill>
              </a:rPr>
              <a:t>. </a:t>
            </a:r>
            <a:endParaRPr lang="cs-CZ" sz="2200" dirty="0" smtClean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4372" y="3529831"/>
            <a:ext cx="4775661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>
                <a:solidFill>
                  <a:srgbClr val="00FF00"/>
                </a:solidFill>
              </a:rPr>
              <a:t>Mariner 10 proletěl kolem Merkuru </a:t>
            </a:r>
            <a:r>
              <a:rPr lang="cs-CZ" sz="2000" dirty="0" smtClean="0">
                <a:solidFill>
                  <a:srgbClr val="00FF00"/>
                </a:solidFill>
              </a:rPr>
              <a:t>celkem 3 krát v letech 1974  - 1975. </a:t>
            </a: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00FF00"/>
                </a:solidFill>
              </a:rPr>
              <a:t>Během </a:t>
            </a:r>
            <a:r>
              <a:rPr lang="cs-CZ" sz="2000" dirty="0">
                <a:solidFill>
                  <a:srgbClr val="00FF00"/>
                </a:solidFill>
              </a:rPr>
              <a:t>těchto </a:t>
            </a:r>
            <a:r>
              <a:rPr lang="cs-CZ" sz="2000" dirty="0" smtClean="0">
                <a:solidFill>
                  <a:srgbClr val="00FF00"/>
                </a:solidFill>
              </a:rPr>
              <a:t>průletů </a:t>
            </a:r>
            <a:r>
              <a:rPr lang="cs-CZ" sz="2000" dirty="0">
                <a:solidFill>
                  <a:srgbClr val="00FF00"/>
                </a:solidFill>
              </a:rPr>
              <a:t>pořídil a odeslal zpět k Zemi přes 2700 použitelných </a:t>
            </a:r>
            <a:r>
              <a:rPr lang="cs-CZ" sz="2000" dirty="0" smtClean="0">
                <a:solidFill>
                  <a:srgbClr val="00FF00"/>
                </a:solidFill>
              </a:rPr>
              <a:t>fotografií, které </a:t>
            </a:r>
            <a:r>
              <a:rPr lang="cs-CZ" sz="2000" dirty="0">
                <a:solidFill>
                  <a:srgbClr val="00FF00"/>
                </a:solidFill>
              </a:rPr>
              <a:t>celkově pokryly 45 % povrchu. </a:t>
            </a:r>
            <a:endParaRPr lang="cs-CZ" sz="2000" dirty="0" smtClean="0">
              <a:solidFill>
                <a:srgbClr val="00FF00"/>
              </a:solidFill>
            </a:endParaRPr>
          </a:p>
          <a:p>
            <a:pPr marL="342900" indent="-342900">
              <a:spcAft>
                <a:spcPts val="600"/>
              </a:spcAft>
              <a:buFont typeface="Wingdings" pitchFamily="2" charset="2"/>
              <a:buChar char="Ø"/>
            </a:pPr>
            <a:r>
              <a:rPr lang="cs-CZ" sz="2000" dirty="0" smtClean="0">
                <a:solidFill>
                  <a:srgbClr val="00FF00"/>
                </a:solidFill>
              </a:rPr>
              <a:t>Jedním </a:t>
            </a:r>
            <a:r>
              <a:rPr lang="cs-CZ" sz="2000" dirty="0">
                <a:solidFill>
                  <a:srgbClr val="00FF00"/>
                </a:solidFill>
              </a:rPr>
              <a:t>z obrovských překvapení mise bylo objevení a změření magnetického pole planety, což změnilo pohled na vnitřní stavbu planety</a:t>
            </a:r>
            <a:r>
              <a:rPr lang="cs-CZ" sz="2000" dirty="0" smtClean="0">
                <a:solidFill>
                  <a:srgbClr val="00FF00"/>
                </a:solidFill>
              </a:rPr>
              <a:t>.</a:t>
            </a:r>
            <a:endParaRPr lang="cs-CZ" sz="2000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73797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build="p"/>
      <p:bldP spid="6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788024" y="980728"/>
            <a:ext cx="4208172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MESSENGER</a:t>
            </a:r>
            <a:r>
              <a:rPr lang="cs-CZ" sz="2400" dirty="0"/>
              <a:t> </a:t>
            </a:r>
            <a:r>
              <a:rPr lang="cs-CZ" sz="2200" dirty="0" smtClean="0">
                <a:solidFill>
                  <a:schemeClr val="bg1"/>
                </a:solidFill>
              </a:rPr>
              <a:t>je </a:t>
            </a:r>
            <a:r>
              <a:rPr lang="cs-CZ" sz="2200" dirty="0">
                <a:solidFill>
                  <a:schemeClr val="bg1"/>
                </a:solidFill>
              </a:rPr>
              <a:t>planetární kosmická sonda NASA k Merkuru, první po 35 letech. Byla vypuštěna v srpnu </a:t>
            </a:r>
            <a:r>
              <a:rPr lang="cs-CZ" sz="2200" dirty="0" smtClean="0">
                <a:solidFill>
                  <a:schemeClr val="bg1"/>
                </a:solidFill>
              </a:rPr>
              <a:t>2004 a </a:t>
            </a:r>
            <a:r>
              <a:rPr lang="cs-CZ" sz="2200" dirty="0">
                <a:solidFill>
                  <a:schemeClr val="bg1"/>
                </a:solidFill>
              </a:rPr>
              <a:t>po složité trajektorii se dvěma průlety kolem Venuše a třemi kolem Merkuru </a:t>
            </a:r>
            <a:r>
              <a:rPr lang="cs-CZ" sz="2200" dirty="0" smtClean="0">
                <a:solidFill>
                  <a:schemeClr val="bg1"/>
                </a:solidFill>
              </a:rPr>
              <a:t>byla úspěšně navedena na jeho oběžnou dráhu.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427984" y="91951"/>
            <a:ext cx="266429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Výzkum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3889110"/>
            <a:ext cx="4464496" cy="296889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6672"/>
            <a:ext cx="5040560" cy="4009688"/>
          </a:xfrm>
          <a:prstGeom prst="rect">
            <a:avLst/>
          </a:prstGeom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>
              <a:rot lat="300000" lon="19800000" rev="0"/>
            </a:camera>
            <a:lightRig rig="threePt" dir="t">
              <a:rot lat="0" lon="0" rev="2700000"/>
            </a:lightRig>
          </a:scene3d>
          <a:sp3d>
            <a:bevelT w="63500" h="508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0938" y="4797152"/>
            <a:ext cx="4176464" cy="17851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200" dirty="0" smtClean="0">
                <a:solidFill>
                  <a:schemeClr val="bg1"/>
                </a:solidFill>
              </a:rPr>
              <a:t>Sonda MESSENGER byla navedena na oběžnou dráhu Merkuru </a:t>
            </a:r>
            <a:br>
              <a:rPr lang="cs-CZ" sz="2200" dirty="0" smtClean="0">
                <a:solidFill>
                  <a:schemeClr val="bg1"/>
                </a:solidFill>
              </a:rPr>
            </a:br>
            <a:r>
              <a:rPr lang="cs-CZ" sz="2200" dirty="0" smtClean="0">
                <a:solidFill>
                  <a:schemeClr val="bg1"/>
                </a:solidFill>
              </a:rPr>
              <a:t>18</a:t>
            </a:r>
            <a:r>
              <a:rPr lang="cs-CZ" sz="2200" dirty="0">
                <a:solidFill>
                  <a:schemeClr val="bg1"/>
                </a:solidFill>
              </a:rPr>
              <a:t>. března </a:t>
            </a:r>
            <a:r>
              <a:rPr lang="cs-CZ" sz="2200" dirty="0" smtClean="0">
                <a:solidFill>
                  <a:schemeClr val="bg1"/>
                </a:solidFill>
              </a:rPr>
              <a:t>2011, </a:t>
            </a:r>
            <a:r>
              <a:rPr lang="cs-CZ" sz="2200" dirty="0">
                <a:solidFill>
                  <a:schemeClr val="bg1"/>
                </a:solidFill>
              </a:rPr>
              <a:t>čímž </a:t>
            </a:r>
            <a:r>
              <a:rPr lang="cs-CZ" sz="2200" dirty="0" smtClean="0">
                <a:solidFill>
                  <a:schemeClr val="bg1"/>
                </a:solidFill>
              </a:rPr>
              <a:t>zahájila plánovaný </a:t>
            </a:r>
            <a:r>
              <a:rPr lang="cs-CZ" sz="2200" dirty="0">
                <a:solidFill>
                  <a:schemeClr val="bg1"/>
                </a:solidFill>
              </a:rPr>
              <a:t>roční </a:t>
            </a:r>
            <a:r>
              <a:rPr lang="cs-CZ" sz="2200" dirty="0" smtClean="0">
                <a:solidFill>
                  <a:schemeClr val="bg1"/>
                </a:solidFill>
              </a:rPr>
              <a:t>výzkumný </a:t>
            </a:r>
            <a:r>
              <a:rPr lang="cs-CZ" sz="2200" dirty="0">
                <a:solidFill>
                  <a:schemeClr val="bg1"/>
                </a:solidFill>
              </a:rPr>
              <a:t>program.</a:t>
            </a:r>
          </a:p>
        </p:txBody>
      </p:sp>
    </p:spTree>
    <p:extLst>
      <p:ext uri="{BB962C8B-B14F-4D97-AF65-F5344CB8AC3E}">
        <p14:creationId xmlns:p14="http://schemas.microsoft.com/office/powerpoint/2010/main" val="1709757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/>
      <p:bldP spid="4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95189"/>
            <a:ext cx="3456384" cy="3456384"/>
          </a:xfrm>
          <a:prstGeom prst="rect">
            <a:avLst/>
          </a:prstGeom>
          <a:noFill/>
          <a:ln w="2857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815474" y="116632"/>
            <a:ext cx="516175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rgbClr val="FFC000"/>
                </a:solidFill>
              </a:rPr>
              <a:t>První snímek sondy MESSENGER strany Merkuru, která nebyla spatřena sondou Mariner </a:t>
            </a:r>
            <a:r>
              <a:rPr lang="cs-CZ" sz="2200" dirty="0" smtClean="0">
                <a:solidFill>
                  <a:srgbClr val="FFC000"/>
                </a:solidFill>
              </a:rPr>
              <a:t>10, </a:t>
            </a:r>
            <a:r>
              <a:rPr lang="cs-CZ" sz="2200" dirty="0">
                <a:solidFill>
                  <a:srgbClr val="FFC000"/>
                </a:solidFill>
              </a:rPr>
              <a:t>ze vzdálenosti cca 27 000 Km.</a:t>
            </a:r>
          </a:p>
        </p:txBody>
      </p:sp>
      <p:sp>
        <p:nvSpPr>
          <p:cNvPr id="3" name="Šipka doprava 2"/>
          <p:cNvSpPr/>
          <p:nvPr/>
        </p:nvSpPr>
        <p:spPr>
          <a:xfrm rot="10800000">
            <a:off x="3662279" y="1224628"/>
            <a:ext cx="2520280" cy="288034"/>
          </a:xfrm>
          <a:prstGeom prst="rightArrow">
            <a:avLst/>
          </a:prstGeom>
          <a:solidFill>
            <a:srgbClr val="FFC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7351" y="1512662"/>
            <a:ext cx="4784315" cy="2828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882297" y="4317643"/>
            <a:ext cx="512619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Pohled na oblast jižního pólu ukazuje, že planeta nemá téměř žádnou atmosféru</a:t>
            </a:r>
          </a:p>
        </p:txBody>
      </p:sp>
      <p:sp>
        <p:nvSpPr>
          <p:cNvPr id="5" name="Šipka dolů 4"/>
          <p:cNvSpPr/>
          <p:nvPr/>
        </p:nvSpPr>
        <p:spPr>
          <a:xfrm rot="10800000">
            <a:off x="8630596" y="4341388"/>
            <a:ext cx="311069" cy="671788"/>
          </a:xfrm>
          <a:prstGeom prst="downArrow">
            <a:avLst/>
          </a:prstGeom>
          <a:solidFill>
            <a:schemeClr val="bg1">
              <a:lumMod val="95000"/>
            </a:schemeClr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748775"/>
            <a:ext cx="2961306" cy="29846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216841" y="5348403"/>
            <a:ext cx="5791649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100" dirty="0" smtClean="0">
                <a:solidFill>
                  <a:srgbClr val="FFC000"/>
                </a:solidFill>
              </a:rPr>
              <a:t>Snímek pořízený ze vzdálenosti 5800 km zachycuje oblast blízko rovníku  - krátery o průměrech zhruba 300 m i jeden z nejvyšších a nejdelších srázů (útesů) doposud viděný na Merkuru.</a:t>
            </a:r>
            <a:endParaRPr lang="cs-CZ" sz="2100" dirty="0">
              <a:solidFill>
                <a:srgbClr val="FFC000"/>
              </a:solidFill>
            </a:endParaRPr>
          </a:p>
        </p:txBody>
      </p:sp>
      <p:sp>
        <p:nvSpPr>
          <p:cNvPr id="10" name="Šipka doprava 9"/>
          <p:cNvSpPr/>
          <p:nvPr/>
        </p:nvSpPr>
        <p:spPr>
          <a:xfrm rot="10800000">
            <a:off x="3140818" y="5091306"/>
            <a:ext cx="2520280" cy="288034"/>
          </a:xfrm>
          <a:prstGeom prst="rightArrow">
            <a:avLst/>
          </a:prstGeom>
          <a:solidFill>
            <a:srgbClr val="FFC000"/>
          </a:solidFill>
          <a:ln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C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093306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6" presetClass="entr" presetSubtype="37" fill="hold" grpId="0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6" presetClass="entr" presetSubtype="37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4" grpId="0"/>
      <p:bldP spid="5" grpId="0" animBg="1"/>
      <p:bldP spid="6" grpId="0"/>
      <p:bldP spid="10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987550" cy="269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14364" y="145179"/>
            <a:ext cx="214674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6000" b="1" dirty="0">
                <a:ln w="11430"/>
                <a:gradFill>
                  <a:gsLst>
                    <a:gs pos="0">
                      <a:srgbClr val="9D90A0">
                        <a:tint val="90000"/>
                        <a:satMod val="120000"/>
                      </a:srgbClr>
                    </a:gs>
                    <a:gs pos="25000">
                      <a:srgbClr val="9D90A0">
                        <a:tint val="93000"/>
                        <a:satMod val="120000"/>
                      </a:srgbClr>
                    </a:gs>
                    <a:gs pos="50000">
                      <a:srgbClr val="9D90A0">
                        <a:shade val="89000"/>
                        <a:satMod val="110000"/>
                      </a:srgbClr>
                    </a:gs>
                    <a:gs pos="75000">
                      <a:srgbClr val="9D90A0">
                        <a:tint val="93000"/>
                        <a:satMod val="120000"/>
                      </a:srgbClr>
                    </a:gs>
                    <a:gs pos="100000">
                      <a:srgbClr val="9D90A0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glow rad="139700">
                    <a:srgbClr val="7F8FA9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Palatino Linotype"/>
              </a:rPr>
              <a:t>TEST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67743" y="1160842"/>
            <a:ext cx="6696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Pokuste se v následující tabulce porovnat některé základní parametry planety Merkur s naší planetou Zemí.</a:t>
            </a:r>
            <a:endParaRPr lang="cs-CZ" sz="2400" dirty="0">
              <a:solidFill>
                <a:schemeClr val="bg1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69491207"/>
              </p:ext>
            </p:extLst>
          </p:nvPr>
        </p:nvGraphicFramePr>
        <p:xfrm>
          <a:off x="251521" y="2996952"/>
          <a:ext cx="8712966" cy="3510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322"/>
                <a:gridCol w="2904322"/>
                <a:gridCol w="2904322"/>
              </a:tblGrid>
              <a:tr h="70207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MERKUR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ZEMĚ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Rovníkový poloměr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Střední vzdálenost od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oběhu kolem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otočení kolem osy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3274361" y="3770353"/>
            <a:ext cx="16495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2 440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74361" y="4464659"/>
            <a:ext cx="2341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57 910 000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74361" y="5229200"/>
            <a:ext cx="2341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 dní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274359" y="5904820"/>
            <a:ext cx="234175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58 dní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187221" y="449607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149 600 000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6187221" y="5229200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365,25 dne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187221" y="590307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 h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203478" y="3778584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6 378 km</a:t>
            </a:r>
            <a:endParaRPr lang="cs-CZ" sz="28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30215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22" presetClass="entr" presetSubtype="1" fill="hold" grpId="0" nodeType="after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1"/>
      <p:bldP spid="8" grpId="0"/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2267744" y="332656"/>
            <a:ext cx="453650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solidFill>
                  <a:schemeClr val="bg1"/>
                </a:solidFill>
              </a:rPr>
              <a:t>A co nás čeká příště?</a:t>
            </a:r>
            <a:endParaRPr lang="cs-CZ" sz="4000" dirty="0">
              <a:solidFill>
                <a:schemeClr val="bg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60834" y="1284966"/>
            <a:ext cx="4313659" cy="4638343"/>
          </a:xfrm>
          <a:prstGeom prst="rect">
            <a:avLst/>
          </a:prstGeom>
          <a:noFill/>
          <a:ln>
            <a:noFill/>
          </a:ln>
          <a:effectLst>
            <a:glow rad="635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517433" y="4725144"/>
            <a:ext cx="6102678" cy="178510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extrusionH="57150" contourW="12700">
              <a:bevelT w="25400" h="25400" prst="divot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11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VENUŠE</a:t>
            </a:r>
            <a:endParaRPr lang="cs-CZ" sz="11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9947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21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4" grpId="1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16632"/>
            <a:ext cx="1987550" cy="2693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14364" y="145179"/>
            <a:ext cx="214674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6000" b="1" dirty="0">
                <a:ln w="11430">
                  <a:solidFill>
                    <a:schemeClr val="tx1"/>
                  </a:solidFill>
                </a:ln>
                <a:gradFill>
                  <a:gsLst>
                    <a:gs pos="0">
                      <a:srgbClr val="9D90A0">
                        <a:tint val="90000"/>
                        <a:satMod val="120000"/>
                      </a:srgbClr>
                    </a:gs>
                    <a:gs pos="25000">
                      <a:srgbClr val="9D90A0">
                        <a:tint val="93000"/>
                        <a:satMod val="120000"/>
                      </a:srgbClr>
                    </a:gs>
                    <a:gs pos="50000">
                      <a:srgbClr val="9D90A0">
                        <a:shade val="89000"/>
                        <a:satMod val="110000"/>
                      </a:srgbClr>
                    </a:gs>
                    <a:gs pos="75000">
                      <a:srgbClr val="9D90A0">
                        <a:tint val="93000"/>
                        <a:satMod val="120000"/>
                      </a:srgbClr>
                    </a:gs>
                    <a:gs pos="100000">
                      <a:srgbClr val="9D90A0">
                        <a:tint val="90000"/>
                        <a:satMod val="120000"/>
                      </a:srgbClr>
                    </a:gs>
                  </a:gsLst>
                  <a:lin ang="5400000"/>
                </a:gradFill>
                <a:effectLst>
                  <a:glow rad="139700">
                    <a:srgbClr val="7F8FA9">
                      <a:satMod val="175000"/>
                      <a:alpha val="40000"/>
                    </a:srgbClr>
                  </a:glow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Palatino Linotype"/>
              </a:rPr>
              <a:t>TEST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2267742" y="1160841"/>
            <a:ext cx="6696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Pokuste se v následující tabulce porovnat některé základní parametry planety Merkur s naší planetou Zemí.</a:t>
            </a:r>
            <a:endParaRPr lang="cs-CZ" sz="2400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95815899"/>
              </p:ext>
            </p:extLst>
          </p:nvPr>
        </p:nvGraphicFramePr>
        <p:xfrm>
          <a:off x="251521" y="2996952"/>
          <a:ext cx="8712966" cy="35103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04322"/>
                <a:gridCol w="2904322"/>
                <a:gridCol w="2904322"/>
              </a:tblGrid>
              <a:tr h="70207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MERKUR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ZEMĚ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Rovníkový poloměr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Střední vzdálenost od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oběhu kolem Slunce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70207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Doba otočení kolem osy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848130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9346" y="774829"/>
            <a:ext cx="8805141" cy="5878532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i="1" dirty="0">
                <a:solidFill>
                  <a:schemeClr val="accent6">
                    <a:lumMod val="50000"/>
                  </a:schemeClr>
                </a:solidFill>
              </a:rPr>
              <a:t>První encyklopedie vesmíru</a:t>
            </a:r>
            <a:r>
              <a:rPr lang="cs-CZ" sz="1600" dirty="0">
                <a:solidFill>
                  <a:schemeClr val="accent6">
                    <a:lumMod val="50000"/>
                  </a:schemeClr>
                </a:solidFill>
              </a:rPr>
              <a:t>. Vyd. 1. Praha: Knižní klub, 2011, 127 s. Universum (Knižní klub). ISBN 978-80-242-2898-3. </a:t>
            </a:r>
            <a:endParaRPr lang="cs-CZ" sz="1600" dirty="0" smtClean="0">
              <a:solidFill>
                <a:schemeClr val="accent6">
                  <a:lumMod val="50000"/>
                </a:schemeClr>
              </a:solidFill>
            </a:endParaRPr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/>
              <a:t>Přispěvatelé </a:t>
            </a:r>
            <a:r>
              <a:rPr lang="cs-CZ" sz="1600" dirty="0"/>
              <a:t>Wikipedie,</a:t>
            </a:r>
            <a:r>
              <a:rPr lang="cs-CZ" sz="1600" i="1" dirty="0"/>
              <a:t> Planeta</a:t>
            </a:r>
            <a:r>
              <a:rPr lang="cs-CZ" sz="1600" dirty="0"/>
              <a:t> [online], Wikipedie: Otevřená encyklopedie, c2012, Datum poslední revize 28. 03. 2012, 19:54 UTC, [citováno 6. 04. 2012] &lt;</a:t>
            </a:r>
            <a:r>
              <a:rPr lang="cs-CZ" sz="1600" dirty="0">
                <a:hlinkClick r:id="rId3"/>
              </a:rPr>
              <a:t>http://cs.wikipedia.org/w/index.php?title=Planeta&amp;oldid=8319305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>
                <a:cs typeface="Times New Roman" pitchFamily="18" charset="0"/>
              </a:rPr>
              <a:t>Autorský </a:t>
            </a:r>
            <a:r>
              <a:rPr lang="cs-CZ" sz="1600" dirty="0">
                <a:cs typeface="Times New Roman" pitchFamily="18" charset="0"/>
              </a:rPr>
              <a:t>tým, astronomia.zcu.cz, </a:t>
            </a:r>
            <a:r>
              <a:rPr lang="cs-CZ" sz="1600" i="1" dirty="0" smtClean="0">
                <a:cs typeface="Times New Roman" pitchFamily="18" charset="0"/>
              </a:rPr>
              <a:t>Merkur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>
                <a:cs typeface="Times New Roman" pitchFamily="18" charset="0"/>
              </a:rPr>
              <a:t>]online], ASTRONOMIA: Astronomický server Fakulty pedagogické ZČU v Plzni, c2012</a:t>
            </a:r>
            <a:r>
              <a:rPr lang="cs-CZ" sz="1600" dirty="0" smtClean="0"/>
              <a:t> </a:t>
            </a:r>
            <a:r>
              <a:rPr lang="cs-CZ" sz="1600" dirty="0"/>
              <a:t>Stránka byla naposledy editována 15. ledna 2010 v 19:41.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[</a:t>
            </a:r>
            <a:r>
              <a:rPr lang="cs-CZ" sz="1600" dirty="0"/>
              <a:t>citováno  10. 04. 2012]</a:t>
            </a:r>
            <a:br>
              <a:rPr lang="cs-CZ" sz="1600" dirty="0"/>
            </a:b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astronomia.zcu.cz/planety/merkur/1793-snimky-planety-merkur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 smtClean="0">
                <a:cs typeface="Times New Roman" pitchFamily="18" charset="0"/>
              </a:rPr>
              <a:t>Merkur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>
                <a:cs typeface="Times New Roman" pitchFamily="18" charset="0"/>
              </a:rPr>
              <a:t>]online], ASTRONOMIA: Astronomický server Fakulty pedagogické ZČU v Plzni, </a:t>
            </a:r>
            <a:r>
              <a:rPr lang="cs-CZ" sz="1600" dirty="0" smtClean="0">
                <a:cs typeface="Times New Roman" pitchFamily="18" charset="0"/>
              </a:rPr>
              <a:t>c2012, </a:t>
            </a:r>
            <a:r>
              <a:rPr lang="cs-CZ" sz="1600" dirty="0" smtClean="0"/>
              <a:t>Stránka </a:t>
            </a:r>
            <a:r>
              <a:rPr lang="cs-CZ" sz="1600" dirty="0"/>
              <a:t>byla naposledy editována 15. ledna 2010 v 19:41.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[</a:t>
            </a:r>
            <a:r>
              <a:rPr lang="cs-CZ" sz="1600" dirty="0"/>
              <a:t>citováno  10. 04. </a:t>
            </a:r>
            <a:r>
              <a:rPr lang="cs-CZ" sz="1600" dirty="0" smtClean="0"/>
              <a:t>2012</a:t>
            </a:r>
            <a:r>
              <a:rPr lang="cs-CZ" sz="1600" dirty="0"/>
              <a:t>]</a:t>
            </a:r>
            <a:br>
              <a:rPr lang="cs-CZ" sz="1600" dirty="0"/>
            </a:b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astronomia.zcu.cz/planety/merkur/1795-charakteristika</a:t>
            </a:r>
            <a:r>
              <a:rPr lang="cs-CZ" sz="1600" dirty="0" smtClean="0"/>
              <a:t> </a:t>
            </a:r>
            <a:r>
              <a:rPr lang="cs-CZ" sz="1600" dirty="0"/>
              <a:t>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 smtClean="0"/>
              <a:t>Zámečník P., </a:t>
            </a:r>
            <a:r>
              <a:rPr lang="cs-CZ" sz="1600" i="1" dirty="0" smtClean="0"/>
              <a:t>Merkur</a:t>
            </a:r>
            <a:r>
              <a:rPr lang="cs-CZ" sz="1600" dirty="0" smtClean="0"/>
              <a:t> [online], Planets.cz Vesmír na dosah, c2009, [</a:t>
            </a:r>
            <a:r>
              <a:rPr lang="cs-CZ" sz="1600" dirty="0"/>
              <a:t>citováno </a:t>
            </a:r>
            <a:r>
              <a:rPr lang="cs-CZ" sz="1600" dirty="0" smtClean="0"/>
              <a:t>10. 4. 2012]</a:t>
            </a:r>
            <a:br>
              <a:rPr lang="cs-CZ" sz="1600" dirty="0" smtClean="0"/>
            </a:br>
            <a:r>
              <a:rPr lang="cs-CZ" sz="1600" dirty="0" smtClean="0">
                <a:hlinkClick r:id="rId6"/>
              </a:rPr>
              <a:t>http</a:t>
            </a:r>
            <a:r>
              <a:rPr lang="cs-CZ" sz="1600" dirty="0">
                <a:hlinkClick r:id="rId6"/>
              </a:rPr>
              <a:t>://planets.cz/planety/merkur</a:t>
            </a:r>
            <a:r>
              <a:rPr lang="cs-CZ" sz="1600" dirty="0" smtClean="0">
                <a:hlinkClick r:id="rId6"/>
              </a:rPr>
              <a:t>/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/>
              <a:t>Přispěvatelé Wikipedie,</a:t>
            </a:r>
            <a:r>
              <a:rPr lang="cs-CZ" sz="1600" i="1" dirty="0"/>
              <a:t> Sluneční soustava</a:t>
            </a:r>
            <a:r>
              <a:rPr lang="cs-CZ" sz="1600" dirty="0"/>
              <a:t> [online], Wikipedie: Otevřená encyklopedie, c2012, Datum poslední revize 21. 03. 2012, 22:57 UTC, [citováno 9. 04. 2012] &lt;</a:t>
            </a:r>
            <a:r>
              <a:rPr lang="cs-CZ" sz="1600" dirty="0">
                <a:hlinkClick r:id="rId7"/>
              </a:rPr>
              <a:t>http://cs.wikipedia.org/w/index.php?title=Slune%C4%8Dn%C3%AD_soustava&amp;oldid=8290154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/>
            </a:pPr>
            <a:r>
              <a:rPr lang="cs-CZ" sz="1600" dirty="0">
                <a:cs typeface="Times New Roman" pitchFamily="18" charset="0"/>
              </a:rPr>
              <a:t>Aldebaran.cz, </a:t>
            </a:r>
            <a:r>
              <a:rPr lang="cs-CZ" sz="1600" i="1" dirty="0" smtClean="0">
                <a:cs typeface="Times New Roman" pitchFamily="18" charset="0"/>
              </a:rPr>
              <a:t>Merkur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>
                <a:cs typeface="Times New Roman" pitchFamily="18" charset="0"/>
              </a:rPr>
              <a:t>[online],  ALDEBARAN GROUP FOR ASTROPHYSICS, c2012, Datum poslední revize </a:t>
            </a:r>
            <a:r>
              <a:rPr lang="cs-CZ" sz="1600" dirty="0" smtClean="0">
                <a:cs typeface="Times New Roman" pitchFamily="18" charset="0"/>
              </a:rPr>
              <a:t>6. 04. </a:t>
            </a:r>
            <a:r>
              <a:rPr lang="cs-CZ" sz="1600" dirty="0">
                <a:cs typeface="Times New Roman" pitchFamily="18" charset="0"/>
              </a:rPr>
              <a:t>2012, [citováno </a:t>
            </a:r>
            <a:r>
              <a:rPr lang="cs-CZ" sz="1600" dirty="0" smtClean="0">
                <a:cs typeface="Times New Roman" pitchFamily="18" charset="0"/>
              </a:rPr>
              <a:t>9. 04. 2012] </a:t>
            </a:r>
            <a:r>
              <a:rPr lang="cs-CZ" sz="1600" dirty="0" smtClean="0">
                <a:hlinkClick r:id="rId8"/>
              </a:rPr>
              <a:t>http</a:t>
            </a:r>
            <a:r>
              <a:rPr lang="cs-CZ" sz="1600" dirty="0">
                <a:hlinkClick r:id="rId8"/>
              </a:rPr>
              <a:t>://</a:t>
            </a:r>
            <a:r>
              <a:rPr lang="cs-CZ" sz="1600" dirty="0" smtClean="0">
                <a:hlinkClick r:id="rId8"/>
              </a:rPr>
              <a:t>www.aldebaran.cz/astrofyzika/sunsystem/merkur.html</a:t>
            </a:r>
            <a:r>
              <a:rPr lang="cs-CZ" sz="1600" dirty="0" smtClean="0"/>
              <a:t>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30622" y="21098"/>
            <a:ext cx="201622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12717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4346" y="332656"/>
            <a:ext cx="8784976" cy="6473567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 smtClean="0"/>
              <a:t>Autor: </a:t>
            </a:r>
            <a:r>
              <a:rPr lang="en-US" sz="1600" dirty="0" smtClean="0"/>
              <a:t>Original </a:t>
            </a:r>
            <a:r>
              <a:rPr lang="en-US" sz="1600" dirty="0"/>
              <a:t>uploader was Ricnun at </a:t>
            </a:r>
            <a:r>
              <a:rPr lang="en-US" sz="1600" dirty="0" smtClean="0"/>
              <a:t>en.wikipedia</a:t>
            </a:r>
            <a:r>
              <a:rPr lang="cs-CZ" sz="1600" dirty="0" smtClean="0"/>
              <a:t>, </a:t>
            </a:r>
            <a:r>
              <a:rPr lang="cs-CZ" sz="1600" dirty="0"/>
              <a:t>Soubor:Mercury </a:t>
            </a:r>
            <a:r>
              <a:rPr lang="cs-CZ" sz="1600" dirty="0" smtClean="0"/>
              <a:t>Mariner10.jpg,</a:t>
            </a:r>
            <a:br>
              <a:rPr lang="cs-CZ" sz="1600" dirty="0" smtClean="0"/>
            </a:br>
            <a:r>
              <a:rPr lang="cs-CZ" sz="1600" dirty="0" smtClean="0"/>
              <a:t>[</a:t>
            </a:r>
            <a:r>
              <a:rPr lang="cs-CZ" sz="1600" dirty="0"/>
              <a:t>Svobodné licence GNU pro dokumenty</a:t>
            </a:r>
            <a:r>
              <a:rPr lang="cs-CZ" sz="1600" dirty="0" smtClean="0"/>
              <a:t>], [citováno 10. 4. 2012] </a:t>
            </a:r>
            <a:br>
              <a:rPr lang="cs-CZ" sz="1600" dirty="0" smtClean="0"/>
            </a:br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cs.wikipedia.org/wiki/Soubor:Mercury_Mariner10.jpg</a:t>
            </a:r>
            <a:r>
              <a:rPr lang="cs-CZ" sz="1600" dirty="0" smtClean="0"/>
              <a:t>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/>
              <a:t>Přispěvatelé Wikipedie,</a:t>
            </a:r>
            <a:r>
              <a:rPr lang="cs-CZ" sz="1600" i="1" dirty="0"/>
              <a:t> Atmosféra Merkuru</a:t>
            </a:r>
            <a:r>
              <a:rPr lang="cs-CZ" sz="1600" dirty="0"/>
              <a:t> [online], Wikipedie: Otevřená encyklopedie, c2011, Datum poslední revize 17. 01. 2011, 19:47 UTC, [citováno 13. 04. 2012] </a:t>
            </a:r>
            <a:r>
              <a:rPr lang="cs-CZ" sz="1600" dirty="0" smtClean="0">
                <a:hlinkClick r:id="rId3"/>
              </a:rPr>
              <a:t>http</a:t>
            </a:r>
            <a:r>
              <a:rPr lang="cs-CZ" sz="1600" dirty="0">
                <a:hlinkClick r:id="rId3"/>
              </a:rPr>
              <a:t>://</a:t>
            </a:r>
            <a:r>
              <a:rPr lang="cs-CZ" sz="1600" dirty="0" smtClean="0">
                <a:hlinkClick r:id="rId3"/>
              </a:rPr>
              <a:t>cs.wikipedia.org/w/index.php?title=Atmosf%C3%A9ra_Merkuru&amp;oldid=6388191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>
                <a:cs typeface="Times New Roman" pitchFamily="18" charset="0"/>
              </a:rPr>
              <a:t>Merkur</a:t>
            </a:r>
            <a:r>
              <a:rPr lang="cs-CZ" sz="1600" dirty="0">
                <a:cs typeface="Times New Roman" pitchFamily="18" charset="0"/>
              </a:rPr>
              <a:t> ]online], ASTRONOMIA: Astronomický server Fakulty pedagogické ZČU v Plzni, </a:t>
            </a:r>
            <a:r>
              <a:rPr lang="cs-CZ" sz="1600" dirty="0" smtClean="0">
                <a:cs typeface="Times New Roman" pitchFamily="18" charset="0"/>
              </a:rPr>
              <a:t>c2012. </a:t>
            </a:r>
            <a:r>
              <a:rPr lang="cs-CZ" sz="1600" dirty="0" smtClean="0"/>
              <a:t>Stránka </a:t>
            </a:r>
            <a:r>
              <a:rPr lang="cs-CZ" sz="1600" dirty="0"/>
              <a:t>byla naposledy editována 15. ledna 2010 v 19:41</a:t>
            </a:r>
            <a:r>
              <a:rPr lang="cs-CZ" sz="1600" dirty="0" smtClean="0"/>
              <a:t>. </a:t>
            </a:r>
            <a:br>
              <a:rPr lang="cs-CZ" sz="1600" dirty="0" smtClean="0"/>
            </a:br>
            <a:r>
              <a:rPr lang="cs-CZ" sz="1600" dirty="0" smtClean="0"/>
              <a:t>[citováno 13. 04. 2012]</a:t>
            </a:r>
            <a:r>
              <a:rPr lang="cs-CZ" sz="1600" dirty="0" smtClean="0">
                <a:hlinkClick r:id="rId4"/>
              </a:rPr>
              <a:t/>
            </a:r>
            <a:br>
              <a:rPr lang="cs-CZ" sz="1600" dirty="0" smtClean="0">
                <a:hlinkClick r:id="rId4"/>
              </a:rPr>
            </a:br>
            <a:r>
              <a:rPr lang="cs-CZ" sz="1600" dirty="0" smtClean="0">
                <a:hlinkClick r:id="rId4"/>
              </a:rPr>
              <a:t>http</a:t>
            </a:r>
            <a:r>
              <a:rPr lang="cs-CZ" sz="1600" dirty="0">
                <a:hlinkClick r:id="rId4"/>
              </a:rPr>
              <a:t>://</a:t>
            </a:r>
            <a:r>
              <a:rPr lang="cs-CZ" sz="1600" dirty="0" smtClean="0">
                <a:hlinkClick r:id="rId4"/>
              </a:rPr>
              <a:t>astronomia.zcu.cz/planety/merkur/1789-atmosfera</a:t>
            </a:r>
            <a:r>
              <a:rPr lang="cs-CZ" sz="1600" dirty="0" smtClean="0"/>
              <a:t>  </a:t>
            </a:r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>
                <a:cs typeface="Times New Roman" pitchFamily="18" charset="0"/>
              </a:rPr>
              <a:t>Autorský tým, astronomia.zcu.cz, </a:t>
            </a:r>
            <a:r>
              <a:rPr lang="cs-CZ" sz="1600" i="1" dirty="0">
                <a:cs typeface="Times New Roman" pitchFamily="18" charset="0"/>
              </a:rPr>
              <a:t>Merkur</a:t>
            </a:r>
            <a:r>
              <a:rPr lang="cs-CZ" sz="1600" dirty="0">
                <a:cs typeface="Times New Roman" pitchFamily="18" charset="0"/>
              </a:rPr>
              <a:t> ]online], ASTRONOMIA: Astronomický server Fakulty pedagogické ZČU v Plzni, c2012 </a:t>
            </a:r>
            <a:r>
              <a:rPr lang="cs-CZ" sz="1600" dirty="0" smtClean="0"/>
              <a:t>Stránka </a:t>
            </a:r>
            <a:r>
              <a:rPr lang="cs-CZ" sz="1600" dirty="0"/>
              <a:t>byla naposledy editována 28. ledna 2010 v 20:38.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[</a:t>
            </a:r>
            <a:r>
              <a:rPr lang="cs-CZ" sz="1600" dirty="0"/>
              <a:t>citováno 13. 04. 2012]</a:t>
            </a:r>
            <a:r>
              <a:rPr lang="cs-CZ" sz="1600" dirty="0">
                <a:hlinkClick r:id="rId4"/>
              </a:rPr>
              <a:t/>
            </a:r>
            <a:br>
              <a:rPr lang="cs-CZ" sz="1600" dirty="0">
                <a:hlinkClick r:id="rId4"/>
              </a:rPr>
            </a:br>
            <a:r>
              <a:rPr lang="cs-CZ" sz="1600" dirty="0" smtClean="0">
                <a:hlinkClick r:id="rId5"/>
              </a:rPr>
              <a:t>http</a:t>
            </a:r>
            <a:r>
              <a:rPr lang="cs-CZ" sz="1600" dirty="0">
                <a:hlinkClick r:id="rId5"/>
              </a:rPr>
              <a:t>://</a:t>
            </a:r>
            <a:r>
              <a:rPr lang="cs-CZ" sz="1600" dirty="0" smtClean="0">
                <a:hlinkClick r:id="rId5"/>
              </a:rPr>
              <a:t>astronomia.zcu.cz/planety/merkur/1791-nitro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/>
              <a:t>Přispěvatelé Wikipedie,</a:t>
            </a:r>
            <a:r>
              <a:rPr lang="cs-CZ" sz="1600" i="1" dirty="0"/>
              <a:t> Merkur (planeta)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28. 03. 2012, 19:58 UTC, [citováno 14. 04. 2012] &lt;</a:t>
            </a:r>
            <a:r>
              <a:rPr lang="cs-CZ" sz="1600" dirty="0">
                <a:hlinkClick r:id="rId6"/>
              </a:rPr>
              <a:t>http://cs.wikipedia.org/w/index.php?title=Merkur_(planeta)&amp;oldid=8319316</a:t>
            </a:r>
            <a:r>
              <a:rPr lang="cs-CZ" sz="1600" dirty="0"/>
              <a:t>&gt; 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/>
              <a:t>Přispěvatelé Wikipedie,</a:t>
            </a:r>
            <a:r>
              <a:rPr lang="cs-CZ" sz="1600" i="1" dirty="0"/>
              <a:t> MESSENGER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11. 04. 2012, 12:34 UTC, [citováno 14. 04. 2012] &lt;</a:t>
            </a:r>
            <a:r>
              <a:rPr lang="cs-CZ" sz="1600" dirty="0">
                <a:hlinkClick r:id="rId7"/>
              </a:rPr>
              <a:t>http://cs.wikipedia.org/w/index.php?title=MESSENGER&amp;oldid=8313675</a:t>
            </a:r>
            <a:r>
              <a:rPr lang="cs-CZ" sz="1600" dirty="0"/>
              <a:t>&gt; </a:t>
            </a:r>
            <a:endParaRPr lang="cs-CZ" sz="1600" dirty="0" smtClean="0"/>
          </a:p>
          <a:p>
            <a:pPr marL="342900" indent="-342900">
              <a:spcAft>
                <a:spcPts val="800"/>
              </a:spcAft>
              <a:buFont typeface="+mj-lt"/>
              <a:buAutoNum type="arabicParenR" startAt="8"/>
            </a:pPr>
            <a:r>
              <a:rPr lang="cs-CZ" sz="1600" dirty="0"/>
              <a:t>Přispěvatelé Wikipedie,</a:t>
            </a:r>
            <a:r>
              <a:rPr lang="cs-CZ" sz="1600" i="1" dirty="0"/>
              <a:t> MESSENGER</a:t>
            </a:r>
            <a:r>
              <a:rPr lang="cs-CZ" sz="1600" dirty="0"/>
              <a:t> [online], Wikipedie: Otevřená encyklopedie, c2012, 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 smtClean="0"/>
              <a:t>Datum </a:t>
            </a:r>
            <a:r>
              <a:rPr lang="cs-CZ" sz="1600" dirty="0"/>
              <a:t>poslední revize 27. 03. 2012, 10:12 UTC, [citováno 9. 04. 2012] </a:t>
            </a:r>
            <a:r>
              <a:rPr lang="cs-CZ" sz="1600" dirty="0" smtClean="0">
                <a:hlinkClick r:id="rId7"/>
              </a:rPr>
              <a:t>http</a:t>
            </a:r>
            <a:r>
              <a:rPr lang="cs-CZ" sz="1600" dirty="0">
                <a:hlinkClick r:id="rId7"/>
              </a:rPr>
              <a:t>://</a:t>
            </a:r>
            <a:r>
              <a:rPr lang="cs-CZ" sz="1600" dirty="0" smtClean="0">
                <a:hlinkClick r:id="rId7"/>
              </a:rPr>
              <a:t>cs.wikipedia.org/w/index.php?title=MESSENGER&amp;oldid=8313675</a:t>
            </a:r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97238334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404664"/>
            <a:ext cx="8712968" cy="1477328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 startAt="15"/>
            </a:pPr>
            <a:r>
              <a:rPr lang="en-US" sz="1600" dirty="0"/>
              <a:t>Wikipedia contributors, 'Transit of Mercury', </a:t>
            </a:r>
            <a:r>
              <a:rPr lang="en-US" sz="1600" i="1" dirty="0"/>
              <a:t>Wikipedia, The Free Encyclopedia,</a:t>
            </a:r>
            <a:r>
              <a:rPr lang="en-US" sz="1600" dirty="0"/>
              <a:t> 17 January 2012, 21:02 UTC, [accessed 18 April 2012</a:t>
            </a:r>
            <a:r>
              <a:rPr lang="en-US" sz="1600" dirty="0" smtClean="0"/>
              <a:t>]</a:t>
            </a:r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en-US" sz="1600" dirty="0" smtClean="0"/>
              <a:t>&lt; </a:t>
            </a:r>
            <a:r>
              <a:rPr lang="en-US" sz="1600" dirty="0">
                <a:hlinkClick r:id="rId2"/>
              </a:rPr>
              <a:t>http://en.wikipedia.org/w/index.php?title=Transit_of_Mercury&amp;oldid=471928865</a:t>
            </a:r>
            <a:r>
              <a:rPr lang="en-US" sz="1600" dirty="0"/>
              <a:t> </a:t>
            </a:r>
            <a:r>
              <a:rPr lang="en-US" sz="1600" dirty="0" smtClean="0"/>
              <a:t>&gt;</a:t>
            </a:r>
            <a:endParaRPr lang="cs-CZ" sz="1600" dirty="0" smtClean="0"/>
          </a:p>
          <a:p>
            <a:pPr marL="342900" indent="-342900">
              <a:spcAft>
                <a:spcPts val="600"/>
              </a:spcAft>
              <a:buFont typeface="+mj-lt"/>
              <a:buAutoNum type="arabicParenR" startAt="15"/>
            </a:pPr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office.microsoft.com/cs-cz/images</a:t>
            </a:r>
            <a:r>
              <a:rPr lang="cs-CZ" sz="1600" dirty="0" smtClean="0"/>
              <a:t> </a:t>
            </a:r>
            <a:endParaRPr lang="cs-CZ" sz="1600" dirty="0" smtClean="0"/>
          </a:p>
          <a:p>
            <a:pPr>
              <a:spcAft>
                <a:spcPts val="600"/>
              </a:spcAft>
            </a:pP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6444500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Moti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3024</TotalTime>
  <Words>1176</Words>
  <Application>Microsoft Office PowerPoint</Application>
  <PresentationFormat>Předvádění na obrazovce (4:3)</PresentationFormat>
  <Paragraphs>214</Paragraphs>
  <Slides>23</Slides>
  <Notes>1</Notes>
  <HiddenSlides>6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23</vt:i4>
      </vt:variant>
    </vt:vector>
  </HeadingPairs>
  <TitlesOfParts>
    <vt:vector size="27" baseType="lpstr">
      <vt:lpstr>Motiv1</vt:lpstr>
      <vt:lpstr>Motiv systému Office</vt:lpstr>
      <vt:lpstr>1_Motiv systému Office</vt:lpstr>
      <vt:lpstr>1_Živly</vt:lpstr>
      <vt:lpstr>Prezentace aplikace PowerPoint</vt:lpstr>
      <vt:lpstr>ANOTACE:</vt:lpstr>
      <vt:lpstr>VESMÍR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Povrch Merkuru</vt:lpstr>
      <vt:lpstr>Atmosféra Merkuru</vt:lpstr>
      <vt:lpstr>Oběžná dráha Merkuru</vt:lpstr>
      <vt:lpstr>Základní data</vt:lpstr>
      <vt:lpstr>Důležité objevy</vt:lpstr>
      <vt:lpstr>Prezentace aplikace PowerPoint</vt:lpstr>
      <vt:lpstr>Výzkum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Zdeňka Špinlerová</dc:creator>
  <cp:lastModifiedBy>admin</cp:lastModifiedBy>
  <cp:revision>115</cp:revision>
  <cp:lastPrinted>2012-04-19T09:23:25Z</cp:lastPrinted>
  <dcterms:created xsi:type="dcterms:W3CDTF">2012-04-05T21:14:49Z</dcterms:created>
  <dcterms:modified xsi:type="dcterms:W3CDTF">2012-07-16T23:57:58Z</dcterms:modified>
</cp:coreProperties>
</file>