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  <p:sldMasterId id="2147483828" r:id="rId2"/>
    <p:sldMasterId id="2147483840" r:id="rId3"/>
    <p:sldMasterId id="2147483852" r:id="rId4"/>
  </p:sldMasterIdLst>
  <p:notesMasterIdLst>
    <p:notesMasterId r:id="rId32"/>
  </p:notesMasterIdLst>
  <p:handoutMasterIdLst>
    <p:handoutMasterId r:id="rId33"/>
  </p:handoutMasterIdLst>
  <p:sldIdLst>
    <p:sldId id="262" r:id="rId5"/>
    <p:sldId id="263" r:id="rId6"/>
    <p:sldId id="264" r:id="rId7"/>
    <p:sldId id="256" r:id="rId8"/>
    <p:sldId id="258" r:id="rId9"/>
    <p:sldId id="261" r:id="rId10"/>
    <p:sldId id="257" r:id="rId11"/>
    <p:sldId id="268" r:id="rId12"/>
    <p:sldId id="260" r:id="rId13"/>
    <p:sldId id="282" r:id="rId14"/>
    <p:sldId id="266" r:id="rId15"/>
    <p:sldId id="279" r:id="rId16"/>
    <p:sldId id="281" r:id="rId17"/>
    <p:sldId id="265" r:id="rId18"/>
    <p:sldId id="269" r:id="rId19"/>
    <p:sldId id="270" r:id="rId20"/>
    <p:sldId id="271" r:id="rId21"/>
    <p:sldId id="267" r:id="rId22"/>
    <p:sldId id="272" r:id="rId23"/>
    <p:sldId id="276" r:id="rId24"/>
    <p:sldId id="283" r:id="rId25"/>
    <p:sldId id="277" r:id="rId26"/>
    <p:sldId id="284" r:id="rId27"/>
    <p:sldId id="278" r:id="rId28"/>
    <p:sldId id="259" r:id="rId29"/>
    <p:sldId id="273" r:id="rId30"/>
    <p:sldId id="280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E600"/>
    <a:srgbClr val="CC9900"/>
    <a:srgbClr val="CFF200"/>
    <a:srgbClr val="79FF79"/>
    <a:srgbClr val="009600"/>
    <a:srgbClr val="2FFF2F"/>
    <a:srgbClr val="1CE821"/>
    <a:srgbClr val="006600"/>
    <a:srgbClr val="00FF00"/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32" autoAdjust="0"/>
    <p:restoredTop sz="94660"/>
  </p:normalViewPr>
  <p:slideViewPr>
    <p:cSldViewPr>
      <p:cViewPr>
        <p:scale>
          <a:sx n="70" d="100"/>
          <a:sy n="70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1434EE-0709-4A70-9A26-6500ED23EC25}" type="presOf" srcId="{100B6B2E-82E6-4C11-B19B-F2DB3A0EA64F}" destId="{645AA564-2E9E-4954-AD87-AE01782CEC59}" srcOrd="0" destOrd="0" presId="urn:microsoft.com/office/officeart/2005/8/layout/target3"/>
    <dgm:cxn modelId="{22FA549C-1E8D-49CE-97C8-A616EC172098}" type="presOf" srcId="{27FE2D31-D344-4B63-A89A-A89AB0D9F3E3}" destId="{FE47432B-CA46-450C-8D8F-66C300A95B52}" srcOrd="0" destOrd="0" presId="urn:microsoft.com/office/officeart/2005/8/layout/target3"/>
    <dgm:cxn modelId="{DDE656DD-2B5A-4770-A276-5CBE2D3A1D4D}" type="presOf" srcId="{100B6B2E-82E6-4C11-B19B-F2DB3A0EA64F}" destId="{DBA8199F-D892-4A8E-A352-2B7844050E09}" srcOrd="1" destOrd="0" presId="urn:microsoft.com/office/officeart/2005/8/layout/target3"/>
    <dgm:cxn modelId="{D8970308-6AB5-4BDD-B2CA-2284BF59FFD2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D45C295-19C4-44B9-96B8-9138AA08CAFC}" type="presOf" srcId="{1D8420EA-BFA0-403B-80F5-647FA396CC45}" destId="{F7B3C0B7-F0F7-4F49-B02C-3630F8C5FAE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3D13DF80-F3D8-4C58-B529-375E404938A0}" type="presOf" srcId="{130831A4-0540-4EC5-8F5A-93030E89D2D9}" destId="{F69CC921-512E-49F4-824C-A648EC5F27A5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ADEA2FF8-9FC3-4E07-9454-F2C04302697E}" type="presOf" srcId="{130831A4-0540-4EC5-8F5A-93030E89D2D9}" destId="{8E23E229-92FC-49D1-B5FE-0303176B8A4E}" srcOrd="1" destOrd="0" presId="urn:microsoft.com/office/officeart/2005/8/layout/target3"/>
    <dgm:cxn modelId="{0808A343-76FF-4FDC-BE48-E14FD33BE41F}" type="presOf" srcId="{914700B9-77B5-440A-A438-DE98B6D4894D}" destId="{BD9AF279-D483-48F2-BBBD-45F8E8923512}" srcOrd="1" destOrd="0" presId="urn:microsoft.com/office/officeart/2005/8/layout/target3"/>
    <dgm:cxn modelId="{68950C5E-0F49-4262-A997-0B00A321DFEB}" type="presOf" srcId="{914700B9-77B5-440A-A438-DE98B6D4894D}" destId="{E73F1C26-6DCD-4001-88B9-355E01E2BCE7}" srcOrd="0" destOrd="0" presId="urn:microsoft.com/office/officeart/2005/8/layout/target3"/>
    <dgm:cxn modelId="{8861AEDB-5A5B-4DCF-B7EF-D7D39C780EF2}" type="presParOf" srcId="{FE47432B-CA46-450C-8D8F-66C300A95B52}" destId="{B522209E-30D0-49D6-A340-2D383A11C668}" srcOrd="0" destOrd="0" presId="urn:microsoft.com/office/officeart/2005/8/layout/target3"/>
    <dgm:cxn modelId="{F4D73906-22DD-4680-821A-1335C6B37CB0}" type="presParOf" srcId="{FE47432B-CA46-450C-8D8F-66C300A95B52}" destId="{ED5A8377-51D5-4DC5-B0E7-680166966720}" srcOrd="1" destOrd="0" presId="urn:microsoft.com/office/officeart/2005/8/layout/target3"/>
    <dgm:cxn modelId="{B4F172B5-A1E8-47DE-A11D-947F1761A73D}" type="presParOf" srcId="{FE47432B-CA46-450C-8D8F-66C300A95B52}" destId="{F69CC921-512E-49F4-824C-A648EC5F27A5}" srcOrd="2" destOrd="0" presId="urn:microsoft.com/office/officeart/2005/8/layout/target3"/>
    <dgm:cxn modelId="{EB48F4CC-A911-4EA0-9960-1BE4AA3926F9}" type="presParOf" srcId="{FE47432B-CA46-450C-8D8F-66C300A95B52}" destId="{61C9CE18-EDA6-4EDF-BA1C-09779D38FBBF}" srcOrd="3" destOrd="0" presId="urn:microsoft.com/office/officeart/2005/8/layout/target3"/>
    <dgm:cxn modelId="{B9174B9C-14BA-4EB1-8AD6-0203C4BE9CF8}" type="presParOf" srcId="{FE47432B-CA46-450C-8D8F-66C300A95B52}" destId="{D60DEAAB-7AFE-435A-ACF6-18851E4B0426}" srcOrd="4" destOrd="0" presId="urn:microsoft.com/office/officeart/2005/8/layout/target3"/>
    <dgm:cxn modelId="{BDC2FB7A-FEEE-4584-A022-B7361B9FB019}" type="presParOf" srcId="{FE47432B-CA46-450C-8D8F-66C300A95B52}" destId="{F7B3C0B7-F0F7-4F49-B02C-3630F8C5FAE5}" srcOrd="5" destOrd="0" presId="urn:microsoft.com/office/officeart/2005/8/layout/target3"/>
    <dgm:cxn modelId="{AA23D882-610E-4B78-82E0-B1DC42957024}" type="presParOf" srcId="{FE47432B-CA46-450C-8D8F-66C300A95B52}" destId="{C9DA9446-E2D3-4F6A-8960-3CADFBF870B8}" srcOrd="6" destOrd="0" presId="urn:microsoft.com/office/officeart/2005/8/layout/target3"/>
    <dgm:cxn modelId="{30346141-6662-430C-9AF7-9FD703BD2900}" type="presParOf" srcId="{FE47432B-CA46-450C-8D8F-66C300A95B52}" destId="{9726EC6F-D322-4CD3-B489-1BE3DF7CE70B}" srcOrd="7" destOrd="0" presId="urn:microsoft.com/office/officeart/2005/8/layout/target3"/>
    <dgm:cxn modelId="{985F956C-F14F-4578-B4B1-6DBC142E3465}" type="presParOf" srcId="{FE47432B-CA46-450C-8D8F-66C300A95B52}" destId="{645AA564-2E9E-4954-AD87-AE01782CEC59}" srcOrd="8" destOrd="0" presId="urn:microsoft.com/office/officeart/2005/8/layout/target3"/>
    <dgm:cxn modelId="{BAB598A5-BCC1-43F6-B18F-F9348074502C}" type="presParOf" srcId="{FE47432B-CA46-450C-8D8F-66C300A95B52}" destId="{8538CAC4-6A86-42B8-B5AF-2FF155DB9D02}" srcOrd="9" destOrd="0" presId="urn:microsoft.com/office/officeart/2005/8/layout/target3"/>
    <dgm:cxn modelId="{0892BA1A-CCD3-40C4-93A2-5F6C97333B54}" type="presParOf" srcId="{FE47432B-CA46-450C-8D8F-66C300A95B52}" destId="{26FD6024-A07F-46D0-8BC0-B5E595C5673D}" srcOrd="10" destOrd="0" presId="urn:microsoft.com/office/officeart/2005/8/layout/target3"/>
    <dgm:cxn modelId="{C9B579BF-4366-4437-8448-E0F4D3EEA682}" type="presParOf" srcId="{FE47432B-CA46-450C-8D8F-66C300A95B52}" destId="{E73F1C26-6DCD-4001-88B9-355E01E2BCE7}" srcOrd="11" destOrd="0" presId="urn:microsoft.com/office/officeart/2005/8/layout/target3"/>
    <dgm:cxn modelId="{92A8E2A9-4E33-4FE7-A30E-CBAED0F5F76B}" type="presParOf" srcId="{FE47432B-CA46-450C-8D8F-66C300A95B52}" destId="{8E23E229-92FC-49D1-B5FE-0303176B8A4E}" srcOrd="12" destOrd="0" presId="urn:microsoft.com/office/officeart/2005/8/layout/target3"/>
    <dgm:cxn modelId="{FA45272B-1306-4519-85F9-CF7135397901}" type="presParOf" srcId="{FE47432B-CA46-450C-8D8F-66C300A95B52}" destId="{8467D0EB-87A2-4285-8ACA-0398EFBF29BC}" srcOrd="13" destOrd="0" presId="urn:microsoft.com/office/officeart/2005/8/layout/target3"/>
    <dgm:cxn modelId="{284E50E7-5D93-4C8F-BED3-7891C2D8E793}" type="presParOf" srcId="{FE47432B-CA46-450C-8D8F-66C300A95B52}" destId="{DBA8199F-D892-4A8E-A352-2B7844050E09}" srcOrd="14" destOrd="0" presId="urn:microsoft.com/office/officeart/2005/8/layout/target3"/>
    <dgm:cxn modelId="{5243DAD3-3685-45EC-8EE0-E1A267E85A36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AB4149-E129-4913-9964-F13027194E57}" type="doc">
      <dgm:prSet loTypeId="urn:microsoft.com/office/officeart/2005/8/layout/chevronAccent+Icon" loCatId="officeonline" qsTypeId="urn:microsoft.com/office/officeart/2005/8/quickstyle/3d3" qsCatId="3D" csTypeId="urn:microsoft.com/office/officeart/2005/8/colors/accent1_2" csCatId="accent1" phldr="1"/>
      <dgm:spPr/>
    </dgm:pt>
    <dgm:pt modelId="{494D3E44-9A23-49A7-A76B-DE6B826F9EA9}">
      <dgm:prSet phldrT="[Text]" custT="1"/>
      <dgm:spPr>
        <a:solidFill>
          <a:srgbClr val="79FF79"/>
        </a:solidFill>
        <a:effectLst>
          <a:glow rad="139700">
            <a:schemeClr val="accent6">
              <a:satMod val="175000"/>
              <a:alpha val="40000"/>
            </a:schemeClr>
          </a:glow>
        </a:effectLst>
      </dgm:spPr>
      <dgm:t>
        <a:bodyPr/>
        <a:lstStyle/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Charakteristika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</a:endParaRPr>
        </a:p>
      </dgm:t>
    </dgm:pt>
    <dgm:pt modelId="{7D64B808-FDB8-496C-99AC-DA2BBAEB0337}" type="parTrans" cxnId="{903ADBBF-4FCF-4F92-A30E-842A40A1866D}">
      <dgm:prSet/>
      <dgm:spPr/>
      <dgm:t>
        <a:bodyPr/>
        <a:lstStyle/>
        <a:p>
          <a:endParaRPr lang="cs-CZ"/>
        </a:p>
      </dgm:t>
    </dgm:pt>
    <dgm:pt modelId="{DCDFCA1F-1A19-4B2E-9B18-E9E84D0E9770}" type="sibTrans" cxnId="{903ADBBF-4FCF-4F92-A30E-842A40A1866D}">
      <dgm:prSet/>
      <dgm:spPr/>
      <dgm:t>
        <a:bodyPr/>
        <a:lstStyle/>
        <a:p>
          <a:endParaRPr lang="cs-CZ"/>
        </a:p>
      </dgm:t>
    </dgm:pt>
    <dgm:pt modelId="{A991CE37-0AED-4751-8C9A-1FDC32D690BC}">
      <dgm:prSet phldrT="[Text]" custT="1"/>
      <dgm:spPr>
        <a:solidFill>
          <a:srgbClr val="2FFF2F"/>
        </a:solidFill>
        <a:effectLst>
          <a:glow rad="139700">
            <a:schemeClr val="accent6">
              <a:satMod val="175000"/>
              <a:alpha val="40000"/>
            </a:schemeClr>
          </a:glow>
        </a:effectLst>
      </dgm:spPr>
      <dgm:t>
        <a:bodyPr/>
        <a:lstStyle/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cs typeface="Calibri" pitchFamily="34" charset="0"/>
            </a:rPr>
            <a:t>Základní</a:t>
          </a:r>
        </a:p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cs typeface="Calibri" pitchFamily="34" charset="0"/>
            </a:rPr>
            <a:t>data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  <a:cs typeface="Calibri" pitchFamily="34" charset="0"/>
          </a:endParaRPr>
        </a:p>
      </dgm:t>
    </dgm:pt>
    <dgm:pt modelId="{A44A37C4-E8CE-4574-B7C0-511C6A2DE14C}" type="parTrans" cxnId="{2F6BEFE5-33FA-461A-9C1C-D8B3C14BCD1F}">
      <dgm:prSet/>
      <dgm:spPr/>
      <dgm:t>
        <a:bodyPr/>
        <a:lstStyle/>
        <a:p>
          <a:endParaRPr lang="cs-CZ"/>
        </a:p>
      </dgm:t>
    </dgm:pt>
    <dgm:pt modelId="{225DF155-029F-48B0-8375-CCA20C8FD025}" type="sibTrans" cxnId="{2F6BEFE5-33FA-461A-9C1C-D8B3C14BCD1F}">
      <dgm:prSet/>
      <dgm:spPr/>
      <dgm:t>
        <a:bodyPr/>
        <a:lstStyle/>
        <a:p>
          <a:endParaRPr lang="cs-CZ"/>
        </a:p>
      </dgm:t>
    </dgm:pt>
    <dgm:pt modelId="{A3F55F8F-EC7E-4F00-BAE7-FD5FCA5CF1AB}">
      <dgm:prSet phldrT="[Text]" custT="1"/>
      <dgm:spPr>
        <a:solidFill>
          <a:srgbClr val="009600"/>
        </a:solidFill>
        <a:effectLst>
          <a:glow rad="139700">
            <a:schemeClr val="accent6">
              <a:satMod val="175000"/>
              <a:alpha val="40000"/>
            </a:schemeClr>
          </a:glow>
        </a:effectLst>
      </dgm:spPr>
      <dgm:t>
        <a:bodyPr/>
        <a:lstStyle/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Důležité</a:t>
          </a:r>
        </a:p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objevy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</a:endParaRPr>
        </a:p>
      </dgm:t>
    </dgm:pt>
    <dgm:pt modelId="{B82FE4CD-EFD8-43EA-BE9C-74A3E1F8C76A}" type="parTrans" cxnId="{FF09459F-3C93-467A-B484-B4BB749FA9F2}">
      <dgm:prSet/>
      <dgm:spPr/>
      <dgm:t>
        <a:bodyPr/>
        <a:lstStyle/>
        <a:p>
          <a:endParaRPr lang="cs-CZ"/>
        </a:p>
      </dgm:t>
    </dgm:pt>
    <dgm:pt modelId="{98714E6E-BB1F-4380-8F5D-CEB9983D1949}" type="sibTrans" cxnId="{FF09459F-3C93-467A-B484-B4BB749FA9F2}">
      <dgm:prSet/>
      <dgm:spPr/>
      <dgm:t>
        <a:bodyPr/>
        <a:lstStyle/>
        <a:p>
          <a:endParaRPr lang="cs-CZ"/>
        </a:p>
      </dgm:t>
    </dgm:pt>
    <dgm:pt modelId="{4CFEAECA-A5E9-4EEA-AA03-3E28932718B9}" type="pres">
      <dgm:prSet presAssocID="{26AB4149-E129-4913-9964-F13027194E57}" presName="Name0" presStyleCnt="0">
        <dgm:presLayoutVars>
          <dgm:dir/>
          <dgm:resizeHandles val="exact"/>
        </dgm:presLayoutVars>
      </dgm:prSet>
      <dgm:spPr/>
    </dgm:pt>
    <dgm:pt modelId="{A39E9FFB-A006-4AD6-BE16-EA841F9614A3}" type="pres">
      <dgm:prSet presAssocID="{494D3E44-9A23-49A7-A76B-DE6B826F9EA9}" presName="composite" presStyleCnt="0"/>
      <dgm:spPr/>
    </dgm:pt>
    <dgm:pt modelId="{E7E669C7-2BF0-45F9-9719-CD7D4EB6D3D8}" type="pres">
      <dgm:prSet presAssocID="{494D3E44-9A23-49A7-A76B-DE6B826F9EA9}" presName="bgChev" presStyleLbl="node1" presStyleIdx="0" presStyleCnt="3" custScaleX="156274" custScaleY="131364" custLinFactNeighborX="-3" custLinFactNeighborY="-26102"/>
      <dgm:spPr>
        <a:solidFill>
          <a:srgbClr val="FFC000"/>
        </a:solidFill>
        <a:effectLst>
          <a:reflection blurRad="6350" stA="50000" endA="300" endPos="90000" dir="5400000" sy="-100000" algn="bl" rotWithShape="0"/>
        </a:effectLst>
      </dgm:spPr>
    </dgm:pt>
    <dgm:pt modelId="{4247FC86-4EB0-4B53-ABFC-66340212B126}" type="pres">
      <dgm:prSet presAssocID="{494D3E44-9A23-49A7-A76B-DE6B826F9EA9}" presName="txNode" presStyleLbl="fgAcc1" presStyleIdx="0" presStyleCnt="3" custScaleX="186530" custScaleY="142994" custLinFactNeighborX="5027" custLinFactNeighborY="60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AE6ECE-925C-4372-9EF7-62006BEF71EA}" type="pres">
      <dgm:prSet presAssocID="{DCDFCA1F-1A19-4B2E-9B18-E9E84D0E9770}" presName="compositeSpace" presStyleCnt="0"/>
      <dgm:spPr/>
    </dgm:pt>
    <dgm:pt modelId="{733BBF27-CB7C-4CE9-952C-8EE7316A787B}" type="pres">
      <dgm:prSet presAssocID="{A991CE37-0AED-4751-8C9A-1FDC32D690BC}" presName="composite" presStyleCnt="0"/>
      <dgm:spPr/>
    </dgm:pt>
    <dgm:pt modelId="{CD78D7D0-8D5C-42BA-A09C-D4C2F0655501}" type="pres">
      <dgm:prSet presAssocID="{A991CE37-0AED-4751-8C9A-1FDC32D690BC}" presName="bgChev" presStyleLbl="node1" presStyleIdx="1" presStyleCnt="3" custScaleY="127581" custLinFactNeighborX="-162" custLinFactNeighborY="-34471"/>
      <dgm:spPr>
        <a:solidFill>
          <a:schemeClr val="accent6">
            <a:lumMod val="75000"/>
          </a:schemeClr>
        </a:solidFill>
        <a:effectLst>
          <a:reflection blurRad="6350" stA="50000" endA="300" endPos="90000" dir="5400000" sy="-100000" algn="bl" rotWithShape="0"/>
        </a:effectLst>
      </dgm:spPr>
    </dgm:pt>
    <dgm:pt modelId="{2E5073DD-8F46-44C9-BC92-62127A41A80C}" type="pres">
      <dgm:prSet presAssocID="{A991CE37-0AED-4751-8C9A-1FDC32D690BC}" presName="txNode" presStyleLbl="fgAcc1" presStyleIdx="1" presStyleCnt="3" custScaleX="132691" custScaleY="143258" custLinFactNeighborX="3444" custLinFactNeighborY="1083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B91581-5A50-408C-AD9E-71AEEB3C689C}" type="pres">
      <dgm:prSet presAssocID="{225DF155-029F-48B0-8375-CCA20C8FD025}" presName="compositeSpace" presStyleCnt="0"/>
      <dgm:spPr/>
    </dgm:pt>
    <dgm:pt modelId="{0462948E-185A-4EB8-B753-671DCCCF10E8}" type="pres">
      <dgm:prSet presAssocID="{A3F55F8F-EC7E-4F00-BAE7-FD5FCA5CF1AB}" presName="composite" presStyleCnt="0"/>
      <dgm:spPr/>
    </dgm:pt>
    <dgm:pt modelId="{8BF446FB-EAEA-43D6-8DDC-90959C9C6A83}" type="pres">
      <dgm:prSet presAssocID="{A3F55F8F-EC7E-4F00-BAE7-FD5FCA5CF1AB}" presName="bgChev" presStyleLbl="node1" presStyleIdx="2" presStyleCnt="3" custScaleX="96341" custScaleY="134660" custLinFactNeighborX="-585" custLinFactNeighborY="-35943"/>
      <dgm:spPr>
        <a:solidFill>
          <a:schemeClr val="accent6">
            <a:lumMod val="50000"/>
          </a:schemeClr>
        </a:solidFill>
        <a:effectLst>
          <a:reflection blurRad="6350" stA="50000" endA="300" endPos="90000" dir="5400000" sy="-100000" algn="bl" rotWithShape="0"/>
        </a:effectLst>
      </dgm:spPr>
    </dgm:pt>
    <dgm:pt modelId="{B72B3426-728D-41A8-994F-3C813A4BFBE1}" type="pres">
      <dgm:prSet presAssocID="{A3F55F8F-EC7E-4F00-BAE7-FD5FCA5CF1AB}" presName="txNode" presStyleLbl="fgAcc1" presStyleIdx="2" presStyleCnt="3" custScaleX="109773" custScaleY="143258" custLinFactNeighborX="-970" custLinFactNeighborY="690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6549E0-EDF9-40E9-A9DF-20B37B62C50B}" type="presOf" srcId="{26AB4149-E129-4913-9964-F13027194E57}" destId="{4CFEAECA-A5E9-4EEA-AA03-3E28932718B9}" srcOrd="0" destOrd="0" presId="urn:microsoft.com/office/officeart/2005/8/layout/chevronAccent+Icon"/>
    <dgm:cxn modelId="{2F6BEFE5-33FA-461A-9C1C-D8B3C14BCD1F}" srcId="{26AB4149-E129-4913-9964-F13027194E57}" destId="{A991CE37-0AED-4751-8C9A-1FDC32D690BC}" srcOrd="1" destOrd="0" parTransId="{A44A37C4-E8CE-4574-B7C0-511C6A2DE14C}" sibTransId="{225DF155-029F-48B0-8375-CCA20C8FD025}"/>
    <dgm:cxn modelId="{BE8ABE79-382E-4AAF-9F6D-55689F6988E4}" type="presOf" srcId="{A3F55F8F-EC7E-4F00-BAE7-FD5FCA5CF1AB}" destId="{B72B3426-728D-41A8-994F-3C813A4BFBE1}" srcOrd="0" destOrd="0" presId="urn:microsoft.com/office/officeart/2005/8/layout/chevronAccent+Icon"/>
    <dgm:cxn modelId="{903ADBBF-4FCF-4F92-A30E-842A40A1866D}" srcId="{26AB4149-E129-4913-9964-F13027194E57}" destId="{494D3E44-9A23-49A7-A76B-DE6B826F9EA9}" srcOrd="0" destOrd="0" parTransId="{7D64B808-FDB8-496C-99AC-DA2BBAEB0337}" sibTransId="{DCDFCA1F-1A19-4B2E-9B18-E9E84D0E9770}"/>
    <dgm:cxn modelId="{90FBA9B3-B8E2-4218-BB9F-432665C46A4C}" type="presOf" srcId="{494D3E44-9A23-49A7-A76B-DE6B826F9EA9}" destId="{4247FC86-4EB0-4B53-ABFC-66340212B126}" srcOrd="0" destOrd="0" presId="urn:microsoft.com/office/officeart/2005/8/layout/chevronAccent+Icon"/>
    <dgm:cxn modelId="{FF09459F-3C93-467A-B484-B4BB749FA9F2}" srcId="{26AB4149-E129-4913-9964-F13027194E57}" destId="{A3F55F8F-EC7E-4F00-BAE7-FD5FCA5CF1AB}" srcOrd="2" destOrd="0" parTransId="{B82FE4CD-EFD8-43EA-BE9C-74A3E1F8C76A}" sibTransId="{98714E6E-BB1F-4380-8F5D-CEB9983D1949}"/>
    <dgm:cxn modelId="{43942740-F9CC-4E9A-8F57-020A3F3F69C5}" type="presOf" srcId="{A991CE37-0AED-4751-8C9A-1FDC32D690BC}" destId="{2E5073DD-8F46-44C9-BC92-62127A41A80C}" srcOrd="0" destOrd="0" presId="urn:microsoft.com/office/officeart/2005/8/layout/chevronAccent+Icon"/>
    <dgm:cxn modelId="{36F17496-9ED0-449C-902D-C991B35F8C06}" type="presParOf" srcId="{4CFEAECA-A5E9-4EEA-AA03-3E28932718B9}" destId="{A39E9FFB-A006-4AD6-BE16-EA841F9614A3}" srcOrd="0" destOrd="0" presId="urn:microsoft.com/office/officeart/2005/8/layout/chevronAccent+Icon"/>
    <dgm:cxn modelId="{5DC2D337-1CFE-4495-A03D-7E282EF56A67}" type="presParOf" srcId="{A39E9FFB-A006-4AD6-BE16-EA841F9614A3}" destId="{E7E669C7-2BF0-45F9-9719-CD7D4EB6D3D8}" srcOrd="0" destOrd="0" presId="urn:microsoft.com/office/officeart/2005/8/layout/chevronAccent+Icon"/>
    <dgm:cxn modelId="{B8FB0A6C-225F-4993-B513-A10F4B9D51BE}" type="presParOf" srcId="{A39E9FFB-A006-4AD6-BE16-EA841F9614A3}" destId="{4247FC86-4EB0-4B53-ABFC-66340212B126}" srcOrd="1" destOrd="0" presId="urn:microsoft.com/office/officeart/2005/8/layout/chevronAccent+Icon"/>
    <dgm:cxn modelId="{E3E60D19-9224-41C6-8DD6-E38AA1252A6E}" type="presParOf" srcId="{4CFEAECA-A5E9-4EEA-AA03-3E28932718B9}" destId="{18AE6ECE-925C-4372-9EF7-62006BEF71EA}" srcOrd="1" destOrd="0" presId="urn:microsoft.com/office/officeart/2005/8/layout/chevronAccent+Icon"/>
    <dgm:cxn modelId="{9DB9194C-1C4F-4262-9DE7-326A966C3E26}" type="presParOf" srcId="{4CFEAECA-A5E9-4EEA-AA03-3E28932718B9}" destId="{733BBF27-CB7C-4CE9-952C-8EE7316A787B}" srcOrd="2" destOrd="0" presId="urn:microsoft.com/office/officeart/2005/8/layout/chevronAccent+Icon"/>
    <dgm:cxn modelId="{C9628E1D-0A67-4AF5-BDBD-6C58DEA668A2}" type="presParOf" srcId="{733BBF27-CB7C-4CE9-952C-8EE7316A787B}" destId="{CD78D7D0-8D5C-42BA-A09C-D4C2F0655501}" srcOrd="0" destOrd="0" presId="urn:microsoft.com/office/officeart/2005/8/layout/chevronAccent+Icon"/>
    <dgm:cxn modelId="{3049843E-F419-4293-B130-F1B817D19C58}" type="presParOf" srcId="{733BBF27-CB7C-4CE9-952C-8EE7316A787B}" destId="{2E5073DD-8F46-44C9-BC92-62127A41A80C}" srcOrd="1" destOrd="0" presId="urn:microsoft.com/office/officeart/2005/8/layout/chevronAccent+Icon"/>
    <dgm:cxn modelId="{B4B77133-3688-4116-AA5C-D25FF572E21A}" type="presParOf" srcId="{4CFEAECA-A5E9-4EEA-AA03-3E28932718B9}" destId="{ADB91581-5A50-408C-AD9E-71AEEB3C689C}" srcOrd="3" destOrd="0" presId="urn:microsoft.com/office/officeart/2005/8/layout/chevronAccent+Icon"/>
    <dgm:cxn modelId="{8597C4F4-5224-4DFA-ACCA-82EBB8EE1FC0}" type="presParOf" srcId="{4CFEAECA-A5E9-4EEA-AA03-3E28932718B9}" destId="{0462948E-185A-4EB8-B753-671DCCCF10E8}" srcOrd="4" destOrd="0" presId="urn:microsoft.com/office/officeart/2005/8/layout/chevronAccent+Icon"/>
    <dgm:cxn modelId="{242DB3FB-0129-438B-B0BA-F71BD702F501}" type="presParOf" srcId="{0462948E-185A-4EB8-B753-671DCCCF10E8}" destId="{8BF446FB-EAEA-43D6-8DDC-90959C9C6A83}" srcOrd="0" destOrd="0" presId="urn:microsoft.com/office/officeart/2005/8/layout/chevronAccent+Icon"/>
    <dgm:cxn modelId="{B0A71AE2-1AD5-4A7C-902B-D981E52D6310}" type="presParOf" srcId="{0462948E-185A-4EB8-B753-671DCCCF10E8}" destId="{B72B3426-728D-41A8-994F-3C813A4BFBE1}" srcOrd="1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E669C7-2BF0-45F9-9719-CD7D4EB6D3D8}">
      <dsp:nvSpPr>
        <dsp:cNvPr id="0" name=""/>
        <dsp:cNvSpPr/>
      </dsp:nvSpPr>
      <dsp:spPr>
        <a:xfrm>
          <a:off x="3083" y="1143090"/>
          <a:ext cx="3357349" cy="1089365"/>
        </a:xfrm>
        <a:prstGeom prst="chevron">
          <a:avLst>
            <a:gd name="adj" fmla="val 40000"/>
          </a:avLst>
        </a:prstGeom>
        <a:solidFill>
          <a:srgbClr val="FFC000"/>
        </a:solidFill>
        <a:ln>
          <a:noFill/>
        </a:ln>
        <a:effectLst>
          <a:reflection blurRad="6350" stA="50000" endA="300" endPos="90000" dir="5400000" sy="-100000" algn="bl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247FC86-4EB0-4B53-ABFC-66340212B126}">
      <dsp:nvSpPr>
        <dsp:cNvPr id="0" name=""/>
        <dsp:cNvSpPr/>
      </dsp:nvSpPr>
      <dsp:spPr>
        <a:xfrm>
          <a:off x="486828" y="1568905"/>
          <a:ext cx="3383994" cy="1185809"/>
        </a:xfrm>
        <a:prstGeom prst="roundRect">
          <a:avLst>
            <a:gd name="adj" fmla="val 10000"/>
          </a:avLst>
        </a:prstGeom>
        <a:solidFill>
          <a:srgbClr val="79FF79"/>
        </a:solidFill>
        <a:ln>
          <a:noFill/>
        </a:ln>
        <a:effectLst>
          <a:glow rad="139700">
            <a:schemeClr val="accent6">
              <a:satMod val="175000"/>
              <a:alpha val="4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Charakteristika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</a:endParaRPr>
        </a:p>
      </dsp:txBody>
      <dsp:txXfrm>
        <a:off x="521559" y="1603636"/>
        <a:ext cx="3314532" cy="1116347"/>
      </dsp:txXfrm>
    </dsp:sp>
    <dsp:sp modelId="{CD78D7D0-8D5C-42BA-A09C-D4C2F0655501}">
      <dsp:nvSpPr>
        <dsp:cNvPr id="0" name=""/>
        <dsp:cNvSpPr/>
      </dsp:nvSpPr>
      <dsp:spPr>
        <a:xfrm>
          <a:off x="3842982" y="1080984"/>
          <a:ext cx="2148373" cy="1057993"/>
        </a:xfrm>
        <a:prstGeom prst="chevron">
          <a:avLst>
            <a:gd name="adj" fmla="val 40000"/>
          </a:avLst>
        </a:prstGeom>
        <a:solidFill>
          <a:schemeClr val="accent6">
            <a:lumMod val="75000"/>
          </a:schemeClr>
        </a:solidFill>
        <a:ln>
          <a:noFill/>
        </a:ln>
        <a:effectLst>
          <a:reflection blurRad="6350" stA="50000" endA="300" endPos="90000" dir="5400000" sy="-100000" algn="bl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5073DD-8F46-44C9-BC92-62127A41A80C}">
      <dsp:nvSpPr>
        <dsp:cNvPr id="0" name=""/>
        <dsp:cNvSpPr/>
      </dsp:nvSpPr>
      <dsp:spPr>
        <a:xfrm>
          <a:off x="4185305" y="1599026"/>
          <a:ext cx="2407256" cy="1187998"/>
        </a:xfrm>
        <a:prstGeom prst="roundRect">
          <a:avLst>
            <a:gd name="adj" fmla="val 10000"/>
          </a:avLst>
        </a:prstGeom>
        <a:solidFill>
          <a:srgbClr val="2FFF2F"/>
        </a:solidFill>
        <a:ln>
          <a:noFill/>
        </a:ln>
        <a:effectLst>
          <a:glow rad="139700">
            <a:schemeClr val="accent6">
              <a:satMod val="175000"/>
              <a:alpha val="4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cs typeface="Calibri" pitchFamily="34" charset="0"/>
            </a:rPr>
            <a:t>Základní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cs typeface="Calibri" pitchFamily="34" charset="0"/>
            </a:rPr>
            <a:t>data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  <a:cs typeface="Calibri" pitchFamily="34" charset="0"/>
          </a:endParaRPr>
        </a:p>
      </dsp:txBody>
      <dsp:txXfrm>
        <a:off x="4220100" y="1633821"/>
        <a:ext cx="2337666" cy="1118408"/>
      </dsp:txXfrm>
    </dsp:sp>
    <dsp:sp modelId="{8BF446FB-EAEA-43D6-8DDC-90959C9C6A83}">
      <dsp:nvSpPr>
        <dsp:cNvPr id="0" name=""/>
        <dsp:cNvSpPr/>
      </dsp:nvSpPr>
      <dsp:spPr>
        <a:xfrm>
          <a:off x="6584352" y="1054101"/>
          <a:ext cx="2069764" cy="1116698"/>
        </a:xfrm>
        <a:prstGeom prst="chevron">
          <a:avLst>
            <a:gd name="adj" fmla="val 40000"/>
          </a:avLst>
        </a:prstGeom>
        <a:solidFill>
          <a:schemeClr val="accent6">
            <a:lumMod val="50000"/>
          </a:schemeClr>
        </a:solidFill>
        <a:ln>
          <a:noFill/>
        </a:ln>
        <a:effectLst>
          <a:reflection blurRad="6350" stA="50000" endA="300" endPos="90000" dir="5400000" sy="-100000" algn="bl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2B3426-728D-41A8-994F-3C813A4BFBE1}">
      <dsp:nvSpPr>
        <dsp:cNvPr id="0" name=""/>
        <dsp:cNvSpPr/>
      </dsp:nvSpPr>
      <dsp:spPr>
        <a:xfrm>
          <a:off x="7024267" y="1581120"/>
          <a:ext cx="1991482" cy="1187998"/>
        </a:xfrm>
        <a:prstGeom prst="roundRect">
          <a:avLst>
            <a:gd name="adj" fmla="val 10000"/>
          </a:avLst>
        </a:prstGeom>
        <a:solidFill>
          <a:srgbClr val="009600"/>
        </a:solidFill>
        <a:ln>
          <a:noFill/>
        </a:ln>
        <a:effectLst>
          <a:glow rad="139700">
            <a:schemeClr val="accent6">
              <a:satMod val="175000"/>
              <a:alpha val="4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Důležité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objevy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</a:endParaRPr>
        </a:p>
      </dsp:txBody>
      <dsp:txXfrm>
        <a:off x="7059062" y="1615915"/>
        <a:ext cx="1921892" cy="11184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Proces dvojité šipky – zvýraznění"/>
  <dgm:desc val="Umožňuje znázornit postupné kroky v úkolu, procesu nebo pracovním postupu či zdůraznit pohyb nebo směr. Nejvhodnější je pro práci s minimálním množstvím textu úrovně 1 a 2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015D87-69FB-4BA3-9AE9-9D056D001163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013962-5FAC-40D7-B1E9-2C7F2BD1163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706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46E980-5AB9-40E3-850F-4491BDAC9D79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2D0FF0-5463-4795-B37C-19F0B4B96B4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53120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D0FF0-5463-4795-B37C-19F0B4B96B45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10138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D0FF0-5463-4795-B37C-19F0B4B96B45}" type="slidenum">
              <a:rPr lang="cs-CZ" smtClean="0"/>
              <a:t>25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67073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5764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4752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8523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0453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328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837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7574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2400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4388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8647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68167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81826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56377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4652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24896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02471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26025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5802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90295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70677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10373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84950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059914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4955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441296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6372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00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695472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549710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8634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873666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62559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051539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706379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305669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123035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962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33448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454462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249716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8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881125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100067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07198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1265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098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7546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636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1552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cs.wikipedia.org/wiki/Venu%C5%A1e_(planeta)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://cs.wikipedia.org/wiki/Venu%C5%A1e_(planeta)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Planeta&amp;oldid=8375606" TargetMode="External"/><Relationship Id="rId7" Type="http://schemas.openxmlformats.org/officeDocument/2006/relationships/hyperlink" Target="http://cs.wikipedia.org/w/index.php?title=Slune%C4%8Dn%C3%AD_soustava&amp;oldid=8290154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planets.cz/planety/venuse/galerie-venuse/" TargetMode="External"/><Relationship Id="rId5" Type="http://schemas.openxmlformats.org/officeDocument/2006/relationships/hyperlink" Target="http://astronomia.zcu.cz/planety/soustava/1862-porovnani-rozmeru" TargetMode="External"/><Relationship Id="rId4" Type="http://schemas.openxmlformats.org/officeDocument/2006/relationships/hyperlink" Target="http://astronomia.zcu.cz/planety/venuse/1927-snimky-planety-venuse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Ven%C4%9Bra_1&amp;oldid=7818092" TargetMode="External"/><Relationship Id="rId3" Type="http://schemas.openxmlformats.org/officeDocument/2006/relationships/hyperlink" Target="http://cs.wikipedia.org/w/index.php?title=Ven%C4%9Bra_10&amp;oldid=8392947" TargetMode="External"/><Relationship Id="rId7" Type="http://schemas.openxmlformats.org/officeDocument/2006/relationships/hyperlink" Target="http://astronomia.zcu.cz/planety/venuse/1931-sondy-k-venusi" TargetMode="External"/><Relationship Id="rId2" Type="http://schemas.openxmlformats.org/officeDocument/2006/relationships/hyperlink" Target="http://www.aldebaran.cz/astrofyzika/sunsystem/venuse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astronomia.zcu.cz/planety/venuse/1926-nitro" TargetMode="External"/><Relationship Id="rId5" Type="http://schemas.openxmlformats.org/officeDocument/2006/relationships/hyperlink" Target="http://astronomia.zcu.cz/planety/venuse/1914-atmosfera" TargetMode="External"/><Relationship Id="rId4" Type="http://schemas.openxmlformats.org/officeDocument/2006/relationships/hyperlink" Target="http://astronomia.zcu.cz/planety/merkur/1789-atmosfera" TargetMode="External"/><Relationship Id="rId9" Type="http://schemas.openxmlformats.org/officeDocument/2006/relationships/hyperlink" Target="http://cs.wikipedia.org/wiki/Soubor:Venus_atmosphere_cs.svg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ldebaran.cz/astrofyzika/sunsystem/zeme.html" TargetMode="External"/><Relationship Id="rId2" Type="http://schemas.openxmlformats.org/officeDocument/2006/relationships/hyperlink" Target="http://commons.wikimedia.org/wiki/File:Phases_of_Venus_fi.pn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office.microsoft.com/cs-cz/imag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24016603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30120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4805565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VY_32_INOVACE_05_S12-Fy-9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Planeta Venuše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8649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716459"/>
              </p:ext>
            </p:extLst>
          </p:nvPr>
        </p:nvGraphicFramePr>
        <p:xfrm>
          <a:off x="539552" y="3573016"/>
          <a:ext cx="8280920" cy="25343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0324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245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245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245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Nakopírovaný závěrečný test – snímek 24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245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Závěrečný test (snímek 24) je určen pro tisk, </a:t>
                      </a:r>
                      <a:r>
                        <a:rPr lang="cs-CZ" sz="14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si test  po vyplnění a opravě založí do sešitu.</a:t>
                      </a:r>
                      <a:endParaRPr lang="cs-CZ" sz="1400" dirty="0" smtClean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5929028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výkladu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učiva - k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seznámení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 planetou Venuší– od historie vzniku jména, základní charakteristiky (vnitřní stavba, povrch, atmosféra), oběžné dráhy až po přehled důležitých objevů a výzkum.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seznámí s planetou Venuší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 bude umět porovnat základní data s naší planetou – Zemí. Bude umět vyjmenovat sondy, které byly vyslány k Venuši.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8605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AM1I8PN9\MC900433135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592821"/>
            <a:ext cx="7920880" cy="856456"/>
          </a:xfrm>
          <a:effectLst>
            <a:glow rad="228600">
              <a:schemeClr val="accent4">
                <a:satMod val="175000"/>
                <a:alpha val="40000"/>
              </a:schemeClr>
            </a:glow>
          </a:effectLst>
          <a:scene3d>
            <a:camera prst="orthographicFront"/>
            <a:lightRig rig="flat" dir="tl">
              <a:rot lat="0" lon="0" rev="6600000"/>
            </a:lightRig>
          </a:scene3d>
          <a:sp3d>
            <a:bevelT w="152400" h="50800" prst="softRound"/>
          </a:sp3d>
        </p:spPr>
        <p:txBody>
          <a:bodyPr>
            <a:scene3d>
              <a:camera prst="orthographicFront"/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14000" b="1" cap="all" dirty="0" smtClean="0">
                <a:ln w="5715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F200"/>
                    </a:gs>
                    <a:gs pos="45000">
                      <a:srgbClr val="FF7A00"/>
                    </a:gs>
                    <a:gs pos="70000">
                      <a:srgbClr val="FF0300"/>
                    </a:gs>
                    <a:gs pos="100000">
                      <a:srgbClr val="4D0808"/>
                    </a:gs>
                  </a:gsLst>
                  <a:lin ang="8100000" scaled="0"/>
                  <a:tileRect/>
                </a:gradFill>
                <a:effectLst>
                  <a:reflection blurRad="12700" stA="50000" endPos="50000" dist="5000" dir="5400000" sy="-100000" rotWithShape="0"/>
                </a:effectLst>
                <a:latin typeface="Aharoni" pitchFamily="2" charset="-79"/>
                <a:cs typeface="Aharoni" pitchFamily="2" charset="-79"/>
              </a:rPr>
              <a:t>VESMÍR</a:t>
            </a:r>
            <a:endParaRPr lang="cs-CZ" sz="14000" b="1" cap="all" dirty="0">
              <a:ln w="57150">
                <a:solidFill>
                  <a:schemeClr val="tx1"/>
                </a:solidFill>
              </a:ln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8100000" scaled="0"/>
                <a:tileRect/>
              </a:gradFill>
              <a:effectLst>
                <a:reflection blurRad="12700" stA="50000" endPos="50000" dist="5000" dir="5400000" sy="-100000" rotWithShape="0"/>
              </a:effectLst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214549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700808"/>
            <a:ext cx="7632848" cy="178510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1000" b="1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stellar" pitchFamily="18" charset="0"/>
              </a:rPr>
              <a:t>VENUŠE</a:t>
            </a:r>
            <a:endParaRPr lang="cs-CZ" sz="11000" b="1" dirty="0">
              <a:ln w="11430"/>
              <a:solidFill>
                <a:schemeClr val="accent6">
                  <a:lumMod val="75000"/>
                </a:schemeClr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stellar" pitchFamily="18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324053470"/>
              </p:ext>
            </p:extLst>
          </p:nvPr>
        </p:nvGraphicFramePr>
        <p:xfrm>
          <a:off x="107504" y="2996952"/>
          <a:ext cx="903649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0" y="476672"/>
            <a:ext cx="9144000" cy="707886"/>
          </a:xfrm>
          <a:prstGeom prst="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89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>
                  <a:solidFill>
                    <a:schemeClr val="accent3">
                      <a:lumMod val="60000"/>
                      <a:lumOff val="40000"/>
                    </a:schemeClr>
                  </a:solidFill>
                </a:ln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PLANETY SLUNEČNÍ SOUSTAVY</a:t>
            </a:r>
            <a:endParaRPr lang="cs-CZ" sz="4000" b="1" dirty="0">
              <a:ln>
                <a:solidFill>
                  <a:schemeClr val="accent3">
                    <a:lumMod val="60000"/>
                    <a:lumOff val="40000"/>
                  </a:schemeClr>
                </a:solidFill>
              </a:ln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416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100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E36C09"/>
                                      </p:to>
                                    </p:animClr>
                                    <p:animClr clrSpc="rgb" dir="cw">
                                      <p:cBhvr>
                                        <p:cTn id="11" dur="100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36C09"/>
                                      </p:to>
                                    </p:animClr>
                                    <p:set>
                                      <p:cBhvr>
                                        <p:cTn id="12" dur="100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100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7E669C7-2BF0-45F9-9719-CD7D4EB6D3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graphicEl>
                                              <a:dgm id="{E7E669C7-2BF0-45F9-9719-CD7D4EB6D3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>
                                            <p:graphicEl>
                                              <a:dgm id="{E7E669C7-2BF0-45F9-9719-CD7D4EB6D3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>
                                            <p:graphicEl>
                                              <a:dgm id="{E7E669C7-2BF0-45F9-9719-CD7D4EB6D3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247FC86-4EB0-4B53-ABFC-66340212B1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graphicEl>
                                              <a:dgm id="{4247FC86-4EB0-4B53-ABFC-66340212B1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>
                                            <p:graphicEl>
                                              <a:dgm id="{4247FC86-4EB0-4B53-ABFC-66340212B1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>
                                            <p:graphicEl>
                                              <a:dgm id="{4247FC86-4EB0-4B53-ABFC-66340212B1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3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D78D7D0-8D5C-42BA-A09C-D4C2F06555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5">
                                            <p:graphicEl>
                                              <a:dgm id="{CD78D7D0-8D5C-42BA-A09C-D4C2F06555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">
                                            <p:graphicEl>
                                              <a:dgm id="{CD78D7D0-8D5C-42BA-A09C-D4C2F06555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>
                                            <p:graphicEl>
                                              <a:dgm id="{CD78D7D0-8D5C-42BA-A09C-D4C2F06555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E5073DD-8F46-44C9-BC92-62127A41A8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5">
                                            <p:graphicEl>
                                              <a:dgm id="{2E5073DD-8F46-44C9-BC92-62127A41A8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">
                                            <p:graphicEl>
                                              <a:dgm id="{2E5073DD-8F46-44C9-BC92-62127A41A8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">
                                            <p:graphicEl>
                                              <a:dgm id="{2E5073DD-8F46-44C9-BC92-62127A41A8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300"/>
                            </p:stCondLst>
                            <p:childTnLst>
                              <p:par>
                                <p:cTn id="4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BF446FB-EAEA-43D6-8DDC-90959C9C6A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5">
                                            <p:graphicEl>
                                              <a:dgm id="{8BF446FB-EAEA-43D6-8DDC-90959C9C6A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">
                                            <p:graphicEl>
                                              <a:dgm id="{8BF446FB-EAEA-43D6-8DDC-90959C9C6A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>
                                            <p:graphicEl>
                                              <a:dgm id="{8BF446FB-EAEA-43D6-8DDC-90959C9C6A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2B3426-728D-41A8-994F-3C813A4BFB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5">
                                            <p:graphicEl>
                                              <a:dgm id="{B72B3426-728D-41A8-994F-3C813A4BFB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">
                                            <p:graphicEl>
                                              <a:dgm id="{B72B3426-728D-41A8-994F-3C813A4BFB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>
                                            <p:graphicEl>
                                              <a:dgm id="{B72B3426-728D-41A8-994F-3C813A4BFB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5" grpId="0" uiExpand="1">
        <p:bldSub>
          <a:bldDgm bld="one"/>
        </p:bldSub>
      </p:bldGraphic>
      <p:bldP spid="6" grpId="0" animBg="1"/>
      <p:bldP spid="6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4514" y="21007"/>
            <a:ext cx="2309486" cy="6836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2483768" y="393692"/>
            <a:ext cx="3456384" cy="936104"/>
          </a:xfrm>
          <a:prstGeom prst="wedgeRoundRectCallout">
            <a:avLst>
              <a:gd name="adj1" fmla="val 101131"/>
              <a:gd name="adj2" fmla="val 4663"/>
              <a:gd name="adj3" fmla="val 16667"/>
            </a:avLst>
          </a:prstGeom>
          <a:solidFill>
            <a:schemeClr val="accent2">
              <a:lumMod val="75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  <a:innerShdw blurRad="63500" dist="50800" dir="5400000">
              <a:prstClr val="black">
                <a:alpha val="50000"/>
              </a:prstClr>
            </a:innerShdw>
          </a:effectLst>
          <a:scene3d>
            <a:camera prst="orthographicFront"/>
            <a:lightRig rig="brightRoom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VENUŠE</a:t>
            </a:r>
            <a:endParaRPr lang="cs-CZ" sz="36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72816"/>
            <a:ext cx="6336704" cy="49090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patří mezi terestrické </a:t>
            </a:r>
            <a:r>
              <a:rPr lang="cs-CZ" sz="2400" dirty="0">
                <a:solidFill>
                  <a:schemeClr val="bg1"/>
                </a:solidFill>
              </a:rPr>
              <a:t>nebo též kamenné </a:t>
            </a:r>
            <a:r>
              <a:rPr lang="cs-CZ" sz="2400" dirty="0" smtClean="0">
                <a:solidFill>
                  <a:schemeClr val="bg1"/>
                </a:solidFill>
              </a:rPr>
              <a:t>planety sluneční soustavy 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 pitchFamily="34" charset="0"/>
                <a:cs typeface="Arial" pitchFamily="34" charset="0"/>
              </a:rPr>
              <a:t>je pro nás nejjasnější planetou 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 pitchFamily="34" charset="0"/>
                <a:cs typeface="Arial" pitchFamily="34" charset="0"/>
              </a:rPr>
              <a:t>je o málo menší než Země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dirty="0">
                <a:solidFill>
                  <a:schemeClr val="bg1"/>
                </a:solidFill>
              </a:rPr>
              <a:t>je zahalená v husté atmosféře a dobře odráží sluneční svit</a:t>
            </a:r>
            <a:endParaRPr lang="cs-CZ" sz="24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Verdana" pitchFamily="34" charset="0"/>
              <a:cs typeface="Arial" pitchFamily="34" charset="0"/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 pitchFamily="34" charset="0"/>
                <a:cs typeface="Arial" pitchFamily="34" charset="0"/>
              </a:rPr>
              <a:t>na obloze je viditelná buď brzy ráno nebo zvečera podle toho, kde se zrovna nachází na své dráze kolem Slunce – proto se jí říká Jitřenka nebo Večernice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 pitchFamily="34" charset="0"/>
                <a:cs typeface="Arial" pitchFamily="34" charset="0"/>
              </a:rPr>
              <a:t>d</a:t>
            </a:r>
            <a:r>
              <a:rPr lang="cs-CZ" sz="2400" dirty="0" smtClean="0">
                <a:solidFill>
                  <a:schemeClr val="bg1"/>
                </a:solidFill>
              </a:rPr>
              <a:t>íky </a:t>
            </a:r>
            <a:r>
              <a:rPr lang="cs-CZ" sz="2400" dirty="0">
                <a:solidFill>
                  <a:schemeClr val="bg1"/>
                </a:solidFill>
              </a:rPr>
              <a:t>neměnnosti počasí se povrch planety téměř nezměnil ani za milióny </a:t>
            </a:r>
            <a:r>
              <a:rPr lang="cs-CZ" sz="2400" dirty="0" smtClean="0">
                <a:solidFill>
                  <a:schemeClr val="bg1"/>
                </a:solidFill>
              </a:rPr>
              <a:t>let</a:t>
            </a:r>
            <a:endParaRPr lang="cs-CZ" sz="24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Verdana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859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1924300"/>
            <a:ext cx="5736976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je </a:t>
            </a:r>
            <a:r>
              <a:rPr lang="cs-CZ" sz="2200" dirty="0">
                <a:solidFill>
                  <a:schemeClr val="bg1"/>
                </a:solidFill>
              </a:rPr>
              <a:t>v pořadí druhou planetou obíhající ústřední hvězdu naší sluneční </a:t>
            </a:r>
            <a:r>
              <a:rPr lang="cs-CZ" sz="2200" dirty="0" smtClean="0">
                <a:solidFill>
                  <a:schemeClr val="bg1"/>
                </a:solidFill>
              </a:rPr>
              <a:t>soustav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jako </a:t>
            </a:r>
            <a:r>
              <a:rPr lang="cs-CZ" sz="2200" dirty="0">
                <a:solidFill>
                  <a:schemeClr val="bg1"/>
                </a:solidFill>
              </a:rPr>
              <a:t>jediná planeta ve sluneční soustavě je pojmenována po </a:t>
            </a:r>
            <a:r>
              <a:rPr lang="cs-CZ" sz="2200" dirty="0" smtClean="0">
                <a:solidFill>
                  <a:schemeClr val="bg1"/>
                </a:solidFill>
              </a:rPr>
              <a:t>ženě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řadí se mezi </a:t>
            </a:r>
            <a:r>
              <a:rPr lang="cs-CZ" sz="2200" dirty="0">
                <a:solidFill>
                  <a:schemeClr val="bg1"/>
                </a:solidFill>
              </a:rPr>
              <a:t>planety zemského </a:t>
            </a:r>
            <a:r>
              <a:rPr lang="cs-CZ" sz="2200" dirty="0" smtClean="0">
                <a:solidFill>
                  <a:schemeClr val="bg1"/>
                </a:solidFill>
              </a:rPr>
              <a:t>typu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její </a:t>
            </a:r>
            <a:r>
              <a:rPr lang="cs-CZ" sz="2200" dirty="0">
                <a:solidFill>
                  <a:schemeClr val="bg1"/>
                </a:solidFill>
              </a:rPr>
              <a:t>velikost a hmotnost je velmi podobná </a:t>
            </a:r>
            <a:r>
              <a:rPr lang="cs-CZ" sz="2200" dirty="0" smtClean="0">
                <a:solidFill>
                  <a:schemeClr val="bg1"/>
                </a:solidFill>
              </a:rPr>
              <a:t>Zemi 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podmínky </a:t>
            </a:r>
            <a:r>
              <a:rPr lang="cs-CZ" sz="2200" dirty="0">
                <a:solidFill>
                  <a:schemeClr val="bg1"/>
                </a:solidFill>
              </a:rPr>
              <a:t>na povrchu Venuše se značně liší od podmínek na </a:t>
            </a:r>
            <a:r>
              <a:rPr lang="cs-CZ" sz="2200" dirty="0" smtClean="0">
                <a:solidFill>
                  <a:schemeClr val="bg1"/>
                </a:solidFill>
              </a:rPr>
              <a:t>Zemi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5133" y="231529"/>
            <a:ext cx="5260963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VENUŠE</a:t>
            </a:r>
          </a:p>
          <a:p>
            <a:pPr algn="ct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sesterská planeta Země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5429406"/>
            <a:ext cx="8473280" cy="132343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Globální </a:t>
            </a:r>
            <a:r>
              <a:rPr lang="cs-CZ" sz="2000" dirty="0">
                <a:solidFill>
                  <a:srgbClr val="FFC000"/>
                </a:solidFill>
              </a:rPr>
              <a:t>pohled na povrch </a:t>
            </a:r>
            <a:r>
              <a:rPr lang="cs-CZ" sz="2000" dirty="0" smtClean="0">
                <a:solidFill>
                  <a:srgbClr val="FFC000"/>
                </a:solidFill>
              </a:rPr>
              <a:t>Venuše - byl </a:t>
            </a:r>
            <a:r>
              <a:rPr lang="cs-CZ" sz="2000" dirty="0">
                <a:solidFill>
                  <a:srgbClr val="FFC000"/>
                </a:solidFill>
              </a:rPr>
              <a:t>získán složením snímků povrchu získaných kosmickými </a:t>
            </a:r>
            <a:r>
              <a:rPr lang="cs-CZ" sz="2000" dirty="0" smtClean="0">
                <a:solidFill>
                  <a:srgbClr val="FFC000"/>
                </a:solidFill>
              </a:rPr>
              <a:t>sondami. Barvy </a:t>
            </a:r>
            <a:r>
              <a:rPr lang="cs-CZ" sz="2000" dirty="0">
                <a:solidFill>
                  <a:srgbClr val="FFC000"/>
                </a:solidFill>
              </a:rPr>
              <a:t>byly upraveny podle snímků z kosmických sond Veněra 13 a 14, které na povrchu Venuše přistály, a byly dále upraveny k zvýraznění malých objektů</a:t>
            </a:r>
            <a:r>
              <a:rPr lang="cs-CZ" sz="2000" dirty="0" smtClean="0">
                <a:solidFill>
                  <a:srgbClr val="FFC000"/>
                </a:solidFill>
              </a:rPr>
              <a:t>.  </a:t>
            </a:r>
            <a:r>
              <a:rPr lang="pt-BR" sz="2000" b="1" i="1" dirty="0" smtClean="0">
                <a:solidFill>
                  <a:srgbClr val="FFC000"/>
                </a:solidFill>
              </a:rPr>
              <a:t>Autor </a:t>
            </a:r>
            <a:r>
              <a:rPr lang="pt-BR" sz="2000" b="1" i="1" dirty="0">
                <a:solidFill>
                  <a:srgbClr val="FFC000"/>
                </a:solidFill>
              </a:rPr>
              <a:t>snímku: </a:t>
            </a:r>
            <a:r>
              <a:rPr lang="pt-BR" sz="2000" b="1" i="1" dirty="0" smtClean="0">
                <a:solidFill>
                  <a:srgbClr val="FFC000"/>
                </a:solidFill>
              </a:rPr>
              <a:t>NASA</a:t>
            </a:r>
            <a:r>
              <a:rPr lang="cs-CZ" sz="2000" b="1" i="1" dirty="0" smtClean="0">
                <a:solidFill>
                  <a:srgbClr val="FFC000"/>
                </a:solidFill>
              </a:rPr>
              <a:t> JPL</a:t>
            </a:r>
            <a:endParaRPr lang="cs-CZ" sz="2000" b="1" i="1" dirty="0">
              <a:solidFill>
                <a:srgbClr val="FFC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808" y="2086907"/>
            <a:ext cx="3056844" cy="3121884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8456" y="231529"/>
            <a:ext cx="3384376" cy="16752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Šipka nahoru 7"/>
          <p:cNvSpPr/>
          <p:nvPr/>
        </p:nvSpPr>
        <p:spPr>
          <a:xfrm>
            <a:off x="210450" y="5514153"/>
            <a:ext cx="220403" cy="1153946"/>
          </a:xfrm>
          <a:prstGeom prst="upArrow">
            <a:avLst/>
          </a:prstGeom>
          <a:solidFill>
            <a:srgbClr val="CC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3000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600"/>
                            </p:stCondLst>
                            <p:childTnLst>
                              <p:par>
                                <p:cTn id="12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000"/>
                            </p:stCondLst>
                            <p:childTnLst>
                              <p:par>
                                <p:cTn id="5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33987"/>
            <a:ext cx="57263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Venuše získala </a:t>
            </a:r>
            <a:b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své jméno?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91880" y="1357426"/>
            <a:ext cx="5508521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Venus, počeštěné jméno Venuše, znamená původně </a:t>
            </a:r>
            <a:r>
              <a:rPr lang="cs-CZ" sz="2200" i="1" dirty="0">
                <a:solidFill>
                  <a:schemeClr val="bg1"/>
                </a:solidFill>
              </a:rPr>
              <a:t>půvab</a:t>
            </a:r>
            <a:r>
              <a:rPr lang="cs-CZ" sz="2200" dirty="0">
                <a:solidFill>
                  <a:schemeClr val="bg1"/>
                </a:solidFill>
              </a:rPr>
              <a:t>, </a:t>
            </a:r>
            <a:r>
              <a:rPr lang="cs-CZ" sz="2200" i="1" dirty="0">
                <a:solidFill>
                  <a:schemeClr val="bg1"/>
                </a:solidFill>
              </a:rPr>
              <a:t>krásu</a:t>
            </a:r>
            <a:r>
              <a:rPr lang="cs-CZ" sz="2200" dirty="0">
                <a:solidFill>
                  <a:schemeClr val="bg1"/>
                </a:solidFill>
              </a:rPr>
              <a:t>, </a:t>
            </a:r>
            <a:r>
              <a:rPr lang="cs-CZ" sz="2200" i="1" dirty="0">
                <a:solidFill>
                  <a:schemeClr val="bg1"/>
                </a:solidFill>
              </a:rPr>
              <a:t>vděk</a:t>
            </a:r>
            <a:r>
              <a:rPr lang="cs-CZ" sz="2200" dirty="0">
                <a:solidFill>
                  <a:schemeClr val="bg1"/>
                </a:solidFill>
              </a:rPr>
              <a:t> a </a:t>
            </a:r>
            <a:r>
              <a:rPr lang="cs-CZ" sz="2200" i="1" dirty="0" smtClean="0">
                <a:solidFill>
                  <a:schemeClr val="bg1"/>
                </a:solidFill>
              </a:rPr>
              <a:t>vnady</a:t>
            </a:r>
            <a:r>
              <a:rPr lang="cs-CZ" sz="2200" dirty="0" smtClean="0">
                <a:solidFill>
                  <a:schemeClr val="bg1"/>
                </a:solidFill>
              </a:rPr>
              <a:t>. 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Planeta </a:t>
            </a:r>
            <a:r>
              <a:rPr lang="cs-CZ" sz="2200" dirty="0">
                <a:solidFill>
                  <a:schemeClr val="bg1"/>
                </a:solidFill>
              </a:rPr>
              <a:t>se objevuje na obloze večer po západu Slunce a pak i ráno před jeho východem. Tento jev má za následek, že mnohé národy mají pro Venuši dvě pojmenování a to v závislosti na době, kdy byla planeta pozorována.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Staří </a:t>
            </a:r>
            <a:r>
              <a:rPr lang="cs-CZ" sz="2200" dirty="0">
                <a:solidFill>
                  <a:schemeClr val="bg1"/>
                </a:solidFill>
              </a:rPr>
              <a:t>Řekové nazývali Venuši </a:t>
            </a:r>
            <a:r>
              <a:rPr lang="cs-CZ" sz="2200" b="1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Hesperos</a:t>
            </a:r>
            <a:r>
              <a:rPr lang="cs-CZ" sz="2200" dirty="0">
                <a:solidFill>
                  <a:schemeClr val="bg1"/>
                </a:solidFill>
              </a:rPr>
              <a:t> večer anebo ráno </a:t>
            </a:r>
            <a:r>
              <a:rPr lang="cs-CZ" sz="2200" b="1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Fósforos</a:t>
            </a:r>
            <a:r>
              <a:rPr lang="cs-CZ" sz="2200" dirty="0">
                <a:solidFill>
                  <a:schemeClr val="bg1"/>
                </a:solidFill>
              </a:rPr>
              <a:t>. V češtině se vyskytuje podobné dvojité pojmenování – </a:t>
            </a:r>
            <a:r>
              <a:rPr lang="cs-CZ" sz="2200" b="1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Večernice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anebo </a:t>
            </a:r>
            <a:r>
              <a:rPr lang="cs-CZ" sz="2200" b="1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Jitřenka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sz="2200" b="1" baseline="300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[53</a:t>
            </a:r>
            <a:r>
              <a:rPr lang="cs-CZ" sz="2200" b="1" baseline="30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]</a:t>
            </a:r>
            <a:endParaRPr lang="cs-CZ" sz="2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5783" y="5203696"/>
            <a:ext cx="8644689" cy="144655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3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3">
                  <a:lumMod val="20000"/>
                  <a:lumOff val="80000"/>
                  <a:shade val="100000"/>
                  <a:satMod val="115000"/>
                </a:schemeClr>
              </a:gs>
            </a:gsLst>
            <a:lin ang="135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Jméno </a:t>
            </a:r>
            <a:r>
              <a:rPr lang="cs-CZ" sz="2200" dirty="0"/>
              <a:t>Venus se původně používalo pro staroitalskou bohyni jara a probouzející se přírodu a až později bylo dáno i bohyni krásy.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Někdy </a:t>
            </a:r>
            <a:r>
              <a:rPr lang="cs-CZ" sz="2200" dirty="0"/>
              <a:t>ve 3. století př. n. l. po první punské válce došlo u Římanů ke ztotožnění římské bohyně s řeckou bohyní lásky </a:t>
            </a:r>
            <a:r>
              <a:rPr lang="cs-CZ" sz="2200" dirty="0" smtClean="0"/>
              <a:t>Afroditou.</a:t>
            </a:r>
            <a:endParaRPr lang="cs-CZ" sz="22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783" y="725228"/>
            <a:ext cx="3416169" cy="367330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05884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7848" y="847684"/>
            <a:ext cx="8928992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Venuše se řadí mezi planety zemského typu, tzv. terestrické planety.</a:t>
            </a:r>
          </a:p>
          <a:p>
            <a:r>
              <a:rPr lang="cs-CZ" sz="2200" dirty="0">
                <a:solidFill>
                  <a:schemeClr val="bg1"/>
                </a:solidFill>
              </a:rPr>
              <a:t>O nitru Venuše toho mnoho nevíme. Především se vychází z informací odvozených ze simulačních modelů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Předpokládá </a:t>
            </a:r>
            <a:r>
              <a:rPr lang="cs-CZ" sz="2200" dirty="0">
                <a:solidFill>
                  <a:schemeClr val="bg1"/>
                </a:solidFill>
              </a:rPr>
              <a:t>se, že se nitro Venuše skládá z kapalného jádra obklopeného relativně tenkým pláštěm se skalnatou kůrou.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Jádro </a:t>
            </a:r>
            <a:r>
              <a:rPr lang="cs-CZ" sz="2200" dirty="0">
                <a:solidFill>
                  <a:schemeClr val="bg1"/>
                </a:solidFill>
              </a:rPr>
              <a:t>tvoří pravděpodobně 24,8 % celkové hmotnosti planety a dle modelů je zde tlak až 260 GPa.</a:t>
            </a:r>
            <a:endParaRPr lang="cs-CZ" sz="2200" dirty="0" smtClean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54052" y="78243"/>
            <a:ext cx="52565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Struktura Venuše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1296" y="3309897"/>
            <a:ext cx="5242792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bg1"/>
                </a:solidFill>
              </a:rPr>
              <a:t>Uvnitř planety:</a:t>
            </a:r>
            <a:endParaRPr lang="cs-CZ" sz="2200" b="1" dirty="0">
              <a:solidFill>
                <a:schemeClr val="bg1"/>
              </a:solidFill>
            </a:endParaRPr>
          </a:p>
          <a:p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Jádro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 smtClean="0">
                <a:solidFill>
                  <a:schemeClr val="bg1"/>
                </a:solidFill>
              </a:rPr>
              <a:t>– má v průměru asi 6 000 km a je tvořeno polotuhým železem a niklem o hustotě 11 </a:t>
            </a:r>
            <a:r>
              <a:rPr lang="cs-CZ" sz="2200" dirty="0">
                <a:solidFill>
                  <a:schemeClr val="bg1"/>
                </a:solidFill>
              </a:rPr>
              <a:t>500 </a:t>
            </a:r>
            <a:r>
              <a:rPr lang="cs-CZ" sz="2200" dirty="0" smtClean="0">
                <a:solidFill>
                  <a:schemeClr val="bg1"/>
                </a:solidFill>
              </a:rPr>
              <a:t>kg/m</a:t>
            </a:r>
            <a:r>
              <a:rPr lang="cs-CZ" sz="2200" baseline="30000" dirty="0" smtClean="0">
                <a:solidFill>
                  <a:schemeClr val="bg1"/>
                </a:solidFill>
              </a:rPr>
              <a:t>3</a:t>
            </a:r>
          </a:p>
          <a:p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Plášť</a:t>
            </a:r>
            <a:r>
              <a:rPr lang="cs-CZ" sz="2200" dirty="0" smtClean="0">
                <a:solidFill>
                  <a:schemeClr val="bg1"/>
                </a:solidFill>
              </a:rPr>
              <a:t> je tvořen horninou a síle asi 3 000 km. Hustota se výrazně mění – na hranici </a:t>
            </a:r>
            <a:r>
              <a:rPr lang="cs-CZ" sz="2200" dirty="0">
                <a:solidFill>
                  <a:schemeClr val="bg1"/>
                </a:solidFill>
              </a:rPr>
              <a:t>pláště a jádra </a:t>
            </a:r>
            <a:r>
              <a:rPr lang="cs-CZ" sz="2200" dirty="0" smtClean="0">
                <a:solidFill>
                  <a:schemeClr val="bg1"/>
                </a:solidFill>
              </a:rPr>
              <a:t>je 9 </a:t>
            </a:r>
            <a:r>
              <a:rPr lang="cs-CZ" sz="2200" dirty="0">
                <a:solidFill>
                  <a:schemeClr val="bg1"/>
                </a:solidFill>
              </a:rPr>
              <a:t>500 </a:t>
            </a:r>
            <a:r>
              <a:rPr lang="cs-CZ" sz="2200" dirty="0" smtClean="0">
                <a:solidFill>
                  <a:schemeClr val="bg1"/>
                </a:solidFill>
              </a:rPr>
              <a:t>kg/m</a:t>
            </a:r>
            <a:r>
              <a:rPr lang="cs-CZ" sz="2200" baseline="30000" dirty="0" smtClean="0">
                <a:solidFill>
                  <a:schemeClr val="bg1"/>
                </a:solidFill>
              </a:rPr>
              <a:t>3 </a:t>
            </a:r>
            <a:r>
              <a:rPr lang="cs-CZ" sz="2200" dirty="0" smtClean="0">
                <a:solidFill>
                  <a:schemeClr val="bg1"/>
                </a:solidFill>
              </a:rPr>
              <a:t>, na hranici </a:t>
            </a:r>
            <a:r>
              <a:rPr lang="cs-CZ" sz="2200" dirty="0">
                <a:solidFill>
                  <a:schemeClr val="bg1"/>
                </a:solidFill>
              </a:rPr>
              <a:t>pláště a </a:t>
            </a:r>
            <a:r>
              <a:rPr lang="cs-CZ" sz="2200" dirty="0" smtClean="0">
                <a:solidFill>
                  <a:schemeClr val="bg1"/>
                </a:solidFill>
              </a:rPr>
              <a:t>kůry je již </a:t>
            </a:r>
            <a:r>
              <a:rPr lang="cs-CZ" sz="2200" dirty="0">
                <a:solidFill>
                  <a:schemeClr val="bg1"/>
                </a:solidFill>
              </a:rPr>
              <a:t>5 600 </a:t>
            </a:r>
            <a:r>
              <a:rPr lang="cs-CZ" sz="2200" dirty="0" smtClean="0">
                <a:solidFill>
                  <a:schemeClr val="bg1"/>
                </a:solidFill>
              </a:rPr>
              <a:t>kg/m</a:t>
            </a:r>
            <a:r>
              <a:rPr lang="cs-CZ" sz="2200" baseline="30000" dirty="0" smtClean="0">
                <a:solidFill>
                  <a:schemeClr val="bg1"/>
                </a:solidFill>
              </a:rPr>
              <a:t>3</a:t>
            </a:r>
          </a:p>
          <a:p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Kůra </a:t>
            </a:r>
            <a:r>
              <a:rPr lang="cs-CZ" sz="2200" dirty="0" smtClean="0">
                <a:solidFill>
                  <a:schemeClr val="bg1"/>
                </a:solidFill>
              </a:rPr>
              <a:t> je vrstva silná pouze 50 km tvořená křemičitou horninou o hustotě </a:t>
            </a:r>
            <a:r>
              <a:rPr lang="cs-CZ" sz="2200" dirty="0">
                <a:solidFill>
                  <a:schemeClr val="bg1"/>
                </a:solidFill>
              </a:rPr>
              <a:t>2 900 kg/m</a:t>
            </a:r>
            <a:r>
              <a:rPr lang="cs-CZ" sz="2200" baseline="30000" dirty="0">
                <a:solidFill>
                  <a:schemeClr val="bg1"/>
                </a:solidFill>
              </a:rPr>
              <a:t>3</a:t>
            </a:r>
            <a:endParaRPr lang="cs-CZ" sz="2200" dirty="0">
              <a:solidFill>
                <a:schemeClr val="bg1"/>
              </a:solidFill>
            </a:endParaRPr>
          </a:p>
          <a:p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4015" y="3929235"/>
            <a:ext cx="3397849" cy="2786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Oválný popisek 12"/>
          <p:cNvSpPr/>
          <p:nvPr/>
        </p:nvSpPr>
        <p:spPr>
          <a:xfrm>
            <a:off x="4875858" y="4437111"/>
            <a:ext cx="1576313" cy="390773"/>
          </a:xfrm>
          <a:prstGeom prst="wedgeEllipseCallout">
            <a:avLst>
              <a:gd name="adj1" fmla="val 100982"/>
              <a:gd name="adj2" fmla="val 275482"/>
            </a:avLst>
          </a:prstGeom>
          <a:gradFill flip="none" rotWithShape="1">
            <a:gsLst>
              <a:gs pos="1000">
                <a:schemeClr val="accent1">
                  <a:tint val="66000"/>
                  <a:satMod val="160000"/>
                  <a:alpha val="0"/>
                </a:schemeClr>
              </a:gs>
              <a:gs pos="88340">
                <a:srgbClr val="D49A72"/>
              </a:gs>
              <a:gs pos="77000">
                <a:schemeClr val="accent1">
                  <a:tint val="44500"/>
                  <a:satMod val="160000"/>
                </a:schemeClr>
              </a:gs>
              <a:gs pos="98000">
                <a:schemeClr val="accent6">
                  <a:lumMod val="75000"/>
                </a:schemeClr>
              </a:gs>
            </a:gsLst>
            <a:path path="circle">
              <a:fillToRect l="100000" b="100000"/>
            </a:path>
            <a:tileRect t="-100000" r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PLÁŠŤ</a:t>
            </a:r>
            <a:endParaRPr lang="cs-CZ" sz="2200" b="1" dirty="0">
              <a:solidFill>
                <a:schemeClr val="tx1"/>
              </a:solidFill>
              <a:effectLst>
                <a:glow rad="101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6012160" y="3429000"/>
            <a:ext cx="1576313" cy="390773"/>
          </a:xfrm>
          <a:prstGeom prst="wedgeEllipseCallout">
            <a:avLst>
              <a:gd name="adj1" fmla="val 46698"/>
              <a:gd name="adj2" fmla="val 375384"/>
            </a:avLst>
          </a:prstGeom>
          <a:gradFill>
            <a:gsLst>
              <a:gs pos="1000">
                <a:schemeClr val="accent1">
                  <a:tint val="66000"/>
                  <a:satMod val="160000"/>
                  <a:alpha val="0"/>
                </a:schemeClr>
              </a:gs>
              <a:gs pos="88340">
                <a:srgbClr val="D49A72"/>
              </a:gs>
              <a:gs pos="77000">
                <a:schemeClr val="accent1">
                  <a:tint val="44500"/>
                  <a:satMod val="160000"/>
                </a:schemeClr>
              </a:gs>
              <a:gs pos="98000">
                <a:schemeClr val="accent6">
                  <a:lumMod val="75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JÁDRO</a:t>
            </a:r>
            <a:endParaRPr lang="cs-CZ" sz="2200" b="1" dirty="0">
              <a:solidFill>
                <a:schemeClr val="tx1"/>
              </a:solidFill>
              <a:effectLst>
                <a:glow rad="101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5292549" y="6092010"/>
            <a:ext cx="1576313" cy="390773"/>
          </a:xfrm>
          <a:prstGeom prst="wedgeEllipseCallout">
            <a:avLst>
              <a:gd name="adj1" fmla="val 116719"/>
              <a:gd name="adj2" fmla="val -101475"/>
            </a:avLst>
          </a:prstGeom>
          <a:gradFill flip="none" rotWithShape="1">
            <a:gsLst>
              <a:gs pos="1000">
                <a:schemeClr val="accent1">
                  <a:tint val="66000"/>
                  <a:satMod val="160000"/>
                  <a:alpha val="0"/>
                </a:schemeClr>
              </a:gs>
              <a:gs pos="88340">
                <a:srgbClr val="D49A72"/>
              </a:gs>
              <a:gs pos="77000">
                <a:schemeClr val="accent1">
                  <a:tint val="44500"/>
                  <a:satMod val="160000"/>
                </a:schemeClr>
              </a:gs>
              <a:gs pos="98000">
                <a:schemeClr val="accent6">
                  <a:lumMod val="75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KŮRA</a:t>
            </a:r>
            <a:endParaRPr lang="cs-CZ" sz="2200" b="1" dirty="0">
              <a:solidFill>
                <a:schemeClr val="tx1"/>
              </a:solidFill>
              <a:effectLst>
                <a:glow rad="101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69900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6000"/>
                            </p:stCondLst>
                            <p:childTnLst>
                              <p:par>
                                <p:cTn id="4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1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/>
      <p:bldP spid="3" grpId="0" uiExpand="1" build="p"/>
      <p:bldP spid="13" grpId="0" animBg="1"/>
      <p:bldP spid="6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6848" y="58614"/>
            <a:ext cx="5533408" cy="634082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Venuše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9" y="3854300"/>
            <a:ext cx="5327638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Vesmírné sondy objevily, že na Venuši je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95x </a:t>
            </a:r>
            <a:r>
              <a:rPr lang="cs-CZ" sz="2200" dirty="0">
                <a:solidFill>
                  <a:schemeClr val="bg1"/>
                </a:solidFill>
              </a:rPr>
              <a:t>vyšší tlak než na </a:t>
            </a:r>
            <a:r>
              <a:rPr lang="cs-CZ" sz="2200" dirty="0" smtClean="0">
                <a:solidFill>
                  <a:schemeClr val="bg1"/>
                </a:solidFill>
              </a:rPr>
              <a:t>Zemi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veliký žár – teplota 480°C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vření </a:t>
            </a:r>
            <a:r>
              <a:rPr lang="cs-CZ" sz="2200" dirty="0">
                <a:solidFill>
                  <a:schemeClr val="bg1"/>
                </a:solidFill>
              </a:rPr>
              <a:t>vulkanického </a:t>
            </a:r>
            <a:r>
              <a:rPr lang="cs-CZ" sz="2200" dirty="0" smtClean="0">
                <a:solidFill>
                  <a:schemeClr val="bg1"/>
                </a:solidFill>
              </a:rPr>
              <a:t>světa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nedýchatelná </a:t>
            </a:r>
            <a:r>
              <a:rPr lang="cs-CZ" sz="2200" dirty="0">
                <a:solidFill>
                  <a:schemeClr val="bg1"/>
                </a:solidFill>
              </a:rPr>
              <a:t>atmosféra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deště </a:t>
            </a:r>
            <a:r>
              <a:rPr lang="cs-CZ" sz="2200" dirty="0">
                <a:solidFill>
                  <a:schemeClr val="bg1"/>
                </a:solidFill>
              </a:rPr>
              <a:t>v podobě kyseliny </a:t>
            </a:r>
            <a:r>
              <a:rPr lang="cs-CZ" sz="2200" dirty="0" smtClean="0">
                <a:solidFill>
                  <a:schemeClr val="bg1"/>
                </a:solidFill>
              </a:rPr>
              <a:t>sírové</a:t>
            </a:r>
          </a:p>
          <a:p>
            <a:pPr>
              <a:spcAft>
                <a:spcPts val="600"/>
              </a:spcAft>
            </a:pPr>
            <a:r>
              <a:rPr lang="cs-CZ" sz="2300" dirty="0" smtClean="0">
                <a:solidFill>
                  <a:schemeClr val="bg1"/>
                </a:solidFill>
              </a:rPr>
              <a:t>      </a:t>
            </a:r>
            <a:r>
              <a:rPr lang="cs-CZ" sz="23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23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jedním slovem peklo.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22928" y="692696"/>
            <a:ext cx="5528240" cy="283154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Na Venuši je mnoho </a:t>
            </a:r>
            <a:r>
              <a:rPr lang="cs-CZ" sz="2200" dirty="0" smtClean="0">
                <a:solidFill>
                  <a:schemeClr val="bg1"/>
                </a:solidFill>
              </a:rPr>
              <a:t>sopek.</a:t>
            </a:r>
            <a:r>
              <a:rPr lang="cs-CZ" sz="2400" dirty="0" smtClean="0"/>
              <a:t> </a:t>
            </a:r>
            <a:r>
              <a:rPr lang="cs-CZ" sz="2200" dirty="0">
                <a:solidFill>
                  <a:schemeClr val="bg1"/>
                </a:solidFill>
              </a:rPr>
              <a:t>Většina sopek má pouze 2-3 km v průměru a 100 m výšky, ale </a:t>
            </a:r>
            <a:r>
              <a:rPr lang="cs-CZ" sz="2200" dirty="0">
                <a:solidFill>
                  <a:srgbClr val="FFC000"/>
                </a:solidFill>
              </a:rPr>
              <a:t>největší sopky mají i přes 500 km do šířky </a:t>
            </a:r>
            <a:r>
              <a:rPr lang="cs-CZ" sz="2200" dirty="0" smtClean="0">
                <a:solidFill>
                  <a:srgbClr val="FFC000"/>
                </a:solidFill>
              </a:rPr>
              <a:t>a </a:t>
            </a:r>
            <a:br>
              <a:rPr lang="cs-CZ" sz="2200" dirty="0" smtClean="0">
                <a:solidFill>
                  <a:srgbClr val="FFC000"/>
                </a:solidFill>
              </a:rPr>
            </a:br>
            <a:r>
              <a:rPr lang="cs-CZ" sz="2200" dirty="0" smtClean="0">
                <a:solidFill>
                  <a:srgbClr val="FFC000"/>
                </a:solidFill>
              </a:rPr>
              <a:t>3 </a:t>
            </a:r>
            <a:r>
              <a:rPr lang="cs-CZ" sz="2200" dirty="0">
                <a:solidFill>
                  <a:srgbClr val="FFC000"/>
                </a:solidFill>
              </a:rPr>
              <a:t>km do výšky</a:t>
            </a:r>
            <a:r>
              <a:rPr lang="cs-CZ" sz="2200" dirty="0">
                <a:solidFill>
                  <a:schemeClr val="bg1"/>
                </a:solidFill>
              </a:rPr>
              <a:t>.</a:t>
            </a:r>
            <a:r>
              <a:rPr lang="cs-CZ" sz="2200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Krátery</a:t>
            </a:r>
            <a:r>
              <a:rPr lang="cs-CZ" sz="2200" dirty="0">
                <a:solidFill>
                  <a:schemeClr val="bg1"/>
                </a:solidFill>
              </a:rPr>
              <a:t>, sopky a ztuhlé potoky lávy se za miliony let téměř nezměnily – nejsou tam bouřky, změny teplot, led ani jiné činitele, způsobující zvětrávání.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0655" y="116632"/>
            <a:ext cx="3180576" cy="2383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796063" y="2527622"/>
            <a:ext cx="32604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FFC000"/>
                </a:solidFill>
              </a:rPr>
              <a:t>Dvojitý </a:t>
            </a:r>
            <a:r>
              <a:rPr lang="cs-CZ" b="1" dirty="0" smtClean="0">
                <a:solidFill>
                  <a:srgbClr val="FFC000"/>
                </a:solidFill>
              </a:rPr>
              <a:t>vrcholek</a:t>
            </a:r>
            <a:br>
              <a:rPr lang="cs-CZ" b="1" dirty="0" smtClean="0">
                <a:solidFill>
                  <a:srgbClr val="FFC000"/>
                </a:solidFill>
              </a:rPr>
            </a:br>
            <a:r>
              <a:rPr lang="cs-CZ" i="1" dirty="0" smtClean="0">
                <a:solidFill>
                  <a:srgbClr val="FFC000"/>
                </a:solidFill>
              </a:rPr>
              <a:t>Autor </a:t>
            </a:r>
            <a:r>
              <a:rPr lang="cs-CZ" i="1" dirty="0">
                <a:solidFill>
                  <a:srgbClr val="FFC000"/>
                </a:solidFill>
              </a:rPr>
              <a:t>snímku: California Institute of Technology</a:t>
            </a:r>
            <a:br>
              <a:rPr lang="cs-CZ" i="1" dirty="0">
                <a:solidFill>
                  <a:srgbClr val="FFC000"/>
                </a:solidFill>
              </a:rPr>
            </a:br>
            <a:r>
              <a:rPr lang="cs-CZ" i="1" dirty="0">
                <a:solidFill>
                  <a:srgbClr val="FFC000"/>
                </a:solidFill>
              </a:rPr>
              <a:t>Kosmická sonda: -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92" y="3497118"/>
            <a:ext cx="5528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E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Podmínky na Venuši </a:t>
            </a:r>
            <a:r>
              <a:rPr lang="cs-CZ" sz="2400" b="1" dirty="0" smtClean="0">
                <a:solidFill>
                  <a:srgbClr val="00E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b="1" dirty="0">
                <a:solidFill>
                  <a:srgbClr val="00E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pohledu </a:t>
            </a:r>
            <a:r>
              <a:rPr lang="cs-CZ" sz="2400" b="1" dirty="0" smtClean="0">
                <a:solidFill>
                  <a:srgbClr val="00E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člověka</a:t>
            </a:r>
            <a:endParaRPr lang="cs-CZ" sz="2400" b="1" dirty="0">
              <a:solidFill>
                <a:srgbClr val="00E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4847" y="4035483"/>
            <a:ext cx="3456384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220072" y="6216935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E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Lávové pole</a:t>
            </a:r>
            <a:endParaRPr lang="cs-CZ" b="1" dirty="0">
              <a:solidFill>
                <a:srgbClr val="00E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13414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1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9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85"/>
                            </p:stCondLst>
                            <p:childTnLst>
                              <p:par>
                                <p:cTn id="3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0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  <p:bldP spid="7" grpId="0" build="p"/>
      <p:bldP spid="10" grpId="0"/>
      <p:bldP spid="5" grpId="0" build="p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4824536" cy="634082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Venuše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226369"/>
            <a:ext cx="5364088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Na </a:t>
            </a:r>
            <a:r>
              <a:rPr lang="cs-CZ" sz="2200" dirty="0">
                <a:solidFill>
                  <a:schemeClr val="bg1"/>
                </a:solidFill>
              </a:rPr>
              <a:t>Venuši je možné rozeznat okolo tisíce impaktních kráterů, které jsou po jejím povrchu distribuovány </a:t>
            </a:r>
            <a:r>
              <a:rPr lang="cs-CZ" sz="2200" dirty="0" smtClean="0">
                <a:solidFill>
                  <a:schemeClr val="bg1"/>
                </a:solidFill>
              </a:rPr>
              <a:t>nahodile.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Krátery na Venuši dosahují průměru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od </a:t>
            </a:r>
            <a:r>
              <a:rPr lang="cs-CZ" sz="2200" dirty="0">
                <a:solidFill>
                  <a:schemeClr val="bg1"/>
                </a:solidFill>
              </a:rPr>
              <a:t>3 do 280 km. </a:t>
            </a:r>
            <a:endParaRPr lang="cs-CZ" sz="2200" dirty="0" smtClean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764704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E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KRÁTERY NA VENUŠI</a:t>
            </a:r>
            <a:endParaRPr lang="cs-CZ" sz="2400" b="1" dirty="0">
              <a:solidFill>
                <a:srgbClr val="00E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4869160"/>
            <a:ext cx="5616624" cy="1938992"/>
          </a:xfrm>
          <a:prstGeom prst="rect">
            <a:avLst/>
          </a:pr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této „sestry“ Země, zahalený v husté atmosféře, nám umožnily pozorovat teprve kosmické sondy, které sestoupily až k jejímu povrchu, zmapovaly radarem detaily povrchu a objevily obrovské krátery, způsobené dopadem meteoritů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135" y="4325144"/>
            <a:ext cx="2585624" cy="2532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0" y="3003728"/>
            <a:ext cx="607807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Na povrchu se nenacházejí krátery menší než 3 km. Způsobuje to hustá atmosféra, která brzdí malá prolétající tělesa natolik, že při dopadu již nemají dostatečnou kinetickou energii schopnou vytvořit impaktní kráter.</a:t>
            </a:r>
          </a:p>
          <a:p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8074" y="2112449"/>
            <a:ext cx="2986844" cy="2240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327111" y="3983250"/>
            <a:ext cx="17267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E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Sopka na Venuši</a:t>
            </a:r>
            <a:endParaRPr lang="cs-CZ" b="1" dirty="0">
              <a:solidFill>
                <a:srgbClr val="00E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402598" y="6488284"/>
            <a:ext cx="1750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E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Venuše</a:t>
            </a:r>
            <a:endParaRPr lang="cs-CZ" b="1" dirty="0">
              <a:solidFill>
                <a:srgbClr val="00E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3614"/>
            <a:ext cx="2714174" cy="27141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7733063" y="96786"/>
            <a:ext cx="1403648" cy="156966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srgbClr val="FFC000"/>
                </a:solidFill>
              </a:rPr>
              <a:t>Radarový obraz povrchu Venuše směřovaný </a:t>
            </a:r>
            <a:r>
              <a:rPr lang="cs-CZ" sz="1600" dirty="0" smtClean="0">
                <a:solidFill>
                  <a:srgbClr val="FFC000"/>
                </a:solidFill>
              </a:rPr>
              <a:t>na </a:t>
            </a:r>
            <a:r>
              <a:rPr lang="cs-CZ" sz="1600" dirty="0">
                <a:solidFill>
                  <a:srgbClr val="FFC000"/>
                </a:solidFill>
              </a:rPr>
              <a:t>180 stupňů </a:t>
            </a:r>
            <a:r>
              <a:rPr lang="cs-CZ" sz="1600" dirty="0" smtClean="0">
                <a:solidFill>
                  <a:srgbClr val="FFC000"/>
                </a:solidFill>
              </a:rPr>
              <a:t>vých. délky</a:t>
            </a:r>
            <a:endParaRPr lang="cs-CZ" sz="1600" dirty="0">
              <a:solidFill>
                <a:srgbClr val="FFC000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7748699" y="1772816"/>
            <a:ext cx="1131245" cy="0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2044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8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000"/>
                            </p:stCondLst>
                            <p:childTnLst>
                              <p:par>
                                <p:cTn id="60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5" grpId="0"/>
      <p:bldP spid="6" grpId="0" animBg="1"/>
      <p:bldP spid="8" grpId="0" build="p"/>
      <p:bldP spid="13" grpId="0"/>
      <p:bldP spid="14" grpId="0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544" y="57588"/>
            <a:ext cx="6207073" cy="74980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Atmosféra Venuše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5638485"/>
            <a:ext cx="6752103" cy="1244698"/>
          </a:xfrm>
        </p:spPr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sz="1800" i="1" dirty="0" smtClean="0">
                <a:solidFill>
                  <a:srgbClr val="00E600"/>
                </a:solidFill>
              </a:rPr>
              <a:t>Současná </a:t>
            </a:r>
            <a:r>
              <a:rPr lang="cs-CZ" sz="1800" i="1" dirty="0">
                <a:solidFill>
                  <a:srgbClr val="00E600"/>
                </a:solidFill>
              </a:rPr>
              <a:t>představa o struktuře atmosféry Venuše se zakládá na měřeních uskutečněných sondami typu </a:t>
            </a:r>
            <a:r>
              <a:rPr lang="cs-CZ" sz="1800" b="1" i="1" dirty="0">
                <a:solidFill>
                  <a:srgbClr val="00E600"/>
                </a:solidFill>
              </a:rPr>
              <a:t>Veněra, Mariner, Pioneer-Venus</a:t>
            </a:r>
            <a:r>
              <a:rPr lang="cs-CZ" sz="1800" i="1" dirty="0">
                <a:solidFill>
                  <a:srgbClr val="00E600"/>
                </a:solidFill>
              </a:rPr>
              <a:t>, pozemskými pozorováními a teoretickými </a:t>
            </a:r>
            <a:r>
              <a:rPr lang="cs-CZ" sz="1800" i="1" dirty="0" smtClean="0">
                <a:solidFill>
                  <a:srgbClr val="00E600"/>
                </a:solidFill>
              </a:rPr>
              <a:t>modely</a:t>
            </a:r>
            <a:r>
              <a:rPr lang="cs-CZ" sz="1800" i="1" dirty="0">
                <a:solidFill>
                  <a:srgbClr val="00E600"/>
                </a:solidFill>
              </a:rPr>
              <a:t>, </a:t>
            </a:r>
            <a:r>
              <a:rPr lang="cs-CZ" sz="1800" i="1" dirty="0" smtClean="0">
                <a:solidFill>
                  <a:srgbClr val="00E600"/>
                </a:solidFill>
              </a:rPr>
              <a:t>které </a:t>
            </a:r>
            <a:r>
              <a:rPr lang="cs-CZ" sz="1800" i="1" dirty="0">
                <a:solidFill>
                  <a:srgbClr val="00E600"/>
                </a:solidFill>
              </a:rPr>
              <a:t>umožňují odhadovat chování atmosféry. </a:t>
            </a:r>
            <a:endParaRPr lang="cs-CZ" sz="1800" i="1" dirty="0" smtClean="0">
              <a:solidFill>
                <a:srgbClr val="00E6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2103" y="49057"/>
            <a:ext cx="2391897" cy="6692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s odříznutým příčným rohem 4"/>
          <p:cNvSpPr/>
          <p:nvPr/>
        </p:nvSpPr>
        <p:spPr>
          <a:xfrm>
            <a:off x="6599227" y="1772816"/>
            <a:ext cx="1080120" cy="288032"/>
          </a:xfrm>
          <a:prstGeom prst="snip2Diag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15°C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s odříznutým příčným rohem 9"/>
          <p:cNvSpPr/>
          <p:nvPr/>
        </p:nvSpPr>
        <p:spPr>
          <a:xfrm>
            <a:off x="6588224" y="2501636"/>
            <a:ext cx="1080120" cy="288032"/>
          </a:xfrm>
          <a:prstGeom prst="snip2Diag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73°C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s odříznutým příčným rohem 10"/>
          <p:cNvSpPr/>
          <p:nvPr/>
        </p:nvSpPr>
        <p:spPr>
          <a:xfrm>
            <a:off x="6599227" y="3107180"/>
            <a:ext cx="1080120" cy="288032"/>
          </a:xfrm>
          <a:prstGeom prst="snip2Diag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91°C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s odříznutým příčným rohem 11"/>
          <p:cNvSpPr/>
          <p:nvPr/>
        </p:nvSpPr>
        <p:spPr>
          <a:xfrm>
            <a:off x="6599227" y="3930976"/>
            <a:ext cx="1080120" cy="288032"/>
          </a:xfrm>
          <a:prstGeom prst="snip2Diag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230°C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Obdélník s odříznutým příčným rohem 12"/>
          <p:cNvSpPr/>
          <p:nvPr/>
        </p:nvSpPr>
        <p:spPr>
          <a:xfrm>
            <a:off x="6599227" y="5445224"/>
            <a:ext cx="1080120" cy="288032"/>
          </a:xfrm>
          <a:prstGeom prst="snip2Diag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460°C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712318"/>
            <a:ext cx="675210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Atmosféra planety sahá do výšky okolo 1 000 km </a:t>
            </a:r>
            <a:r>
              <a:rPr lang="cs-CZ" sz="2200" dirty="0">
                <a:solidFill>
                  <a:schemeClr val="bg1"/>
                </a:solidFill>
              </a:rPr>
              <a:t>nad povrchem planety, kde se nachází </a:t>
            </a:r>
            <a:r>
              <a:rPr lang="cs-CZ" sz="2200" dirty="0">
                <a:solidFill>
                  <a:srgbClr val="FFC000"/>
                </a:solidFill>
              </a:rPr>
              <a:t>vodíková koróna</a:t>
            </a:r>
            <a:r>
              <a:rPr lang="cs-CZ" sz="2200" dirty="0">
                <a:solidFill>
                  <a:schemeClr val="bg1"/>
                </a:solidFill>
              </a:rPr>
              <a:t>.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Pod </a:t>
            </a:r>
            <a:r>
              <a:rPr lang="cs-CZ" sz="2200" dirty="0">
                <a:solidFill>
                  <a:schemeClr val="bg1"/>
                </a:solidFill>
              </a:rPr>
              <a:t>ní se </a:t>
            </a:r>
            <a:r>
              <a:rPr lang="cs-CZ" sz="2200" dirty="0">
                <a:solidFill>
                  <a:srgbClr val="FFC000"/>
                </a:solidFill>
              </a:rPr>
              <a:t>do výšky 300 km </a:t>
            </a:r>
            <a:r>
              <a:rPr lang="cs-CZ" sz="2200" dirty="0">
                <a:solidFill>
                  <a:schemeClr val="bg1"/>
                </a:solidFill>
              </a:rPr>
              <a:t>nachází atmosféra tvořená </a:t>
            </a:r>
            <a:r>
              <a:rPr lang="cs-CZ" sz="2200" dirty="0">
                <a:solidFill>
                  <a:srgbClr val="FFC000"/>
                </a:solidFill>
              </a:rPr>
              <a:t>převážně héliem.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Pod </a:t>
            </a:r>
            <a:r>
              <a:rPr lang="cs-CZ" sz="2200" dirty="0">
                <a:solidFill>
                  <a:schemeClr val="bg1"/>
                </a:solidFill>
              </a:rPr>
              <a:t>touto vrstvou je směsice vzduchu složená z okolo 97,5 % oxidu uhličitého, téměř 3,5 % dusíku, 0,1 </a:t>
            </a:r>
            <a:r>
              <a:rPr lang="cs-CZ" sz="2200" dirty="0" smtClean="0">
                <a:solidFill>
                  <a:schemeClr val="bg1"/>
                </a:solidFill>
              </a:rPr>
              <a:t>kyslíku. 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476" y="2700504"/>
            <a:ext cx="6740627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Hmotnost atmosféry je </a:t>
            </a:r>
            <a:r>
              <a:rPr lang="cs-CZ" sz="2200" dirty="0" smtClean="0">
                <a:solidFill>
                  <a:schemeClr val="bg1"/>
                </a:solidFill>
              </a:rPr>
              <a:t>více než 90x větší </a:t>
            </a:r>
            <a:r>
              <a:rPr lang="cs-CZ" sz="2200" dirty="0">
                <a:solidFill>
                  <a:schemeClr val="bg1"/>
                </a:solidFill>
              </a:rPr>
              <a:t>než zemská atmosféra a tlak na povrchu planety je </a:t>
            </a:r>
            <a:r>
              <a:rPr lang="cs-CZ" sz="2200" dirty="0" smtClean="0">
                <a:solidFill>
                  <a:schemeClr val="bg1"/>
                </a:solidFill>
              </a:rPr>
              <a:t>94x </a:t>
            </a:r>
            <a:r>
              <a:rPr lang="cs-CZ" sz="2200" dirty="0">
                <a:solidFill>
                  <a:schemeClr val="bg1"/>
                </a:solidFill>
              </a:rPr>
              <a:t>vyšší než na Zemi – </a:t>
            </a:r>
            <a:r>
              <a:rPr lang="cs-CZ" i="1" dirty="0">
                <a:solidFill>
                  <a:srgbClr val="00E600"/>
                </a:solidFill>
              </a:rPr>
              <a:t>je to tlak srovnatelný s tlakem v hloubce jednoho kilometru pod hladinou oceánu. </a:t>
            </a:r>
            <a:endParaRPr lang="cs-CZ" i="1" dirty="0" smtClean="0">
              <a:solidFill>
                <a:srgbClr val="00E600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Atmosféra </a:t>
            </a:r>
            <a:r>
              <a:rPr lang="cs-CZ" sz="2200" dirty="0">
                <a:solidFill>
                  <a:schemeClr val="bg1"/>
                </a:solidFill>
              </a:rPr>
              <a:t>tvořená převážně oxidem uhličitým, spolu s mraky kyseliny sírové, generuje největší skleníkový efekt ze všech těles ve sluneční soustavě, teplota na povrchu dosahuje více než </a:t>
            </a:r>
            <a:r>
              <a:rPr lang="cs-CZ" sz="2200" dirty="0" smtClean="0">
                <a:solidFill>
                  <a:schemeClr val="bg1"/>
                </a:solidFill>
              </a:rPr>
              <a:t>460°C, </a:t>
            </a:r>
            <a:r>
              <a:rPr lang="pl-PL" sz="2200" dirty="0">
                <a:solidFill>
                  <a:schemeClr val="bg1"/>
                </a:solidFill>
              </a:rPr>
              <a:t>v oblastech okolo rovníku dokonce až o 500 °</a:t>
            </a:r>
            <a:r>
              <a:rPr lang="pl-PL" sz="2200" dirty="0" smtClean="0">
                <a:solidFill>
                  <a:schemeClr val="bg1"/>
                </a:solidFill>
              </a:rPr>
              <a:t>C.</a:t>
            </a: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421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  <p:bldP spid="10" grpId="0" animBg="1"/>
      <p:bldP spid="11" grpId="0" animBg="1"/>
      <p:bldP spid="12" grpId="0" animBg="1"/>
      <p:bldP spid="13" grpId="0" animBg="1"/>
      <p:bldP spid="4" grpId="0" build="p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5657" y="811738"/>
            <a:ext cx="5734872" cy="4057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2912" y="42297"/>
            <a:ext cx="7560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Skleníkový efekt na Venuši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1348" y="1124744"/>
            <a:ext cx="310603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Silný skleníkový efekt způsobuje, že povrch Venuše je teplejší než Slunci nejbližší planeta - </a:t>
            </a:r>
            <a:r>
              <a:rPr lang="cs-CZ" sz="2200" dirty="0" smtClean="0">
                <a:solidFill>
                  <a:schemeClr val="bg1"/>
                </a:solidFill>
              </a:rPr>
              <a:t>Merkur </a:t>
            </a:r>
            <a:r>
              <a:rPr lang="cs-CZ" sz="2200" dirty="0">
                <a:solidFill>
                  <a:schemeClr val="bg1"/>
                </a:solidFill>
              </a:rPr>
              <a:t>i přes to, že je od Slunce více jak dvakrát vzdálená a přijímá pouze 25 % slunečního záření.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26946" y="4077072"/>
            <a:ext cx="3188712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Sluneční </a:t>
            </a:r>
            <a:r>
              <a:rPr lang="cs-CZ" sz="2200" dirty="0">
                <a:solidFill>
                  <a:schemeClr val="bg1"/>
                </a:solidFill>
              </a:rPr>
              <a:t>záření proniká hustou atmosférou a ohřívá Venuši. Tepelné záření jejího povrchu </a:t>
            </a:r>
            <a:r>
              <a:rPr lang="cs-CZ" sz="2200" dirty="0" smtClean="0">
                <a:solidFill>
                  <a:schemeClr val="bg1"/>
                </a:solidFill>
              </a:rPr>
              <a:t>však atmosféra s velkým podílem CO</a:t>
            </a:r>
            <a:r>
              <a:rPr lang="cs-CZ" sz="2200" baseline="-25000" dirty="0" smtClean="0">
                <a:solidFill>
                  <a:schemeClr val="bg1"/>
                </a:solidFill>
              </a:rPr>
              <a:t>2</a:t>
            </a:r>
            <a:r>
              <a:rPr lang="cs-CZ" sz="2200" dirty="0" smtClean="0">
                <a:solidFill>
                  <a:schemeClr val="bg1"/>
                </a:solidFill>
              </a:rPr>
              <a:t> nepropustí zpět do vesmíru. </a:t>
            </a:r>
            <a:endParaRPr lang="cs-CZ" i="1" dirty="0">
              <a:solidFill>
                <a:srgbClr val="00E6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36648" y="5308178"/>
            <a:ext cx="57348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>
                <a:solidFill>
                  <a:srgbClr val="00E600"/>
                </a:solidFill>
              </a:rPr>
              <a:t>Bylo vypočítáno, že Venuše odráží pouhé 2 % slunečního světla, všechno ostatní je přeměněno především v teplo, tedy v infračervené záření, které je polapeno v mracích oxidu uhličitého. </a:t>
            </a:r>
          </a:p>
        </p:txBody>
      </p:sp>
    </p:spTree>
    <p:extLst>
      <p:ext uri="{BB962C8B-B14F-4D97-AF65-F5344CB8AC3E}">
        <p14:creationId xmlns:p14="http://schemas.microsoft.com/office/powerpoint/2010/main" val="2170654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build="p"/>
      <p:bldP spid="5" grpId="0" build="p"/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8531"/>
            <a:ext cx="9036496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rgbClr val="FFC000"/>
                </a:solidFill>
              </a:rPr>
              <a:t>Studie naznačují, že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 několika miliardami let měla Venuše atmosféru, která se mohla velmi podobat pozemské</a:t>
            </a:r>
            <a:r>
              <a:rPr lang="cs-CZ" sz="2200" dirty="0">
                <a:solidFill>
                  <a:srgbClr val="FFC000"/>
                </a:solidFill>
              </a:rPr>
              <a:t>, což umožňovalo existenci kapalné vody na jejím povrchu. Vlivem skleníkového efektu ale došlo k vypaření povrchové vody do atmosféry, kde vodní pára navýšila obsah skleníkových plynů na kritickou hranici vedoucí k současnému extrémně horkému stavu</a:t>
            </a:r>
            <a:r>
              <a:rPr lang="cs-CZ" sz="2200" dirty="0" smtClean="0">
                <a:solidFill>
                  <a:srgbClr val="FFC000"/>
                </a:solidFill>
              </a:rPr>
              <a:t>.</a:t>
            </a:r>
            <a:endParaRPr lang="cs-CZ" sz="2200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99792" y="1791430"/>
            <a:ext cx="6444208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Vlivem tepelné setrvačnosti a proudění atmosféry se </a:t>
            </a:r>
            <a:r>
              <a:rPr lang="cs-CZ" sz="2200" u="sng" dirty="0">
                <a:solidFill>
                  <a:schemeClr val="bg1">
                    <a:lumMod val="95000"/>
                  </a:schemeClr>
                </a:solidFill>
              </a:rPr>
              <a:t>teplota na denní a noční straně Venuše výrazně neliší </a:t>
            </a: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(rozdíl se pohybuje v rozmezí 25 °C</a:t>
            </a: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)</a:t>
            </a:r>
            <a:r>
              <a:rPr lang="cs-CZ" sz="2200" baseline="30000" dirty="0" smtClean="0">
                <a:solidFill>
                  <a:schemeClr val="bg1">
                    <a:lumMod val="95000"/>
                  </a:schemeClr>
                </a:solidFill>
                <a:hlinkClick r:id="rId2"/>
              </a:rPr>
              <a:t>[</a:t>
            </a: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a</a:t>
            </a: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 to i přes to, že rotace planety je extrémně pomalá. </a:t>
            </a:r>
            <a:endParaRPr lang="cs-CZ" sz="2200" dirty="0" smtClean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V</a:t>
            </a: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 horních vrstvách atmosféry panují větry, které obkrouží planetu přibližně jednou za 4 pozemské dny, což vede k distribuci tepla po celé planetě</a:t>
            </a:r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. 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4108830"/>
            <a:ext cx="903649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95000"/>
                  </a:schemeClr>
                </a:solidFill>
              </a:rPr>
              <a:t>                                         Během </a:t>
            </a:r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pozorování planety byly pozorovány v atmosféře i elektrické výboje v podobě blesků </a:t>
            </a:r>
            <a:r>
              <a:rPr lang="cs-CZ" sz="2000" i="1" dirty="0">
                <a:solidFill>
                  <a:srgbClr val="FFC000"/>
                </a:solidFill>
              </a:rPr>
              <a:t>(jejich existenci potvrdila mezi roky 2006 až 2007  sonda Venus Express )</a:t>
            </a:r>
            <a:r>
              <a:rPr lang="cs-CZ" sz="2000" dirty="0">
                <a:solidFill>
                  <a:srgbClr val="FFC000"/>
                </a:solidFill>
              </a:rPr>
              <a:t>.</a:t>
            </a:r>
          </a:p>
          <a:p>
            <a:r>
              <a:rPr lang="cs-CZ" sz="2200" dirty="0">
                <a:solidFill>
                  <a:schemeClr val="bg1">
                    <a:lumMod val="95000"/>
                  </a:schemeClr>
                </a:solidFill>
              </a:rPr>
              <a:t>V horních vrstvách atmosféry vanou silné větry, které mohou dosahovat rychlosti až 360 km/h, naproti tomu na povrchu planety vane jen velmi slabý vítr, u kterého rychlost nepřesahuje 4 až 7 km/h. </a:t>
            </a:r>
          </a:p>
          <a:p>
            <a:r>
              <a:rPr lang="cs-CZ" sz="2000" dirty="0">
                <a:solidFill>
                  <a:srgbClr val="FFC000"/>
                </a:solidFill>
              </a:rPr>
              <a:t>V roce 2007 objevila Venus </a:t>
            </a:r>
            <a:r>
              <a:rPr lang="cs-CZ" sz="2000" dirty="0" smtClean="0">
                <a:solidFill>
                  <a:srgbClr val="FFC000"/>
                </a:solidFill>
              </a:rPr>
              <a:t>Express v</a:t>
            </a:r>
            <a:r>
              <a:rPr lang="cs-CZ" sz="2000" dirty="0">
                <a:solidFill>
                  <a:srgbClr val="FFC000"/>
                </a:solidFill>
              </a:rPr>
              <a:t> oblasti jižního pólu planety </a:t>
            </a:r>
            <a:r>
              <a:rPr lang="cs-CZ" sz="2000" dirty="0" smtClean="0">
                <a:solidFill>
                  <a:srgbClr val="FFC000"/>
                </a:solidFill>
              </a:rPr>
              <a:t>obrovský </a:t>
            </a:r>
            <a:r>
              <a:rPr lang="cs-CZ" sz="2000" dirty="0">
                <a:solidFill>
                  <a:srgbClr val="FFC000"/>
                </a:solidFill>
              </a:rPr>
              <a:t>dvojitý vzdušný vír.</a:t>
            </a:r>
            <a:r>
              <a:rPr lang="cs-CZ" sz="2000" baseline="30000" dirty="0">
                <a:solidFill>
                  <a:srgbClr val="FFC000"/>
                </a:solidFill>
                <a:hlinkClick r:id="rId2"/>
              </a:rPr>
              <a:t>[</a:t>
            </a:r>
            <a:endParaRPr lang="cs-CZ" sz="2000" dirty="0">
              <a:solidFill>
                <a:srgbClr val="FFC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916832"/>
            <a:ext cx="2592288" cy="2578857"/>
          </a:xfrm>
          <a:prstGeom prst="rect">
            <a:avLst/>
          </a:prstGeom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reflection blurRad="355600" endPos="60000" dir="5400000" sy="-100000" algn="bl" rotWithShape="0"/>
          </a:effectLst>
          <a:scene3d>
            <a:camera prst="orthographicFront"/>
            <a:lightRig rig="threePt" dir="t"/>
          </a:scene3d>
          <a:sp3d>
            <a:bevelT w="101600" prst="riblet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17801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8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uiExpand="1" build="p"/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4641141" cy="129614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Oběžná dráha Venuše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342"/>
            <a:ext cx="4644008" cy="5661658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spcAft>
                <a:spcPts val="4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Planeta obíhá podobně jako všechny planety sluneční soustavy po eliptické dráze, která je ale nejvíce blízká kruhové</a:t>
            </a:r>
            <a:r>
              <a:rPr lang="cs-CZ" sz="2200" dirty="0" smtClean="0">
                <a:solidFill>
                  <a:schemeClr val="bg1"/>
                </a:solidFill>
              </a:rPr>
              <a:t>. </a:t>
            </a:r>
          </a:p>
          <a:p>
            <a:pPr>
              <a:spcBef>
                <a:spcPts val="0"/>
              </a:spcBef>
              <a:spcAft>
                <a:spcPts val="4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Venuše obíhá okolo Slunce ve střední vzdálenosti okolo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108 milionů km</a:t>
            </a:r>
            <a:r>
              <a:rPr lang="cs-CZ" sz="2200" dirty="0" smtClean="0">
                <a:solidFill>
                  <a:srgbClr val="FFC000"/>
                </a:solidFill>
              </a:rPr>
              <a:t>. </a:t>
            </a:r>
          </a:p>
          <a:p>
            <a:pPr>
              <a:spcBef>
                <a:spcPts val="0"/>
              </a:spcBef>
              <a:spcAft>
                <a:spcPts val="4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Venuše </a:t>
            </a:r>
            <a:r>
              <a:rPr lang="cs-CZ" sz="2200" dirty="0">
                <a:solidFill>
                  <a:schemeClr val="bg1"/>
                </a:solidFill>
              </a:rPr>
              <a:t>se otáčí v opačném směru než obíhá Slunce.</a:t>
            </a:r>
            <a:r>
              <a:rPr lang="cs-CZ" sz="2200" dirty="0" smtClean="0">
                <a:solidFill>
                  <a:schemeClr val="bg1"/>
                </a:solidFill>
              </a:rPr>
              <a:t> </a:t>
            </a:r>
          </a:p>
          <a:p>
            <a:pPr>
              <a:spcBef>
                <a:spcPts val="0"/>
              </a:spcBef>
              <a:spcAft>
                <a:spcPts val="4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FFC000"/>
                </a:solidFill>
              </a:rPr>
              <a:t>Jeden </a:t>
            </a:r>
            <a:r>
              <a:rPr lang="cs-CZ" sz="2200" dirty="0">
                <a:solidFill>
                  <a:srgbClr val="FFC000"/>
                </a:solidFill>
              </a:rPr>
              <a:t>oběh</a:t>
            </a:r>
            <a:r>
              <a:rPr lang="cs-CZ" sz="2200" dirty="0">
                <a:solidFill>
                  <a:schemeClr val="bg1"/>
                </a:solidFill>
              </a:rPr>
              <a:t> kolem Slunce </a:t>
            </a:r>
            <a:r>
              <a:rPr lang="cs-CZ" sz="2200" dirty="0" smtClean="0">
                <a:solidFill>
                  <a:schemeClr val="bg1"/>
                </a:solidFill>
              </a:rPr>
              <a:t>trvá </a:t>
            </a:r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224,65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dne.</a:t>
            </a:r>
          </a:p>
          <a:p>
            <a:pPr>
              <a:spcBef>
                <a:spcPts val="0"/>
              </a:spcBef>
              <a:spcAft>
                <a:spcPts val="4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rgbClr val="00E600"/>
                </a:solidFill>
              </a:rPr>
              <a:t>Během svého pohybu kolem Slunce se Venuše přibližuje každých 584 </a:t>
            </a:r>
            <a:r>
              <a:rPr lang="cs-CZ" sz="2200" dirty="0" smtClean="0">
                <a:solidFill>
                  <a:srgbClr val="00E600"/>
                </a:solidFill>
              </a:rPr>
              <a:t>dní</a:t>
            </a:r>
            <a:r>
              <a:rPr lang="cs-CZ" sz="2200" baseline="30000" dirty="0">
                <a:solidFill>
                  <a:srgbClr val="00E600"/>
                </a:solidFill>
              </a:rPr>
              <a:t> </a:t>
            </a:r>
            <a:r>
              <a:rPr lang="cs-CZ" sz="2200" dirty="0" smtClean="0">
                <a:solidFill>
                  <a:srgbClr val="00E600"/>
                </a:solidFill>
              </a:rPr>
              <a:t>nejblíže </a:t>
            </a:r>
            <a:r>
              <a:rPr lang="cs-CZ" sz="2200" dirty="0">
                <a:solidFill>
                  <a:srgbClr val="00E600"/>
                </a:solidFill>
              </a:rPr>
              <a:t>k Zemi ze všech planet soustavy, a to na vzdálenost menší než 41 milionů </a:t>
            </a:r>
            <a:r>
              <a:rPr lang="cs-CZ" sz="2200" dirty="0" smtClean="0">
                <a:solidFill>
                  <a:srgbClr val="00E600"/>
                </a:solidFill>
              </a:rPr>
              <a:t>km.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748645" y="3645024"/>
            <a:ext cx="434608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4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Venuše </a:t>
            </a:r>
            <a:r>
              <a:rPr lang="cs-CZ" sz="2200" dirty="0">
                <a:solidFill>
                  <a:srgbClr val="FFC000"/>
                </a:solidFill>
              </a:rPr>
              <a:t>rotuje kolem své rotační osy </a:t>
            </a:r>
            <a:r>
              <a:rPr lang="cs-CZ" sz="2200" dirty="0">
                <a:solidFill>
                  <a:schemeClr val="bg1"/>
                </a:solidFill>
              </a:rPr>
              <a:t>ze všech planet sluneční soustavy nejpomaleji a to v intervalu jednou za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243,16 </a:t>
            </a:r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dne.</a:t>
            </a:r>
          </a:p>
          <a:p>
            <a:pPr marL="342900" indent="-342900">
              <a:spcAft>
                <a:spcPts val="4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 </a:t>
            </a:r>
            <a:r>
              <a:rPr lang="cs-CZ" sz="2200" dirty="0" smtClean="0">
                <a:solidFill>
                  <a:srgbClr val="FFC000"/>
                </a:solidFill>
              </a:rPr>
              <a:t>Má </a:t>
            </a:r>
            <a:r>
              <a:rPr lang="cs-CZ" sz="2200" dirty="0">
                <a:solidFill>
                  <a:srgbClr val="FFC000"/>
                </a:solidFill>
              </a:rPr>
              <a:t>pomalou zpětnou </a:t>
            </a:r>
            <a:r>
              <a:rPr lang="cs-CZ" sz="2200" dirty="0" smtClean="0">
                <a:solidFill>
                  <a:srgbClr val="FFC000"/>
                </a:solidFill>
              </a:rPr>
              <a:t>rotaci.</a:t>
            </a:r>
            <a:r>
              <a:rPr lang="cs-CZ" sz="2200" dirty="0" smtClean="0">
                <a:solidFill>
                  <a:schemeClr val="bg1"/>
                </a:solidFill>
              </a:rPr>
              <a:t> </a:t>
            </a:r>
          </a:p>
          <a:p>
            <a:pPr marL="342900" indent="-342900">
              <a:spcAft>
                <a:spcPts val="4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Při</a:t>
            </a:r>
            <a:r>
              <a:rPr lang="cs-CZ" sz="2200" dirty="0">
                <a:solidFill>
                  <a:schemeClr val="bg1"/>
                </a:solidFill>
              </a:rPr>
              <a:t> pozorování Slunce z povrchu planety se </a:t>
            </a:r>
            <a:r>
              <a:rPr lang="cs-CZ" sz="2200" dirty="0">
                <a:solidFill>
                  <a:srgbClr val="FFC000"/>
                </a:solidFill>
              </a:rPr>
              <a:t>východ Slunce objeví každých 116,75 </a:t>
            </a:r>
            <a:r>
              <a:rPr lang="cs-CZ" sz="2200" dirty="0" smtClean="0">
                <a:solidFill>
                  <a:srgbClr val="FFC000"/>
                </a:solidFill>
              </a:rPr>
              <a:t>dne.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8645" y="188640"/>
            <a:ext cx="4247884" cy="3185913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6631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40931"/>
            <a:ext cx="8352928" cy="634082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data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6178743"/>
              </p:ext>
            </p:extLst>
          </p:nvPr>
        </p:nvGraphicFramePr>
        <p:xfrm>
          <a:off x="497916" y="1196752"/>
          <a:ext cx="8229600" cy="5212080"/>
        </p:xfrm>
        <a:graphic>
          <a:graphicData uri="http://schemas.openxmlformats.org/drawingml/2006/table">
            <a:tbl>
              <a:tblPr bandRow="1">
                <a:tableStyleId>{3C2FFA5D-87B4-456A-9821-1D502468CF0F}</a:tableStyleId>
              </a:tblPr>
              <a:tblGrid>
                <a:gridCol w="4114800"/>
                <a:gridCol w="4114800"/>
              </a:tblGrid>
              <a:tr h="396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hmotnost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4,87x10</a:t>
                      </a:r>
                      <a:r>
                        <a:rPr lang="cs-CZ" sz="2100" b="1" baseline="30000" dirty="0" smtClean="0">
                          <a:solidFill>
                            <a:schemeClr val="tx1"/>
                          </a:solidFill>
                          <a:effectLst/>
                        </a:rPr>
                        <a:t>24</a:t>
                      </a:r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kg</a:t>
                      </a:r>
                    </a:p>
                  </a:txBody>
                  <a:tcPr anchor="ctr"/>
                </a:tc>
              </a:tr>
              <a:tr h="396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rovníkový poloměr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6 052</a:t>
                      </a:r>
                      <a:r>
                        <a:rPr lang="cs-CZ" sz="2100" b="1" baseline="0" dirty="0" smtClean="0">
                          <a:solidFill>
                            <a:schemeClr val="tx1"/>
                          </a:solidFill>
                          <a:effectLst/>
                        </a:rPr>
                        <a:t> k</a:t>
                      </a:r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m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96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hustota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5250 </a:t>
                      </a:r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kg/m</a:t>
                      </a:r>
                      <a:r>
                        <a:rPr lang="cs-CZ" sz="2100" b="1" baseline="30000" dirty="0">
                          <a:solidFill>
                            <a:schemeClr val="tx1"/>
                          </a:solidFill>
                          <a:effectLst/>
                        </a:rPr>
                        <a:t>3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96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zrychlení na povrchu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8,87 m/s</a:t>
                      </a:r>
                      <a:r>
                        <a:rPr lang="cs-CZ" sz="2100" b="1" baseline="30000" dirty="0" smtClean="0"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96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úniková rychlost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10,36 km/s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96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povrchová teplota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482°C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doba otočení kolem osy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243 dní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doba oběhu kolem Slunce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224,7</a:t>
                      </a:r>
                      <a:r>
                        <a:rPr lang="cs-CZ" sz="2100" b="1" baseline="0" dirty="0" smtClean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pozemských  </a:t>
                      </a:r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dní</a:t>
                      </a:r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střední vzdálenost </a:t>
                      </a:r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od Slunce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108 200 000 </a:t>
                      </a:r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km</a:t>
                      </a:r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atmosférický tlak 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9 321,8 kPa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synodická perioda 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effectLst/>
                        </a:rPr>
                        <a:t>(=doba mezi dvěma stejnými fázemi)</a:t>
                      </a:r>
                      <a:endParaRPr lang="cs-CZ" sz="18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583,92 dne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počet měsíců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6319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70609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Důležité objevy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155740"/>
              </p:ext>
            </p:extLst>
          </p:nvPr>
        </p:nvGraphicFramePr>
        <p:xfrm>
          <a:off x="251520" y="1340768"/>
          <a:ext cx="8568952" cy="5188047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1368152"/>
                <a:gridCol w="7200800"/>
              </a:tblGrid>
              <a:tr h="57606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1610</a:t>
                      </a:r>
                      <a:r>
                        <a:rPr lang="cs-CZ" sz="2400" b="1" dirty="0"/>
                        <a:t> 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Galileo pozoruje fáze Venuše</a:t>
                      </a:r>
                      <a:endParaRPr lang="cs-CZ" sz="2200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1958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Rádiová měření teploty</a:t>
                      </a:r>
                      <a:endParaRPr lang="cs-CZ" sz="2200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1961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Veněra 1  - byla první planetární sondou, která byla kdy lidstvem vyslána do vesmíru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1962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Mariner 2 jako první sonda, prolétající kolem Venuše, potvrzuje její vysokou teplotu</a:t>
                      </a:r>
                      <a:endParaRPr lang="cs-CZ" sz="2200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2400" b="1" dirty="0"/>
                        <a:t>1974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da-DK" sz="2200" dirty="0" smtClean="0"/>
                        <a:t>Mariner 10 pořizuje 4 000 snímků oblak</a:t>
                      </a:r>
                      <a:endParaRPr lang="cs-CZ" sz="2200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1978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První podrobné mapy, pořízené sondou Pioneer</a:t>
                      </a:r>
                      <a:endParaRPr lang="cs-CZ" sz="2200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  <a:tr h="54213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1990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Sonda Magellan zahajuje podrobné mapování</a:t>
                      </a:r>
                      <a:endParaRPr lang="cs-CZ" sz="2200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  <a:tr h="829487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2006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Sonda Messenger prolétá poprvé kolem Venuše. Druhý průlet nastal v roce 2007.</a:t>
                      </a:r>
                      <a:endParaRPr lang="cs-CZ" sz="2200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2951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5516" y="764704"/>
            <a:ext cx="878497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</a:rPr>
              <a:t>Venuše je obyčejně viditelná prostým okem. Občas se o ní (nesprávně) hovoří jako o "Jitřní hvězdě" nebo o "Večerní hvězdě" (u nás spíš jako o Jitřence nebo Večernici). Každopádně je to zdaleka nejjasnější </a:t>
            </a:r>
            <a:r>
              <a:rPr lang="cs-CZ" sz="2200" dirty="0" smtClean="0">
                <a:solidFill>
                  <a:schemeClr val="bg1"/>
                </a:solidFill>
              </a:rPr>
              <a:t>objekt </a:t>
            </a:r>
            <a:r>
              <a:rPr lang="cs-CZ" sz="2200" dirty="0">
                <a:solidFill>
                  <a:schemeClr val="bg1"/>
                </a:solidFill>
              </a:rPr>
              <a:t>na obloze.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144003" y="118247"/>
            <a:ext cx="49685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Pozorování Venuše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06" y="3861048"/>
            <a:ext cx="3596398" cy="26962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5516" y="2211254"/>
            <a:ext cx="876184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Kuriózní je </a:t>
            </a:r>
            <a:r>
              <a:rPr lang="cs-CZ" sz="2200" dirty="0" smtClean="0">
                <a:solidFill>
                  <a:schemeClr val="bg1"/>
                </a:solidFill>
              </a:rPr>
              <a:t>skutečnost</a:t>
            </a:r>
            <a:r>
              <a:rPr lang="cs-CZ" sz="2200" dirty="0">
                <a:solidFill>
                  <a:schemeClr val="bg1"/>
                </a:solidFill>
              </a:rPr>
              <a:t>, že doba mezi dvěma přiblíženími Venuše a Země trvá 584 dní, a to je přesně 5 Venušiných slunečních dní, což znamená, že se Venuše při každém přiblížení na Zemi dívá vždy stejnou tváří!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7" y="3340597"/>
            <a:ext cx="2326519" cy="2326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208" y="3345944"/>
            <a:ext cx="2326519" cy="2326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707904" y="5672463"/>
            <a:ext cx="52565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CF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Podrobné </a:t>
            </a:r>
            <a:r>
              <a:rPr lang="cs-CZ" b="1" dirty="0">
                <a:solidFill>
                  <a:srgbClr val="CFF2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snímky povrchu Venuše</a:t>
            </a:r>
            <a:r>
              <a:rPr lang="cs-CZ" dirty="0">
                <a:solidFill>
                  <a:schemeClr val="bg1"/>
                </a:solidFill>
              </a:rPr>
              <a:t>. </a:t>
            </a:r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Byly </a:t>
            </a:r>
            <a:r>
              <a:rPr lang="cs-CZ" dirty="0">
                <a:solidFill>
                  <a:schemeClr val="bg1"/>
                </a:solidFill>
              </a:rPr>
              <a:t>složeny z mnoha set radarových snímků Venuše pořízených </a:t>
            </a:r>
            <a:r>
              <a:rPr lang="cs-CZ" dirty="0" smtClean="0">
                <a:solidFill>
                  <a:schemeClr val="bg1"/>
                </a:solidFill>
              </a:rPr>
              <a:t>sondami Magellan</a:t>
            </a:r>
            <a:r>
              <a:rPr lang="cs-CZ" dirty="0">
                <a:solidFill>
                  <a:schemeClr val="bg1"/>
                </a:solidFill>
              </a:rPr>
              <a:t>, </a:t>
            </a:r>
            <a:r>
              <a:rPr lang="cs-CZ" dirty="0" smtClean="0">
                <a:solidFill>
                  <a:schemeClr val="bg1"/>
                </a:solidFill>
              </a:rPr>
              <a:t>Mariner </a:t>
            </a:r>
            <a:r>
              <a:rPr lang="cs-CZ" dirty="0">
                <a:solidFill>
                  <a:schemeClr val="bg1"/>
                </a:solidFill>
              </a:rPr>
              <a:t>a některých </a:t>
            </a:r>
            <a:r>
              <a:rPr lang="cs-CZ" dirty="0" smtClean="0">
                <a:solidFill>
                  <a:schemeClr val="bg1"/>
                </a:solidFill>
              </a:rPr>
              <a:t>Veněr a převedeny do viditelné oblasti spektra.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068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4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  <p:bldP spid="5" grpId="0" build="p"/>
      <p:bldP spid="6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58614"/>
            <a:ext cx="8856983" cy="77809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Výzkum – sondy k Venuši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871746"/>
            <a:ext cx="9144000" cy="59862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cs-CZ" sz="2400" b="1" dirty="0" smtClean="0">
                <a:solidFill>
                  <a:srgbClr val="00E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CHRONOLOGICKÝ PŘEHLED</a:t>
            </a:r>
          </a:p>
          <a:p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1962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Mariner 2 (US</a:t>
            </a:r>
            <a:r>
              <a:rPr lang="cs-CZ" sz="2200" dirty="0">
                <a:solidFill>
                  <a:srgbClr val="FFC000"/>
                </a:solidFill>
              </a:rPr>
              <a:t>A) </a:t>
            </a:r>
            <a:r>
              <a:rPr lang="cs-CZ" sz="2200" dirty="0">
                <a:solidFill>
                  <a:schemeClr val="bg1"/>
                </a:solidFill>
              </a:rPr>
              <a:t>- potvrdil hypotézu o vysokých teplotách na Venuši</a:t>
            </a:r>
          </a:p>
          <a:p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1967 - Mariner 5 (USA) </a:t>
            </a:r>
            <a:r>
              <a:rPr lang="cs-CZ" sz="2200" dirty="0">
                <a:solidFill>
                  <a:schemeClr val="bg1"/>
                </a:solidFill>
              </a:rPr>
              <a:t>- zjistil vysoké množství oxidu uhličitého v atmosféře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                                             Venuše</a:t>
            </a:r>
            <a:endParaRPr lang="cs-CZ" sz="2200" dirty="0">
              <a:solidFill>
                <a:schemeClr val="bg1"/>
              </a:solidFill>
            </a:endParaRPr>
          </a:p>
          <a:p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1970 </a:t>
            </a:r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Veněra 7 (SSSR) </a:t>
            </a:r>
            <a:r>
              <a:rPr lang="cs-CZ" sz="2200" dirty="0">
                <a:solidFill>
                  <a:schemeClr val="bg1"/>
                </a:solidFill>
              </a:rPr>
              <a:t>- hladce přistála na Venuši</a:t>
            </a:r>
          </a:p>
          <a:p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1972 - Veněra 8 (SSSR</a:t>
            </a:r>
            <a:r>
              <a:rPr lang="cs-CZ" sz="2200" dirty="0">
                <a:solidFill>
                  <a:schemeClr val="bg1"/>
                </a:solidFill>
              </a:rPr>
              <a:t>) - přistála na Venuši, odkud skoro hodinu odesílala data</a:t>
            </a:r>
          </a:p>
          <a:p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1974 - Mariner 10 (USA) </a:t>
            </a:r>
            <a:r>
              <a:rPr lang="cs-CZ" sz="2200" dirty="0">
                <a:solidFill>
                  <a:schemeClr val="bg1"/>
                </a:solidFill>
              </a:rPr>
              <a:t>- cestou k planetě Merkur proletěl kolem Venuše</a:t>
            </a:r>
          </a:p>
          <a:p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1975 - Veněra 9 (SSSR</a:t>
            </a:r>
            <a:r>
              <a:rPr lang="cs-CZ" sz="2200" dirty="0">
                <a:solidFill>
                  <a:schemeClr val="bg1"/>
                </a:solidFill>
              </a:rPr>
              <a:t>) - z orbitální dráhy získala a odeslala první snímky </a:t>
            </a:r>
            <a:r>
              <a:rPr lang="cs-CZ" sz="2200" dirty="0" smtClean="0">
                <a:solidFill>
                  <a:schemeClr val="bg1"/>
                </a:solidFill>
              </a:rPr>
              <a:t> 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                                            povrchu</a:t>
            </a:r>
            <a:endParaRPr lang="cs-CZ" sz="2200" dirty="0">
              <a:solidFill>
                <a:schemeClr val="bg1"/>
              </a:solidFill>
            </a:endParaRPr>
          </a:p>
          <a:p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1978 - Pioneer Venus Orbiter (USA) </a:t>
            </a:r>
            <a:r>
              <a:rPr lang="cs-CZ" sz="2200" dirty="0">
                <a:solidFill>
                  <a:schemeClr val="bg1"/>
                </a:solidFill>
              </a:rPr>
              <a:t>- radarově mapoval Venuši</a:t>
            </a:r>
          </a:p>
          <a:p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1978 - Pioneer Venus multiprobe (USA) </a:t>
            </a:r>
            <a:r>
              <a:rPr lang="cs-CZ" sz="2200" dirty="0">
                <a:solidFill>
                  <a:schemeClr val="bg1"/>
                </a:solidFill>
              </a:rPr>
              <a:t>- vypustil k planetě 4 sondy</a:t>
            </a:r>
          </a:p>
          <a:p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1983 - Veněra 15 a Veněra 16 (SSSR) </a:t>
            </a:r>
            <a:r>
              <a:rPr lang="cs-CZ" sz="2200" dirty="0">
                <a:solidFill>
                  <a:schemeClr val="bg1"/>
                </a:solidFill>
              </a:rPr>
              <a:t>- provedly radarové mapování Venuše a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                                                                     analyzovaly </a:t>
            </a:r>
            <a:r>
              <a:rPr lang="cs-CZ" sz="2200" dirty="0">
                <a:solidFill>
                  <a:schemeClr val="bg1"/>
                </a:solidFill>
              </a:rPr>
              <a:t>atmosféru</a:t>
            </a:r>
          </a:p>
          <a:p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1984 - Vega 1 a Vega 2 - (SSSR) </a:t>
            </a:r>
            <a:r>
              <a:rPr lang="cs-CZ" sz="2200" dirty="0">
                <a:solidFill>
                  <a:schemeClr val="bg1"/>
                </a:solidFill>
              </a:rPr>
              <a:t>- na cestě k Halleyově kometě vypustily na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                                                           Venuši </a:t>
            </a:r>
            <a:r>
              <a:rPr lang="cs-CZ" sz="2200" dirty="0">
                <a:solidFill>
                  <a:schemeClr val="bg1"/>
                </a:solidFill>
              </a:rPr>
              <a:t>balónové sondy</a:t>
            </a:r>
          </a:p>
          <a:p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1989 - Magellan (USA) </a:t>
            </a:r>
            <a:r>
              <a:rPr lang="cs-CZ" sz="2200" dirty="0">
                <a:solidFill>
                  <a:schemeClr val="bg1"/>
                </a:solidFill>
              </a:rPr>
              <a:t>- vypuštěn k Venuši</a:t>
            </a:r>
          </a:p>
          <a:p>
            <a:r>
              <a:rPr lang="cs-CZ" sz="2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1990-1994 - Magellan </a:t>
            </a:r>
            <a:r>
              <a:rPr lang="cs-CZ" sz="2200" dirty="0">
                <a:solidFill>
                  <a:schemeClr val="bg1"/>
                </a:solidFill>
              </a:rPr>
              <a:t>pomocí radaru zmapoval 98 % povrchu Venu</a:t>
            </a:r>
            <a:r>
              <a:rPr lang="cs-CZ" sz="2400" dirty="0">
                <a:solidFill>
                  <a:schemeClr val="bg1"/>
                </a:solidFill>
              </a:rPr>
              <a:t>še</a:t>
            </a:r>
          </a:p>
        </p:txBody>
      </p:sp>
    </p:spTree>
    <p:extLst>
      <p:ext uri="{BB962C8B-B14F-4D97-AF65-F5344CB8AC3E}">
        <p14:creationId xmlns:p14="http://schemas.microsoft.com/office/powerpoint/2010/main" val="2973797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0938" y="91951"/>
            <a:ext cx="53371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Výzkum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143911" y="1682846"/>
            <a:ext cx="5364193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Program </a:t>
            </a:r>
            <a:r>
              <a:rPr lang="cs-CZ" sz="2200" dirty="0">
                <a:solidFill>
                  <a:schemeClr val="bg1"/>
                </a:solidFill>
              </a:rPr>
              <a:t>Mariner začal v roce 1960 řadou výzkumů, jak konstruovat malé sondy, které by se s velkou frekvencí daly posílat na průzkum nejbližších planet</a:t>
            </a:r>
            <a:r>
              <a:rPr lang="cs-CZ" sz="2200" dirty="0" smtClean="0">
                <a:solidFill>
                  <a:schemeClr val="bg1"/>
                </a:solidFill>
              </a:rPr>
              <a:t>. </a:t>
            </a: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letech 1962 až 1973 vyprojektovala a postavila sekce NASA JPL 10 vesmírných sond nazvaných Mariner.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Tyto </a:t>
            </a:r>
            <a:r>
              <a:rPr lang="cs-CZ" sz="2200" dirty="0">
                <a:solidFill>
                  <a:schemeClr val="bg1"/>
                </a:solidFill>
              </a:rPr>
              <a:t>sondy byly předurčeny k průzkumu naší sluneční soustavy, konkrétně planet Venuše, Marsu a Merkuru.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Mariner </a:t>
            </a:r>
            <a:r>
              <a:rPr lang="cs-CZ" sz="2200" dirty="0">
                <a:solidFill>
                  <a:schemeClr val="bg1"/>
                </a:solidFill>
              </a:rPr>
              <a:t>byly relativně malé, robotizované sondy, k jejichž vynesení na oběžnou dráhu byly použity rakety Atlas.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2196" y="306817"/>
            <a:ext cx="3347404" cy="30316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702196" y="3320949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MARINER 2</a:t>
            </a:r>
            <a:endParaRPr lang="cs-CZ" sz="2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6593" y="3914226"/>
            <a:ext cx="3325204" cy="2310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114799" y="2969096"/>
            <a:ext cx="91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02196" y="6309320"/>
            <a:ext cx="32939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Americká sonda </a:t>
            </a:r>
            <a:r>
              <a:rPr lang="cs-CZ" sz="2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MARINER 5</a:t>
            </a:r>
            <a:endParaRPr lang="cs-CZ" sz="2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0938" y="1150005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00E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Projekt</a:t>
            </a:r>
            <a:r>
              <a:rPr lang="cs-CZ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00E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MARINER</a:t>
            </a:r>
            <a:endParaRPr lang="cs-CZ" sz="2800" b="1" dirty="0">
              <a:solidFill>
                <a:srgbClr val="00E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09757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  <p:bldP spid="6" grpId="0"/>
      <p:bldP spid="10" grpId="0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6583" y="27040"/>
            <a:ext cx="8890647" cy="34317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Mariner 10 </a:t>
            </a:r>
            <a:endParaRPr lang="cs-CZ" sz="28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bg1"/>
                </a:solidFill>
              </a:rPr>
              <a:t>byl </a:t>
            </a:r>
            <a:r>
              <a:rPr lang="cs-CZ" sz="2100" dirty="0">
                <a:solidFill>
                  <a:schemeClr val="bg1"/>
                </a:solidFill>
              </a:rPr>
              <a:t>první sondou, která využila  </a:t>
            </a:r>
            <a:r>
              <a:rPr lang="cs-CZ" sz="2100" dirty="0" smtClean="0">
                <a:solidFill>
                  <a:schemeClr val="bg1"/>
                </a:solidFill>
              </a:rPr>
              <a:t>metody</a:t>
            </a:r>
            <a:br>
              <a:rPr lang="cs-CZ" sz="2100" dirty="0" smtClean="0">
                <a:solidFill>
                  <a:schemeClr val="bg1"/>
                </a:solidFill>
              </a:rPr>
            </a:br>
            <a:r>
              <a:rPr lang="cs-CZ" sz="2100" dirty="0" smtClean="0">
                <a:solidFill>
                  <a:schemeClr val="bg1"/>
                </a:solidFill>
              </a:rPr>
              <a:t> </a:t>
            </a:r>
            <a:r>
              <a:rPr lang="cs-CZ" sz="2100" dirty="0">
                <a:solidFill>
                  <a:schemeClr val="bg1"/>
                </a:solidFill>
              </a:rPr>
              <a:t>gravitačního </a:t>
            </a:r>
            <a:r>
              <a:rPr lang="cs-CZ" sz="2100" dirty="0" smtClean="0">
                <a:solidFill>
                  <a:schemeClr val="bg1"/>
                </a:solidFill>
              </a:rPr>
              <a:t>praku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bg1"/>
                </a:solidFill>
              </a:rPr>
              <a:t>byl první </a:t>
            </a:r>
            <a:r>
              <a:rPr lang="cs-CZ" sz="2100" dirty="0">
                <a:solidFill>
                  <a:schemeClr val="bg1"/>
                </a:solidFill>
              </a:rPr>
              <a:t>sondou, která proletěla kolem </a:t>
            </a:r>
            <a:br>
              <a:rPr lang="cs-CZ" sz="2100" dirty="0">
                <a:solidFill>
                  <a:schemeClr val="bg1"/>
                </a:solidFill>
              </a:rPr>
            </a:br>
            <a:r>
              <a:rPr lang="cs-CZ" sz="2100" dirty="0" smtClean="0">
                <a:solidFill>
                  <a:schemeClr val="bg1"/>
                </a:solidFill>
              </a:rPr>
              <a:t>dvou planet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bg1"/>
                </a:solidFill>
              </a:rPr>
              <a:t>poprvé </a:t>
            </a:r>
            <a:r>
              <a:rPr lang="cs-CZ" sz="2100" dirty="0">
                <a:solidFill>
                  <a:schemeClr val="bg1"/>
                </a:solidFill>
              </a:rPr>
              <a:t>bylo použito vysokofrekvenčního </a:t>
            </a:r>
            <a:r>
              <a:rPr lang="cs-CZ" sz="2100" dirty="0" smtClean="0">
                <a:solidFill>
                  <a:schemeClr val="bg1"/>
                </a:solidFill>
              </a:rPr>
              <a:t/>
            </a:r>
            <a:br>
              <a:rPr lang="cs-CZ" sz="2100" dirty="0" smtClean="0">
                <a:solidFill>
                  <a:schemeClr val="bg1"/>
                </a:solidFill>
              </a:rPr>
            </a:br>
            <a:r>
              <a:rPr lang="cs-CZ" sz="2100" dirty="0" smtClean="0">
                <a:solidFill>
                  <a:schemeClr val="bg1"/>
                </a:solidFill>
              </a:rPr>
              <a:t>přenosu </a:t>
            </a:r>
            <a:r>
              <a:rPr lang="cs-CZ" sz="2100" dirty="0">
                <a:solidFill>
                  <a:schemeClr val="bg1"/>
                </a:solidFill>
              </a:rPr>
              <a:t>dat na </a:t>
            </a:r>
            <a:r>
              <a:rPr lang="cs-CZ" sz="2100" dirty="0" smtClean="0">
                <a:solidFill>
                  <a:schemeClr val="bg1"/>
                </a:solidFill>
              </a:rPr>
              <a:t>Zem</a:t>
            </a:r>
          </a:p>
          <a:p>
            <a:r>
              <a:rPr lang="cs-CZ" sz="2100" dirty="0" smtClean="0">
                <a:solidFill>
                  <a:schemeClr val="bg1"/>
                </a:solidFill>
              </a:rPr>
              <a:t>Při </a:t>
            </a:r>
            <a:r>
              <a:rPr lang="cs-CZ" sz="2100" dirty="0">
                <a:solidFill>
                  <a:schemeClr val="bg1"/>
                </a:solidFill>
              </a:rPr>
              <a:t>svém průletu kolem Venuše ve výšce </a:t>
            </a:r>
            <a:r>
              <a:rPr lang="cs-CZ" sz="2100" dirty="0" smtClean="0">
                <a:solidFill>
                  <a:schemeClr val="bg1"/>
                </a:solidFill>
              </a:rPr>
              <a:t/>
            </a:r>
            <a:br>
              <a:rPr lang="cs-CZ" sz="2100" dirty="0" smtClean="0">
                <a:solidFill>
                  <a:schemeClr val="bg1"/>
                </a:solidFill>
              </a:rPr>
            </a:br>
            <a:r>
              <a:rPr lang="cs-CZ" sz="2100" dirty="0" smtClean="0">
                <a:solidFill>
                  <a:schemeClr val="bg1"/>
                </a:solidFill>
              </a:rPr>
              <a:t>5 </a:t>
            </a:r>
            <a:r>
              <a:rPr lang="cs-CZ" sz="2100" dirty="0">
                <a:solidFill>
                  <a:schemeClr val="bg1"/>
                </a:solidFill>
              </a:rPr>
              <a:t>800 kilometrů, pozoroval cirkulaci atmosféry </a:t>
            </a:r>
            <a:r>
              <a:rPr lang="cs-CZ" sz="2100" dirty="0" smtClean="0">
                <a:solidFill>
                  <a:schemeClr val="bg1"/>
                </a:solidFill>
              </a:rPr>
              <a:t> ve </a:t>
            </a:r>
            <a:r>
              <a:rPr lang="cs-CZ" sz="2100" dirty="0">
                <a:solidFill>
                  <a:schemeClr val="bg1"/>
                </a:solidFill>
              </a:rPr>
              <a:t>viditelném a ultrafialovém spektru, navíc </a:t>
            </a:r>
            <a:r>
              <a:rPr lang="cs-CZ" sz="2100" dirty="0" smtClean="0">
                <a:solidFill>
                  <a:schemeClr val="bg1"/>
                </a:solidFill>
              </a:rPr>
              <a:t>detekoval </a:t>
            </a:r>
            <a:r>
              <a:rPr lang="cs-CZ" sz="2100" dirty="0">
                <a:solidFill>
                  <a:schemeClr val="bg1"/>
                </a:solidFill>
              </a:rPr>
              <a:t>fyzické vlastnosti Venuše.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770430" y="3312232"/>
            <a:ext cx="3275856" cy="70788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/>
              <a:t>Americká sonda Magellan na orbitě Země </a:t>
            </a:r>
            <a:r>
              <a:rPr lang="cs-CZ" sz="2000" dirty="0" smtClean="0"/>
              <a:t>po vypuštění</a:t>
            </a:r>
            <a:endParaRPr lang="cs-CZ" sz="2000" dirty="0"/>
          </a:p>
        </p:txBody>
      </p:sp>
      <p:sp>
        <p:nvSpPr>
          <p:cNvPr id="10" name="Šipka doprava 9"/>
          <p:cNvSpPr/>
          <p:nvPr/>
        </p:nvSpPr>
        <p:spPr>
          <a:xfrm rot="10800000">
            <a:off x="3443112" y="3410690"/>
            <a:ext cx="2177588" cy="288035"/>
          </a:xfrm>
          <a:prstGeom prst="rightArrow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480831"/>
            <a:ext cx="3141941" cy="301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742" y="73452"/>
            <a:ext cx="3544849" cy="2599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348655" y="3719090"/>
            <a:ext cx="5628575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 května 1989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100" dirty="0" smtClean="0">
                <a:solidFill>
                  <a:schemeClr val="bg1"/>
                </a:solidFill>
              </a:rPr>
              <a:t>byla </a:t>
            </a:r>
            <a:r>
              <a:rPr lang="cs-CZ" sz="2100" dirty="0">
                <a:solidFill>
                  <a:schemeClr val="bg1"/>
                </a:solidFill>
              </a:rPr>
              <a:t>vyslána k Venuši </a:t>
            </a:r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americká sonda Magellan </a:t>
            </a:r>
            <a:r>
              <a:rPr lang="cs-CZ" sz="2100" dirty="0">
                <a:solidFill>
                  <a:schemeClr val="bg1"/>
                </a:solidFill>
              </a:rPr>
              <a:t>s cílem provést podrobné zmapování povrchu planety za pomoci </a:t>
            </a:r>
            <a:r>
              <a:rPr lang="cs-CZ" sz="2100" dirty="0" smtClean="0">
                <a:solidFill>
                  <a:schemeClr val="bg1"/>
                </a:solidFill>
              </a:rPr>
              <a:t>radaru. </a:t>
            </a:r>
            <a:r>
              <a:rPr lang="cs-CZ" sz="2100" dirty="0">
                <a:solidFill>
                  <a:schemeClr val="bg1"/>
                </a:solidFill>
              </a:rPr>
              <a:t>Pořízené snímky ve vysokém rozlišení byly fotografovány během mise trvající čtyři a půl roku a úspěšnost mise zcela překonala </a:t>
            </a:r>
            <a:r>
              <a:rPr lang="cs-CZ" sz="2100" dirty="0" smtClean="0">
                <a:solidFill>
                  <a:schemeClr val="bg1"/>
                </a:solidFill>
              </a:rPr>
              <a:t>očekávání, (podařilo se prozkoumat </a:t>
            </a:r>
            <a:r>
              <a:rPr lang="cs-CZ" sz="2100" dirty="0">
                <a:solidFill>
                  <a:schemeClr val="bg1"/>
                </a:solidFill>
              </a:rPr>
              <a:t>přes 98 % povrchu pomocí radaru a zmapovat 95 % gravitačního </a:t>
            </a:r>
            <a:r>
              <a:rPr lang="cs-CZ" sz="2100" dirty="0" smtClean="0">
                <a:solidFill>
                  <a:schemeClr val="bg1"/>
                </a:solidFill>
              </a:rPr>
              <a:t>pole).</a:t>
            </a:r>
            <a:endParaRPr lang="cs-CZ" sz="2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9330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4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animBg="1"/>
      <p:bldP spid="10" grpId="0" animBg="1"/>
      <p:bldP spid="7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276872"/>
            <a:ext cx="2736304" cy="438397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31837" y="4365681"/>
            <a:ext cx="6012163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byla </a:t>
            </a:r>
            <a:r>
              <a:rPr lang="cs-CZ" sz="2200" dirty="0">
                <a:solidFill>
                  <a:schemeClr val="bg1"/>
                </a:solidFill>
              </a:rPr>
              <a:t>sovětská planetární sonda, která v rámci programu Veněra zkoumala planetu Venuši. Start se uskutečnil v červnu 1975, několik dní po startu identické sondy Veněra 9. </a:t>
            </a:r>
            <a:r>
              <a:rPr lang="cs-CZ" sz="2200" dirty="0" smtClean="0">
                <a:solidFill>
                  <a:schemeClr val="bg1"/>
                </a:solidFill>
              </a:rPr>
              <a:t>Sonda </a:t>
            </a:r>
            <a:r>
              <a:rPr lang="cs-CZ" sz="2200" dirty="0">
                <a:solidFill>
                  <a:schemeClr val="bg1"/>
                </a:solidFill>
              </a:rPr>
              <a:t>složená z orbitální části a přistávacího pouzdra se úspěšně dostala na oběžnou dráhu Venuše a přistávací pouzdro s vědeckými přístroji přistálo na povrchu planety.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258300" y="3940768"/>
            <a:ext cx="453650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Veněra 10 </a:t>
            </a:r>
            <a:r>
              <a:rPr lang="cs-CZ" sz="26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(rusky: </a:t>
            </a:r>
            <a:r>
              <a:rPr lang="az-Cyrl-AZ" sz="26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Венера-10) </a:t>
            </a:r>
            <a:endParaRPr lang="cs-CZ" sz="26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5510" y="226907"/>
            <a:ext cx="3313931" cy="3370099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 rot="10800000">
            <a:off x="3131838" y="4077072"/>
            <a:ext cx="1126462" cy="288602"/>
          </a:xfrm>
          <a:prstGeom prst="rightArrow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0310" y="1045765"/>
            <a:ext cx="549599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byla </a:t>
            </a:r>
            <a:r>
              <a:rPr lang="cs-CZ" sz="2200" dirty="0">
                <a:solidFill>
                  <a:schemeClr val="bg1"/>
                </a:solidFill>
              </a:rPr>
              <a:t>první planetární sondou, která byla kdy lidstvem vyslána do vesmíru.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Stalo </a:t>
            </a:r>
            <a:r>
              <a:rPr lang="cs-CZ" sz="2200" dirty="0">
                <a:solidFill>
                  <a:schemeClr val="bg1"/>
                </a:solidFill>
              </a:rPr>
              <a:t>se tak v rámci projektu Veněra dne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                                            12</a:t>
            </a:r>
            <a:r>
              <a:rPr lang="cs-CZ" sz="2200" dirty="0">
                <a:solidFill>
                  <a:schemeClr val="bg1"/>
                </a:solidFill>
              </a:rPr>
              <a:t>. února </a:t>
            </a:r>
            <a:r>
              <a:rPr lang="cs-CZ" sz="2200" dirty="0" smtClean="0">
                <a:solidFill>
                  <a:schemeClr val="bg1"/>
                </a:solidFill>
              </a:rPr>
              <a:t>1961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                                             </a:t>
            </a:r>
            <a:r>
              <a:rPr lang="cs-CZ" sz="2200" dirty="0">
                <a:solidFill>
                  <a:schemeClr val="bg1"/>
                </a:solidFill>
              </a:rPr>
              <a:t>v </a:t>
            </a:r>
            <a:r>
              <a:rPr lang="cs-CZ" sz="2200" dirty="0" smtClean="0">
                <a:solidFill>
                  <a:schemeClr val="bg1"/>
                </a:solidFill>
              </a:rPr>
              <a:t>kosmodromu             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                                            Bajkonur </a:t>
            </a:r>
            <a:r>
              <a:rPr lang="cs-CZ" sz="2200" dirty="0">
                <a:solidFill>
                  <a:schemeClr val="bg1"/>
                </a:solidFill>
              </a:rPr>
              <a:t>na </a:t>
            </a:r>
            <a:r>
              <a:rPr lang="cs-CZ" sz="2200" dirty="0" smtClean="0">
                <a:solidFill>
                  <a:schemeClr val="bg1"/>
                </a:solidFill>
              </a:rPr>
              <a:t>území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                                            Sovětského </a:t>
            </a:r>
            <a:r>
              <a:rPr lang="cs-CZ" sz="2200" dirty="0">
                <a:solidFill>
                  <a:schemeClr val="bg1"/>
                </a:solidFill>
              </a:rPr>
              <a:t>svazu,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                                            který </a:t>
            </a:r>
            <a:r>
              <a:rPr lang="cs-CZ" sz="2200" dirty="0">
                <a:solidFill>
                  <a:schemeClr val="bg1"/>
                </a:solidFill>
              </a:rPr>
              <a:t>sondu i sestrojil.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10310" y="621607"/>
            <a:ext cx="294676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>
                <a:solidFill>
                  <a:srgbClr val="FFC000"/>
                </a:solidFill>
              </a:rPr>
              <a:t>Veněra 1</a:t>
            </a:r>
            <a:r>
              <a:rPr lang="cs-CZ" sz="2600" dirty="0">
                <a:solidFill>
                  <a:srgbClr val="FFC000"/>
                </a:solidFill>
              </a:rPr>
              <a:t> (</a:t>
            </a:r>
            <a:r>
              <a:rPr lang="az-Cyrl-AZ" sz="2600" dirty="0">
                <a:solidFill>
                  <a:srgbClr val="FFC000"/>
                </a:solidFill>
              </a:rPr>
              <a:t>Венера 1) </a:t>
            </a:r>
            <a:endParaRPr lang="cs-CZ" sz="26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157072" y="669262"/>
            <a:ext cx="2389218" cy="4140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971600" y="59145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E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PROGRAM VENĚRA</a:t>
            </a:r>
            <a:endParaRPr lang="cs-CZ" sz="3200" b="1" dirty="0">
              <a:solidFill>
                <a:srgbClr val="00E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50706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/>
      <p:bldP spid="6" grpId="0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1987550" cy="269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14364" y="145179"/>
            <a:ext cx="2146742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6000" b="1" dirty="0">
                <a:ln w="11430"/>
                <a:gradFill>
                  <a:gsLst>
                    <a:gs pos="0">
                      <a:srgbClr val="9D90A0">
                        <a:tint val="90000"/>
                        <a:satMod val="120000"/>
                      </a:srgbClr>
                    </a:gs>
                    <a:gs pos="25000">
                      <a:srgbClr val="9D90A0">
                        <a:tint val="93000"/>
                        <a:satMod val="120000"/>
                      </a:srgbClr>
                    </a:gs>
                    <a:gs pos="50000">
                      <a:srgbClr val="9D90A0">
                        <a:shade val="89000"/>
                        <a:satMod val="110000"/>
                      </a:srgbClr>
                    </a:gs>
                    <a:gs pos="75000">
                      <a:srgbClr val="9D90A0">
                        <a:tint val="93000"/>
                        <a:satMod val="120000"/>
                      </a:srgbClr>
                    </a:gs>
                    <a:gs pos="100000">
                      <a:srgbClr val="9D90A0">
                        <a:tint val="90000"/>
                        <a:satMod val="120000"/>
                      </a:srgbClr>
                    </a:gs>
                  </a:gsLst>
                  <a:lin ang="5400000"/>
                </a:gradFill>
                <a:effectLst>
                  <a:glow rad="139700">
                    <a:srgbClr val="7F8FA9">
                      <a:satMod val="175000"/>
                      <a:alpha val="40000"/>
                    </a:srgb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Palatino Linotype"/>
              </a:rPr>
              <a:t>TEST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267743" y="1160842"/>
            <a:ext cx="66967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Pokuste se v následující tabulce porovnat některé základní parametry planety Venuše s naší planetou Zemí.</a:t>
            </a:r>
            <a:endParaRPr lang="cs-CZ" sz="2400" dirty="0">
              <a:solidFill>
                <a:schemeClr val="bg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4360193"/>
              </p:ext>
            </p:extLst>
          </p:nvPr>
        </p:nvGraphicFramePr>
        <p:xfrm>
          <a:off x="251521" y="2996952"/>
          <a:ext cx="8712966" cy="3510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04322"/>
                <a:gridCol w="2904322"/>
                <a:gridCol w="2904322"/>
              </a:tblGrid>
              <a:tr h="702078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VENUŠE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ZEMĚ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Rovníkový poloměr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Střední vzdálenost od Slunce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Doba oběhu kolem Slunce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Doba otočení kolem osy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274361" y="3770353"/>
            <a:ext cx="16495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6 052 km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74361" y="4464659"/>
            <a:ext cx="27377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108 200 000 km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98405" y="5903078"/>
            <a:ext cx="23417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243 dní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98405" y="5229200"/>
            <a:ext cx="23417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224,7 dní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87221" y="4496070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149 600 000 km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87221" y="5229200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365,25 dne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87221" y="5903078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 h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03478" y="377858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6 378 km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0215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1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46265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 tak končí naše druhé putování po planetách naší sluneční soustavy.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67248" y="1243015"/>
            <a:ext cx="4609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A co nás čeká příště?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248" y="2060225"/>
            <a:ext cx="4609504" cy="4571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3429000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b="1" dirty="0" smtClean="0">
                <a:ln w="10541" cmpd="sng">
                  <a:solidFill>
                    <a:srgbClr val="00B0F0"/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latin typeface="Gisha" pitchFamily="34" charset="-79"/>
                <a:cs typeface="Gisha" pitchFamily="34" charset="-79"/>
              </a:rPr>
              <a:t>planeta Země</a:t>
            </a:r>
            <a:endParaRPr lang="cs-CZ" sz="9600" b="1" dirty="0">
              <a:ln w="10541" cmpd="sng">
                <a:solidFill>
                  <a:srgbClr val="00B0F0"/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latin typeface="Gisha" pitchFamily="34" charset="-79"/>
              <a:cs typeface="Gisha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559874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1987550" cy="269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14364" y="145179"/>
            <a:ext cx="2146742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6000" b="1" dirty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rgbClr val="9D90A0">
                        <a:tint val="90000"/>
                        <a:satMod val="120000"/>
                      </a:srgbClr>
                    </a:gs>
                    <a:gs pos="25000">
                      <a:srgbClr val="9D90A0">
                        <a:tint val="93000"/>
                        <a:satMod val="120000"/>
                      </a:srgbClr>
                    </a:gs>
                    <a:gs pos="50000">
                      <a:srgbClr val="9D90A0">
                        <a:shade val="89000"/>
                        <a:satMod val="110000"/>
                      </a:srgbClr>
                    </a:gs>
                    <a:gs pos="75000">
                      <a:srgbClr val="9D90A0">
                        <a:tint val="93000"/>
                        <a:satMod val="120000"/>
                      </a:srgbClr>
                    </a:gs>
                    <a:gs pos="100000">
                      <a:srgbClr val="9D90A0">
                        <a:tint val="90000"/>
                        <a:satMod val="120000"/>
                      </a:srgbClr>
                    </a:gs>
                  </a:gsLst>
                  <a:lin ang="5400000"/>
                </a:gradFill>
                <a:effectLst>
                  <a:glow rad="139700">
                    <a:srgbClr val="7F8FA9">
                      <a:satMod val="175000"/>
                      <a:alpha val="40000"/>
                    </a:srgb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Palatino Linotype"/>
              </a:rPr>
              <a:t>TEST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267742" y="1160841"/>
            <a:ext cx="66967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Pokuste se v následující tabulce porovnat některé základní parametry planety Venuše s naší planetou Zemí.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251346"/>
              </p:ext>
            </p:extLst>
          </p:nvPr>
        </p:nvGraphicFramePr>
        <p:xfrm>
          <a:off x="251521" y="2996952"/>
          <a:ext cx="8712966" cy="3510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04322"/>
                <a:gridCol w="2904322"/>
                <a:gridCol w="2904322"/>
              </a:tblGrid>
              <a:tr h="702078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VENUŠE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ZEMĚ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Rovníkový poloměr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Střední vzdálenost od Slunce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Doba oběhu kolem Slunce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Doba otočení kolem osy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4813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9346" y="774829"/>
            <a:ext cx="8805141" cy="5632311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800"/>
              </a:spcAft>
              <a:buFont typeface="+mj-lt"/>
              <a:buAutoNum type="arabicParenR"/>
            </a:pPr>
            <a:r>
              <a:rPr lang="cs-CZ" sz="1600" i="1" dirty="0">
                <a:solidFill>
                  <a:schemeClr val="accent6">
                    <a:lumMod val="50000"/>
                  </a:schemeClr>
                </a:solidFill>
              </a:rPr>
              <a:t>První encyklopedie vesmíru</a:t>
            </a:r>
            <a:r>
              <a:rPr lang="cs-CZ" sz="1600" dirty="0">
                <a:solidFill>
                  <a:schemeClr val="accent6">
                    <a:lumMod val="50000"/>
                  </a:schemeClr>
                </a:solidFill>
              </a:rPr>
              <a:t>. Vyd. 1. Praha: Knižní klub, 2011, 127 s. Universum (Knižní klub). ISBN 978-80-242-2898-3. </a:t>
            </a:r>
            <a:endParaRPr lang="cs-CZ" sz="16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spcAft>
                <a:spcPts val="800"/>
              </a:spcAft>
              <a:buFont typeface="+mj-lt"/>
              <a:buAutoNum type="arabicParenR"/>
            </a:pPr>
            <a:r>
              <a:rPr lang="cs-CZ" sz="1600" dirty="0">
                <a:solidFill>
                  <a:schemeClr val="accent6">
                    <a:lumMod val="50000"/>
                  </a:schemeClr>
                </a:solidFill>
              </a:rPr>
              <a:t>RONAN, Colin A a Arnošt KOTYK. </a:t>
            </a:r>
            <a:r>
              <a:rPr lang="cs-CZ" sz="1600" i="1" dirty="0">
                <a:solidFill>
                  <a:schemeClr val="accent6">
                    <a:lumMod val="50000"/>
                  </a:schemeClr>
                </a:solidFill>
              </a:rPr>
              <a:t>Vesmír</a:t>
            </a:r>
            <a:r>
              <a:rPr lang="cs-CZ" sz="1600" dirty="0">
                <a:solidFill>
                  <a:schemeClr val="accent6">
                    <a:lumMod val="50000"/>
                  </a:schemeClr>
                </a:solidFill>
              </a:rPr>
              <a:t>: </a:t>
            </a:r>
            <a:r>
              <a:rPr lang="cs-CZ" sz="1600" i="1" dirty="0">
                <a:solidFill>
                  <a:schemeClr val="accent6">
                    <a:lumMod val="50000"/>
                  </a:schemeClr>
                </a:solidFill>
              </a:rPr>
              <a:t>pozemšťanův průvodce po záhadách vesmírného prostoru</a:t>
            </a:r>
            <a:r>
              <a:rPr lang="cs-CZ" sz="1600" dirty="0">
                <a:solidFill>
                  <a:schemeClr val="accent6">
                    <a:lumMod val="50000"/>
                  </a:schemeClr>
                </a:solidFill>
              </a:rPr>
              <a:t>. Vyd. 1. Praha: Práh, 1996, 191 s. Hranice poznání. ISBN 80-858-0949-4.</a:t>
            </a:r>
            <a:endParaRPr lang="cs-CZ" sz="16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spcAft>
                <a:spcPts val="800"/>
              </a:spcAft>
              <a:buFont typeface="+mj-lt"/>
              <a:buAutoNum type="arabicParenR"/>
            </a:pPr>
            <a:r>
              <a:rPr lang="cs-CZ" sz="1600" dirty="0"/>
              <a:t>Přispěvatelé Wikipedie,</a:t>
            </a:r>
            <a:r>
              <a:rPr lang="cs-CZ" sz="1600" i="1" dirty="0"/>
              <a:t> Planeta</a:t>
            </a:r>
            <a:r>
              <a:rPr lang="cs-CZ" sz="1600" dirty="0"/>
              <a:t> [online], Wikipedie: Otevřená encyklopedie, c2012,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Datum </a:t>
            </a:r>
            <a:r>
              <a:rPr lang="cs-CZ" sz="1600" dirty="0"/>
              <a:t>poslední revize 10. 04. 2012, 15:53 UTC, [citováno 15. 04. 2012] &lt;</a:t>
            </a:r>
            <a:r>
              <a:rPr lang="cs-CZ" sz="1600" dirty="0">
                <a:hlinkClick r:id="rId3"/>
              </a:rPr>
              <a:t>http://cs.wikipedia.org/w/index.php?title=Planeta&amp;oldid=8375606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342900" indent="-342900">
              <a:spcAft>
                <a:spcPts val="800"/>
              </a:spcAft>
              <a:buFont typeface="+mj-lt"/>
              <a:buAutoNum type="arabicParenR"/>
            </a:pPr>
            <a:r>
              <a:rPr lang="cs-CZ" sz="1600" dirty="0" smtClean="0">
                <a:cs typeface="Times New Roman" pitchFamily="18" charset="0"/>
              </a:rPr>
              <a:t>Autorský </a:t>
            </a:r>
            <a:r>
              <a:rPr lang="cs-CZ" sz="1600" dirty="0">
                <a:cs typeface="Times New Roman" pitchFamily="18" charset="0"/>
              </a:rPr>
              <a:t>tým, astronomia.zcu.cz, </a:t>
            </a:r>
            <a:r>
              <a:rPr lang="cs-CZ" sz="1600" i="1" dirty="0" smtClean="0">
                <a:cs typeface="Times New Roman" pitchFamily="18" charset="0"/>
              </a:rPr>
              <a:t>Venuše</a:t>
            </a:r>
            <a:r>
              <a:rPr lang="cs-CZ" sz="1600" dirty="0" smtClean="0">
                <a:cs typeface="Times New Roman" pitchFamily="18" charset="0"/>
              </a:rPr>
              <a:t> </a:t>
            </a:r>
            <a:r>
              <a:rPr lang="cs-CZ" sz="1600" dirty="0">
                <a:cs typeface="Times New Roman" pitchFamily="18" charset="0"/>
              </a:rPr>
              <a:t>]online], ASTRONOMIA: Astronomický server Fakulty pedagogické ZČU v Plzni, </a:t>
            </a:r>
            <a:r>
              <a:rPr lang="cs-CZ" sz="1600" dirty="0" smtClean="0">
                <a:cs typeface="Times New Roman" pitchFamily="18" charset="0"/>
              </a:rPr>
              <a:t>c2012, s</a:t>
            </a:r>
            <a:r>
              <a:rPr lang="cs-CZ" sz="1600" dirty="0" smtClean="0"/>
              <a:t>tránka </a:t>
            </a:r>
            <a:r>
              <a:rPr lang="cs-CZ" sz="1600" dirty="0"/>
              <a:t>byla naposledy editována 7. února 2010 v 23:59</a:t>
            </a:r>
            <a:r>
              <a:rPr lang="cs-CZ" sz="1600" dirty="0" smtClean="0"/>
              <a:t>. </a:t>
            </a:r>
            <a:br>
              <a:rPr lang="cs-CZ" sz="1600" dirty="0" smtClean="0"/>
            </a:br>
            <a:r>
              <a:rPr lang="cs-CZ" sz="1600" dirty="0" smtClean="0"/>
              <a:t>[</a:t>
            </a:r>
            <a:r>
              <a:rPr lang="cs-CZ" sz="1600" dirty="0"/>
              <a:t>citováno  </a:t>
            </a:r>
            <a:r>
              <a:rPr lang="cs-CZ" sz="1600" dirty="0" smtClean="0"/>
              <a:t>15. </a:t>
            </a:r>
            <a:r>
              <a:rPr lang="cs-CZ" sz="1600" dirty="0"/>
              <a:t>04. 2012]</a:t>
            </a:r>
            <a:br>
              <a:rPr lang="cs-CZ" sz="1600" dirty="0"/>
            </a:b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astronomia.zcu.cz/planety/venuse/1927-snimky-planety-venuse</a:t>
            </a:r>
            <a:r>
              <a:rPr lang="cs-CZ" sz="1600" dirty="0" smtClean="0"/>
              <a:t> </a:t>
            </a:r>
          </a:p>
          <a:p>
            <a:pPr marL="342900" indent="-342900">
              <a:spcAft>
                <a:spcPts val="800"/>
              </a:spcAft>
              <a:buFont typeface="+mj-lt"/>
              <a:buAutoNum type="arabicParenR"/>
            </a:pPr>
            <a:r>
              <a:rPr lang="cs-CZ" sz="1600" dirty="0" smtClean="0">
                <a:cs typeface="Times New Roman" pitchFamily="18" charset="0"/>
              </a:rPr>
              <a:t>Autorský </a:t>
            </a:r>
            <a:r>
              <a:rPr lang="cs-CZ" sz="1600" dirty="0">
                <a:cs typeface="Times New Roman" pitchFamily="18" charset="0"/>
              </a:rPr>
              <a:t>tým, astronomia.zcu.cz, </a:t>
            </a:r>
            <a:r>
              <a:rPr lang="cs-CZ" sz="1600" i="1" dirty="0" smtClean="0">
                <a:cs typeface="Times New Roman" pitchFamily="18" charset="0"/>
              </a:rPr>
              <a:t>Planety</a:t>
            </a:r>
            <a:r>
              <a:rPr lang="cs-CZ" sz="1600" dirty="0" smtClean="0">
                <a:cs typeface="Times New Roman" pitchFamily="18" charset="0"/>
              </a:rPr>
              <a:t>  - </a:t>
            </a:r>
            <a:r>
              <a:rPr lang="cs-CZ" sz="1600" i="1" dirty="0" smtClean="0">
                <a:cs typeface="Times New Roman" pitchFamily="18" charset="0"/>
              </a:rPr>
              <a:t>porovnávání</a:t>
            </a:r>
            <a:r>
              <a:rPr lang="cs-CZ" sz="1600" dirty="0" smtClean="0">
                <a:cs typeface="Times New Roman" pitchFamily="18" charset="0"/>
              </a:rPr>
              <a:t> ]online</a:t>
            </a:r>
            <a:r>
              <a:rPr lang="cs-CZ" sz="1600" dirty="0">
                <a:cs typeface="Times New Roman" pitchFamily="18" charset="0"/>
              </a:rPr>
              <a:t>], ASTRONOMIA: Astronomický server Fakulty pedagogické ZČU v Plzni, </a:t>
            </a:r>
            <a:r>
              <a:rPr lang="cs-CZ" sz="1600" dirty="0" smtClean="0">
                <a:cs typeface="Times New Roman" pitchFamily="18" charset="0"/>
              </a:rPr>
              <a:t>c2012,</a:t>
            </a:r>
            <a:br>
              <a:rPr lang="cs-CZ" sz="1600" dirty="0" smtClean="0">
                <a:cs typeface="Times New Roman" pitchFamily="18" charset="0"/>
              </a:rPr>
            </a:br>
            <a:r>
              <a:rPr lang="cs-CZ" sz="1600" dirty="0" smtClean="0">
                <a:cs typeface="Times New Roman" pitchFamily="18" charset="0"/>
              </a:rPr>
              <a:t>s</a:t>
            </a:r>
            <a:r>
              <a:rPr lang="cs-CZ" sz="1600" dirty="0" smtClean="0"/>
              <a:t>tránka </a:t>
            </a:r>
            <a:r>
              <a:rPr lang="cs-CZ" sz="1600" dirty="0"/>
              <a:t>byla naposledy editována 15. ledna 2010 v 19:41</a:t>
            </a:r>
            <a:r>
              <a:rPr lang="cs-CZ" sz="1600" dirty="0" smtClean="0"/>
              <a:t>. [</a:t>
            </a:r>
            <a:r>
              <a:rPr lang="cs-CZ" sz="1600" dirty="0"/>
              <a:t>citováno  </a:t>
            </a:r>
            <a:r>
              <a:rPr lang="cs-CZ" sz="1600" dirty="0" smtClean="0"/>
              <a:t>15. </a:t>
            </a:r>
            <a:r>
              <a:rPr lang="cs-CZ" sz="1600" dirty="0"/>
              <a:t>04. </a:t>
            </a:r>
            <a:r>
              <a:rPr lang="cs-CZ" sz="1600" dirty="0" smtClean="0"/>
              <a:t>2012</a:t>
            </a:r>
            <a:r>
              <a:rPr lang="cs-CZ" sz="1600" dirty="0"/>
              <a:t>]</a:t>
            </a:r>
            <a:br>
              <a:rPr lang="cs-CZ" sz="1600" dirty="0"/>
            </a:br>
            <a:r>
              <a:rPr lang="cs-CZ" sz="1600" dirty="0">
                <a:solidFill>
                  <a:srgbClr val="009600"/>
                </a:solidFill>
                <a:hlinkClick r:id="rId5"/>
              </a:rPr>
              <a:t>http://</a:t>
            </a:r>
            <a:r>
              <a:rPr lang="cs-CZ" sz="1600" dirty="0" smtClean="0">
                <a:solidFill>
                  <a:srgbClr val="009600"/>
                </a:solidFill>
                <a:hlinkClick r:id="rId5"/>
              </a:rPr>
              <a:t>astronomia.zcu.cz/planety/soustava/1862-porovnani-rozmeru</a:t>
            </a:r>
            <a:r>
              <a:rPr lang="cs-CZ" sz="1600" dirty="0" smtClean="0">
                <a:solidFill>
                  <a:srgbClr val="009600"/>
                </a:solidFill>
              </a:rPr>
              <a:t> </a:t>
            </a:r>
          </a:p>
          <a:p>
            <a:pPr marL="342900" indent="-342900">
              <a:spcAft>
                <a:spcPts val="800"/>
              </a:spcAft>
              <a:buFont typeface="+mj-lt"/>
              <a:buAutoNum type="arabicParenR"/>
            </a:pPr>
            <a:r>
              <a:rPr lang="cs-CZ" sz="1600" dirty="0" smtClean="0"/>
              <a:t>Zámečník P., </a:t>
            </a:r>
            <a:r>
              <a:rPr lang="cs-CZ" sz="1600" i="1" dirty="0" smtClean="0"/>
              <a:t>Venuše</a:t>
            </a:r>
            <a:r>
              <a:rPr lang="cs-CZ" sz="1600" dirty="0" smtClean="0"/>
              <a:t> [online], Planets.cz Vesmír na dosah, c2009, </a:t>
            </a:r>
            <a:r>
              <a:rPr lang="cs-CZ" sz="1600" dirty="0"/>
              <a:t>[citováno  </a:t>
            </a:r>
            <a:r>
              <a:rPr lang="cs-CZ" sz="1600" dirty="0" smtClean="0"/>
              <a:t>21. 04. 2012]</a:t>
            </a:r>
            <a:br>
              <a:rPr lang="cs-CZ" sz="1600" dirty="0" smtClean="0"/>
            </a:br>
            <a:r>
              <a:rPr lang="cs-CZ" sz="1600" dirty="0">
                <a:solidFill>
                  <a:srgbClr val="009600"/>
                </a:solidFill>
                <a:hlinkClick r:id="rId6"/>
              </a:rPr>
              <a:t>http://planets.cz/planety/venuse/galerie-venuse</a:t>
            </a:r>
            <a:r>
              <a:rPr lang="cs-CZ" sz="1600" dirty="0" smtClean="0">
                <a:solidFill>
                  <a:srgbClr val="009600"/>
                </a:solidFill>
                <a:hlinkClick r:id="rId6"/>
              </a:rPr>
              <a:t>/</a:t>
            </a:r>
            <a:endParaRPr lang="cs-CZ" sz="1600" dirty="0" smtClean="0">
              <a:solidFill>
                <a:srgbClr val="009600"/>
              </a:solidFill>
            </a:endParaRPr>
          </a:p>
          <a:p>
            <a:pPr marL="342900" indent="-342900">
              <a:spcAft>
                <a:spcPts val="800"/>
              </a:spcAft>
              <a:buFont typeface="+mj-lt"/>
              <a:buAutoNum type="arabicParenR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Sluneční soustava</a:t>
            </a:r>
            <a:r>
              <a:rPr lang="cs-CZ" sz="1600" dirty="0"/>
              <a:t> [online], Wikipedie: Otevřená encyklopedie, c2012, Datum poslední revize 21. 03. 2012, 22:57 UTC, [citováno 15. 04. 2012] &lt;</a:t>
            </a:r>
            <a:r>
              <a:rPr lang="cs-CZ" sz="1600" dirty="0">
                <a:hlinkClick r:id="rId7"/>
              </a:rPr>
              <a:t>http://cs.wikipedia.org/w/index.php?title=Slune%C4%8Dn%C3%AD_soustava&amp;oldid=8290154</a:t>
            </a:r>
            <a:r>
              <a:rPr lang="cs-CZ" sz="1600" dirty="0"/>
              <a:t>&gt; </a:t>
            </a:r>
            <a:endParaRPr lang="cs-CZ" sz="1600" dirty="0" smtClean="0">
              <a:solidFill>
                <a:srgbClr val="0096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0622" y="21098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2717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79512" y="188640"/>
            <a:ext cx="8784976" cy="661719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800"/>
              </a:spcAft>
              <a:buFont typeface="+mj-lt"/>
              <a:buAutoNum type="arabicParenR" startAt="8"/>
            </a:pPr>
            <a:r>
              <a:rPr lang="cs-CZ" sz="1600" dirty="0">
                <a:cs typeface="Times New Roman" pitchFamily="18" charset="0"/>
              </a:rPr>
              <a:t>Aldebaran.cz, </a:t>
            </a:r>
            <a:r>
              <a:rPr lang="cs-CZ" sz="1600" i="1" dirty="0">
                <a:cs typeface="Times New Roman" pitchFamily="18" charset="0"/>
              </a:rPr>
              <a:t>Venuše</a:t>
            </a:r>
            <a:r>
              <a:rPr lang="cs-CZ" sz="1600" dirty="0">
                <a:cs typeface="Times New Roman" pitchFamily="18" charset="0"/>
              </a:rPr>
              <a:t>[online],  ALDEBARAN GROUP FOR ASTROPHYSICS, c2012, Datum poslední revize 13. 04. 2012, [citováno 16. 04. 2012] </a:t>
            </a:r>
            <a:r>
              <a:rPr lang="cs-CZ" sz="1600" dirty="0">
                <a:solidFill>
                  <a:srgbClr val="009600"/>
                </a:solidFill>
                <a:hlinkClick r:id="rId2"/>
              </a:rPr>
              <a:t>http://www.aldebaran.cz/astrofyzika/sunsystem/venuse.html</a:t>
            </a:r>
            <a:r>
              <a:rPr lang="cs-CZ" sz="1600" dirty="0">
                <a:solidFill>
                  <a:srgbClr val="009600"/>
                </a:solidFill>
              </a:rPr>
              <a:t> </a:t>
            </a:r>
          </a:p>
          <a:p>
            <a:pPr marL="342900" indent="-342900">
              <a:spcAft>
                <a:spcPts val="800"/>
              </a:spcAft>
              <a:buFont typeface="+mj-lt"/>
              <a:buAutoNum type="arabicParenR" startAt="8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Veněra 10</a:t>
            </a:r>
            <a:r>
              <a:rPr lang="cs-CZ" sz="1600" dirty="0"/>
              <a:t> [online], Wikipedie: Otevřená encyklopedie, c2012, Datum poslední revize 11. 04. 2012, 14:56 UTC, [citováno 23. 04. 2012] &lt;</a:t>
            </a:r>
            <a:r>
              <a:rPr lang="cs-CZ" sz="1600" dirty="0">
                <a:hlinkClick r:id="rId3"/>
              </a:rPr>
              <a:t>http://cs.wikipedia.org/w/index.php?title=Ven%C4%9Bra_10&amp;oldid=8392947</a:t>
            </a:r>
            <a:r>
              <a:rPr lang="cs-CZ" sz="1600" dirty="0"/>
              <a:t>&gt; </a:t>
            </a:r>
            <a:r>
              <a:rPr lang="cs-CZ" sz="1600" dirty="0" smtClean="0"/>
              <a:t> </a:t>
            </a:r>
          </a:p>
          <a:p>
            <a:pPr marL="342900" indent="-342900">
              <a:spcAft>
                <a:spcPts val="800"/>
              </a:spcAft>
              <a:buFont typeface="+mj-lt"/>
              <a:buAutoNum type="arabicParenR" startAt="8"/>
            </a:pPr>
            <a:r>
              <a:rPr lang="cs-CZ" sz="1600" dirty="0" smtClean="0">
                <a:cs typeface="Times New Roman" pitchFamily="18" charset="0"/>
              </a:rPr>
              <a:t>Autorský </a:t>
            </a:r>
            <a:r>
              <a:rPr lang="cs-CZ" sz="1600" dirty="0">
                <a:cs typeface="Times New Roman" pitchFamily="18" charset="0"/>
              </a:rPr>
              <a:t>tým, astronomia.zcu.cz, </a:t>
            </a:r>
            <a:r>
              <a:rPr lang="cs-CZ" sz="1600" i="1" dirty="0" smtClean="0">
                <a:cs typeface="Times New Roman" pitchFamily="18" charset="0"/>
              </a:rPr>
              <a:t>Venuše</a:t>
            </a:r>
            <a:r>
              <a:rPr lang="cs-CZ" sz="1600" dirty="0" smtClean="0">
                <a:cs typeface="Times New Roman" pitchFamily="18" charset="0"/>
              </a:rPr>
              <a:t> </a:t>
            </a:r>
            <a:r>
              <a:rPr lang="cs-CZ" sz="1600" dirty="0">
                <a:cs typeface="Times New Roman" pitchFamily="18" charset="0"/>
              </a:rPr>
              <a:t>]online], ASTRONOMIA: Astronomický server Fakulty pedagogické ZČU v Plzni, </a:t>
            </a:r>
            <a:r>
              <a:rPr lang="cs-CZ" sz="1600" dirty="0" smtClean="0">
                <a:cs typeface="Times New Roman" pitchFamily="18" charset="0"/>
              </a:rPr>
              <a:t>c2012. </a:t>
            </a:r>
            <a:r>
              <a:rPr lang="cs-CZ" sz="1600" dirty="0" smtClean="0"/>
              <a:t>Stránka </a:t>
            </a:r>
            <a:r>
              <a:rPr lang="cs-CZ" sz="1600" dirty="0"/>
              <a:t>byla naposledy editována </a:t>
            </a:r>
            <a:r>
              <a:rPr lang="pt-BR" sz="1600" dirty="0"/>
              <a:t>6. února 2010 v 19:19</a:t>
            </a:r>
            <a:r>
              <a:rPr lang="pt-BR" sz="1600" dirty="0" smtClean="0"/>
              <a:t>.</a:t>
            </a:r>
            <a:r>
              <a:rPr lang="cs-CZ" sz="1600" dirty="0" smtClean="0"/>
              <a:t> </a:t>
            </a:r>
            <a:br>
              <a:rPr lang="cs-CZ" sz="1600" dirty="0" smtClean="0"/>
            </a:br>
            <a:r>
              <a:rPr lang="cs-CZ" sz="1600" dirty="0" smtClean="0"/>
              <a:t>[citováno 16. 04. 2012]</a:t>
            </a:r>
            <a:r>
              <a:rPr lang="cs-CZ" sz="1600" dirty="0" smtClean="0">
                <a:hlinkClick r:id="rId4"/>
              </a:rPr>
              <a:t/>
            </a:r>
            <a:br>
              <a:rPr lang="cs-CZ" sz="1600" dirty="0" smtClean="0">
                <a:hlinkClick r:id="rId4"/>
              </a:rPr>
            </a:br>
            <a:r>
              <a:rPr lang="cs-CZ" sz="1600" dirty="0">
                <a:solidFill>
                  <a:srgbClr val="009600"/>
                </a:solidFill>
                <a:hlinkClick r:id="rId5"/>
              </a:rPr>
              <a:t>http://</a:t>
            </a:r>
            <a:r>
              <a:rPr lang="cs-CZ" sz="1600" dirty="0" smtClean="0">
                <a:solidFill>
                  <a:srgbClr val="009600"/>
                </a:solidFill>
                <a:hlinkClick r:id="rId5"/>
              </a:rPr>
              <a:t>astronomia.zcu.cz/planety/venuse/1914-atmosfera</a:t>
            </a:r>
            <a:r>
              <a:rPr lang="cs-CZ" sz="1600" dirty="0" smtClean="0">
                <a:solidFill>
                  <a:srgbClr val="009600"/>
                </a:solidFill>
              </a:rPr>
              <a:t> </a:t>
            </a:r>
          </a:p>
          <a:p>
            <a:pPr marL="342900" indent="-342900">
              <a:spcAft>
                <a:spcPts val="800"/>
              </a:spcAft>
              <a:buFont typeface="+mj-lt"/>
              <a:buAutoNum type="arabicParenR" startAt="8"/>
            </a:pPr>
            <a:r>
              <a:rPr lang="cs-CZ" sz="1600" dirty="0">
                <a:cs typeface="Times New Roman" pitchFamily="18" charset="0"/>
              </a:rPr>
              <a:t>Autorský tým, astronomia.zcu.cz, </a:t>
            </a:r>
            <a:r>
              <a:rPr lang="cs-CZ" sz="1600" i="1" dirty="0" smtClean="0">
                <a:cs typeface="Times New Roman" pitchFamily="18" charset="0"/>
              </a:rPr>
              <a:t>Venuše</a:t>
            </a:r>
            <a:r>
              <a:rPr lang="cs-CZ" sz="1600" dirty="0" smtClean="0">
                <a:cs typeface="Times New Roman" pitchFamily="18" charset="0"/>
              </a:rPr>
              <a:t>]online</a:t>
            </a:r>
            <a:r>
              <a:rPr lang="cs-CZ" sz="1600" dirty="0">
                <a:cs typeface="Times New Roman" pitchFamily="18" charset="0"/>
              </a:rPr>
              <a:t>], ASTRONOMIA: Astronomický server Fakulty pedagogické ZČU v Plzni, </a:t>
            </a:r>
            <a:r>
              <a:rPr lang="cs-CZ" sz="1600" dirty="0" smtClean="0">
                <a:cs typeface="Times New Roman" pitchFamily="18" charset="0"/>
              </a:rPr>
              <a:t>c2012, s</a:t>
            </a:r>
            <a:r>
              <a:rPr lang="cs-CZ" sz="1600" dirty="0" smtClean="0"/>
              <a:t>tránka </a:t>
            </a:r>
            <a:r>
              <a:rPr lang="cs-CZ" sz="1600" dirty="0"/>
              <a:t>byla naposledy editována </a:t>
            </a:r>
            <a:r>
              <a:rPr lang="pt-BR" sz="1600" dirty="0"/>
              <a:t>7. února 2010 v 23:46</a:t>
            </a:r>
            <a:r>
              <a:rPr lang="pt-BR" sz="1600" dirty="0" smtClean="0"/>
              <a:t>.</a:t>
            </a:r>
            <a:r>
              <a:rPr lang="cs-CZ" sz="1600" dirty="0" smtClean="0"/>
              <a:t> </a:t>
            </a:r>
            <a:br>
              <a:rPr lang="cs-CZ" sz="1600" dirty="0" smtClean="0"/>
            </a:br>
            <a:r>
              <a:rPr lang="cs-CZ" sz="1600" dirty="0" smtClean="0"/>
              <a:t>[</a:t>
            </a:r>
            <a:r>
              <a:rPr lang="cs-CZ" sz="1600" dirty="0"/>
              <a:t>citováno </a:t>
            </a:r>
            <a:r>
              <a:rPr lang="cs-CZ" sz="1600" dirty="0" smtClean="0"/>
              <a:t>15. </a:t>
            </a:r>
            <a:r>
              <a:rPr lang="cs-CZ" sz="1600" dirty="0"/>
              <a:t>04. 2012]</a:t>
            </a:r>
            <a:r>
              <a:rPr lang="cs-CZ" sz="1600" dirty="0">
                <a:solidFill>
                  <a:srgbClr val="009600"/>
                </a:solidFill>
                <a:hlinkClick r:id="rId4"/>
              </a:rPr>
              <a:t/>
            </a:r>
            <a:br>
              <a:rPr lang="cs-CZ" sz="1600" dirty="0">
                <a:solidFill>
                  <a:srgbClr val="009600"/>
                </a:solidFill>
                <a:hlinkClick r:id="rId4"/>
              </a:rPr>
            </a:br>
            <a:r>
              <a:rPr lang="cs-CZ" sz="1600" dirty="0">
                <a:solidFill>
                  <a:srgbClr val="009600"/>
                </a:solidFill>
                <a:hlinkClick r:id="rId6"/>
              </a:rPr>
              <a:t>http://</a:t>
            </a:r>
            <a:r>
              <a:rPr lang="cs-CZ" sz="1600" dirty="0" smtClean="0">
                <a:solidFill>
                  <a:srgbClr val="009600"/>
                </a:solidFill>
                <a:hlinkClick r:id="rId6"/>
              </a:rPr>
              <a:t>astronomia.zcu.cz/planety/venuse/1926-nitro</a:t>
            </a:r>
            <a:r>
              <a:rPr lang="cs-CZ" sz="1600" dirty="0" smtClean="0">
                <a:solidFill>
                  <a:srgbClr val="009600"/>
                </a:solidFill>
              </a:rPr>
              <a:t> </a:t>
            </a:r>
          </a:p>
          <a:p>
            <a:pPr marL="342900" indent="-342900">
              <a:spcAft>
                <a:spcPts val="800"/>
              </a:spcAft>
              <a:buFont typeface="+mj-lt"/>
              <a:buAutoNum type="arabicParenR" startAt="8"/>
            </a:pPr>
            <a:r>
              <a:rPr lang="cs-CZ" sz="1600" dirty="0">
                <a:cs typeface="Times New Roman" pitchFamily="18" charset="0"/>
              </a:rPr>
              <a:t>Autorský tým, astronomia.zcu.cz, </a:t>
            </a:r>
            <a:r>
              <a:rPr lang="cs-CZ" sz="1600" i="1" dirty="0">
                <a:cs typeface="Times New Roman" pitchFamily="18" charset="0"/>
              </a:rPr>
              <a:t>Venuše</a:t>
            </a:r>
            <a:r>
              <a:rPr lang="cs-CZ" sz="1600" dirty="0">
                <a:cs typeface="Times New Roman" pitchFamily="18" charset="0"/>
              </a:rPr>
              <a:t>]online], ASTRONOMIA: Astronomický server Fakulty pedagogické ZČU v Plzni, c2012, </a:t>
            </a:r>
            <a:r>
              <a:rPr lang="cs-CZ" sz="1600" dirty="0" smtClean="0">
                <a:cs typeface="Times New Roman" pitchFamily="18" charset="0"/>
              </a:rPr>
              <a:t>s</a:t>
            </a:r>
            <a:r>
              <a:rPr lang="cs-CZ" sz="1600" dirty="0" smtClean="0"/>
              <a:t>tránka </a:t>
            </a:r>
            <a:r>
              <a:rPr lang="cs-CZ" sz="1600" dirty="0"/>
              <a:t>byla naposledy editována 11. února 2010 v </a:t>
            </a:r>
            <a:r>
              <a:rPr lang="cs-CZ" sz="1600" dirty="0" smtClean="0"/>
              <a:t>14:31, </a:t>
            </a:r>
            <a:br>
              <a:rPr lang="cs-CZ" sz="1600" dirty="0" smtClean="0"/>
            </a:br>
            <a:r>
              <a:rPr lang="cs-CZ" sz="1600" dirty="0" smtClean="0"/>
              <a:t>[</a:t>
            </a:r>
            <a:r>
              <a:rPr lang="cs-CZ" sz="1600" dirty="0"/>
              <a:t>citováno </a:t>
            </a:r>
            <a:r>
              <a:rPr lang="cs-CZ" sz="1600" dirty="0" smtClean="0"/>
              <a:t>22. </a:t>
            </a:r>
            <a:r>
              <a:rPr lang="cs-CZ" sz="1600" dirty="0"/>
              <a:t>04. 2012]</a:t>
            </a:r>
            <a:r>
              <a:rPr lang="cs-CZ" sz="1600" dirty="0">
                <a:solidFill>
                  <a:srgbClr val="009600"/>
                </a:solidFill>
                <a:hlinkClick r:id="rId4"/>
              </a:rPr>
              <a:t/>
            </a:r>
            <a:br>
              <a:rPr lang="cs-CZ" sz="1600" dirty="0">
                <a:solidFill>
                  <a:srgbClr val="009600"/>
                </a:solidFill>
                <a:hlinkClick r:id="rId4"/>
              </a:rPr>
            </a:br>
            <a:r>
              <a:rPr lang="cs-CZ" sz="1600" dirty="0" smtClean="0">
                <a:solidFill>
                  <a:srgbClr val="009600"/>
                </a:solidFill>
                <a:hlinkClick r:id="rId7"/>
              </a:rPr>
              <a:t>http</a:t>
            </a:r>
            <a:r>
              <a:rPr lang="cs-CZ" sz="1600" dirty="0">
                <a:solidFill>
                  <a:srgbClr val="009600"/>
                </a:solidFill>
                <a:hlinkClick r:id="rId7"/>
              </a:rPr>
              <a:t>://</a:t>
            </a:r>
            <a:r>
              <a:rPr lang="cs-CZ" sz="1600" dirty="0" smtClean="0">
                <a:solidFill>
                  <a:srgbClr val="009600"/>
                </a:solidFill>
                <a:hlinkClick r:id="rId7"/>
              </a:rPr>
              <a:t>astronomia.zcu.cz/planety/venuse/1931-sondy-k-venusi</a:t>
            </a:r>
            <a:r>
              <a:rPr lang="cs-CZ" sz="1600" dirty="0" smtClean="0">
                <a:solidFill>
                  <a:srgbClr val="009600"/>
                </a:solidFill>
              </a:rPr>
              <a:t> </a:t>
            </a:r>
          </a:p>
          <a:p>
            <a:pPr marL="342900" indent="-342900">
              <a:spcAft>
                <a:spcPts val="800"/>
              </a:spcAft>
              <a:buFont typeface="+mj-lt"/>
              <a:buAutoNum type="arabicParenR" startAt="8"/>
            </a:pPr>
            <a:r>
              <a:rPr lang="cs-CZ" sz="1600" dirty="0"/>
              <a:t>Přispěvatelé Wikipedie,</a:t>
            </a:r>
            <a:r>
              <a:rPr lang="cs-CZ" sz="1600" i="1" dirty="0"/>
              <a:t> Veněra 1</a:t>
            </a:r>
            <a:r>
              <a:rPr lang="cs-CZ" sz="1600" dirty="0"/>
              <a:t> [online], Wikipedie: Otevřená encyklopedie, c2011,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Datum </a:t>
            </a:r>
            <a:r>
              <a:rPr lang="cs-CZ" sz="1600" dirty="0"/>
              <a:t>poslední revize 27. 12. 2011, 23:10 UTC, [citováno 23. 04. 2012] &lt;</a:t>
            </a:r>
            <a:r>
              <a:rPr lang="cs-CZ" sz="1600" dirty="0">
                <a:hlinkClick r:id="rId8"/>
              </a:rPr>
              <a:t>http://cs.wikipedia.org/w/index.php?title=Ven%C4%9Bra_1&amp;oldid=7818092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342900" indent="-342900">
              <a:spcAft>
                <a:spcPts val="800"/>
              </a:spcAft>
              <a:buFont typeface="+mj-lt"/>
              <a:buAutoNum type="arabicParenR" startAt="8"/>
            </a:pPr>
            <a:r>
              <a:rPr lang="cs-CZ" sz="1600" dirty="0"/>
              <a:t>Wikimedia Commons, Autor: Vzb83 (Ville Koistinen), Miraceti, [online], [citováno 19. 04. 2012], Svobodná licence GNU pro dokumenty</a:t>
            </a:r>
            <a:br>
              <a:rPr lang="cs-CZ" sz="1600" dirty="0"/>
            </a:br>
            <a:r>
              <a:rPr lang="cs-CZ" sz="1600" b="1" dirty="0">
                <a:hlinkClick r:id="rId9"/>
              </a:rPr>
              <a:t>http://cs.wikipedia.org/wiki/Soubor:Venus_atmosphere_cs.svg</a:t>
            </a:r>
            <a:r>
              <a:rPr lang="cs-CZ" sz="16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72383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332656"/>
            <a:ext cx="8928992" cy="196977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+mj-lt"/>
              <a:buAutoNum type="arabicParenR" startAt="15"/>
            </a:pPr>
            <a:r>
              <a:rPr lang="cs-CZ" sz="1600" dirty="0" smtClean="0"/>
              <a:t>Autor: </a:t>
            </a:r>
            <a:r>
              <a:rPr lang="fi-FI" sz="1600" dirty="0" smtClean="0"/>
              <a:t>Ville </a:t>
            </a:r>
            <a:r>
              <a:rPr lang="fi-FI" sz="1600" dirty="0"/>
              <a:t>Koistinen, user Vzb83 on </a:t>
            </a:r>
            <a:r>
              <a:rPr lang="fi-FI" sz="1600" dirty="0" smtClean="0"/>
              <a:t>fi.wikipedia</a:t>
            </a:r>
            <a:r>
              <a:rPr lang="cs-CZ" sz="1600" dirty="0" smtClean="0"/>
              <a:t>, [Creative Commons], </a:t>
            </a:r>
            <a:r>
              <a:rPr lang="cs-CZ" sz="1600" dirty="0"/>
              <a:t>[citováno 22.04.2012]</a:t>
            </a:r>
            <a:br>
              <a:rPr lang="cs-CZ" sz="1600" dirty="0"/>
            </a:b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commons.wikimedia.org/wiki/File:Phases_of_Venus_fi.png</a:t>
            </a:r>
            <a:r>
              <a:rPr lang="cs-CZ" sz="1600" dirty="0" smtClean="0"/>
              <a:t>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 startAt="15"/>
            </a:pPr>
            <a:r>
              <a:rPr lang="cs-CZ" sz="1600" dirty="0">
                <a:cs typeface="Times New Roman" pitchFamily="18" charset="0"/>
              </a:rPr>
              <a:t>Aldebaran.cz, </a:t>
            </a:r>
            <a:r>
              <a:rPr lang="cs-CZ" sz="1600" i="1" dirty="0">
                <a:cs typeface="Times New Roman" pitchFamily="18" charset="0"/>
              </a:rPr>
              <a:t>Venuše</a:t>
            </a:r>
            <a:r>
              <a:rPr lang="cs-CZ" sz="1600" dirty="0">
                <a:cs typeface="Times New Roman" pitchFamily="18" charset="0"/>
              </a:rPr>
              <a:t>[online],  ALDEBARAN GROUP FOR ASTROPHYSICS, c2012, </a:t>
            </a:r>
            <a:r>
              <a:rPr lang="cs-CZ" sz="1600" dirty="0" smtClean="0">
                <a:cs typeface="Times New Roman" pitchFamily="18" charset="0"/>
              </a:rPr>
              <a:t/>
            </a:r>
            <a:br>
              <a:rPr lang="cs-CZ" sz="1600" dirty="0" smtClean="0">
                <a:cs typeface="Times New Roman" pitchFamily="18" charset="0"/>
              </a:rPr>
            </a:br>
            <a:r>
              <a:rPr lang="cs-CZ" sz="1600" dirty="0" smtClean="0">
                <a:cs typeface="Times New Roman" pitchFamily="18" charset="0"/>
              </a:rPr>
              <a:t>Datum </a:t>
            </a:r>
            <a:r>
              <a:rPr lang="cs-CZ" sz="1600" dirty="0">
                <a:cs typeface="Times New Roman" pitchFamily="18" charset="0"/>
              </a:rPr>
              <a:t>poslední revize </a:t>
            </a:r>
            <a:r>
              <a:rPr lang="cs-CZ" sz="1600" dirty="0" smtClean="0">
                <a:cs typeface="Times New Roman" pitchFamily="18" charset="0"/>
              </a:rPr>
              <a:t>19. </a:t>
            </a:r>
            <a:r>
              <a:rPr lang="cs-CZ" sz="1600" dirty="0">
                <a:cs typeface="Times New Roman" pitchFamily="18" charset="0"/>
              </a:rPr>
              <a:t>04. 2012, [citováno </a:t>
            </a:r>
            <a:r>
              <a:rPr lang="cs-CZ" sz="1600" dirty="0" smtClean="0">
                <a:cs typeface="Times New Roman" pitchFamily="18" charset="0"/>
              </a:rPr>
              <a:t> 22. </a:t>
            </a:r>
            <a:r>
              <a:rPr lang="cs-CZ" sz="1600" dirty="0">
                <a:cs typeface="Times New Roman" pitchFamily="18" charset="0"/>
              </a:rPr>
              <a:t>04. 2012]</a:t>
            </a:r>
            <a:r>
              <a:rPr lang="cs-CZ" sz="1600" dirty="0" smtClean="0">
                <a:hlinkClick r:id="rId3"/>
              </a:rPr>
              <a:t/>
            </a:r>
            <a:br>
              <a:rPr lang="cs-CZ" sz="1600" dirty="0" smtClean="0">
                <a:hlinkClick r:id="rId3"/>
              </a:rPr>
            </a:b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www.aldebaran.cz/astrofyzika/sunsystem/zeme.html</a:t>
            </a:r>
            <a:r>
              <a:rPr lang="cs-CZ" sz="1600" dirty="0" smtClean="0"/>
              <a:t> </a:t>
            </a:r>
            <a:endParaRPr lang="cs-CZ" sz="1600" dirty="0" smtClean="0"/>
          </a:p>
          <a:p>
            <a:pPr marL="342900" indent="-342900">
              <a:spcAft>
                <a:spcPts val="600"/>
              </a:spcAft>
              <a:buFont typeface="+mj-lt"/>
              <a:buAutoNum type="arabicParenR" startAt="15"/>
            </a:pP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office.microsoft.com/cs-cz/images</a:t>
            </a:r>
            <a:r>
              <a:rPr lang="cs-CZ" sz="1600" dirty="0" smtClean="0"/>
              <a:t> </a:t>
            </a: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800436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5625</TotalTime>
  <Words>1452</Words>
  <Application>Microsoft Office PowerPoint</Application>
  <PresentationFormat>Předvádění na obrazovce (4:3)</PresentationFormat>
  <Paragraphs>255</Paragraphs>
  <Slides>27</Slides>
  <Notes>2</Notes>
  <HiddenSlides>6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27</vt:i4>
      </vt:variant>
    </vt:vector>
  </HeadingPairs>
  <TitlesOfParts>
    <vt:vector size="31" baseType="lpstr">
      <vt:lpstr>Motiv1</vt:lpstr>
      <vt:lpstr>Motiv systému Office</vt:lpstr>
      <vt:lpstr>1_Motiv systému Office</vt:lpstr>
      <vt:lpstr>1_Živly</vt:lpstr>
      <vt:lpstr>Prezentace aplikace PowerPoint</vt:lpstr>
      <vt:lpstr>ANOTACE:</vt:lpstr>
      <vt:lpstr>VESMÍR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Povrch Venuše</vt:lpstr>
      <vt:lpstr>Povrch Venuše</vt:lpstr>
      <vt:lpstr>Atmosféra Venuše</vt:lpstr>
      <vt:lpstr>Prezentace aplikace PowerPoint</vt:lpstr>
      <vt:lpstr>Prezentace aplikace PowerPoint</vt:lpstr>
      <vt:lpstr>Oběžná dráha Venuše</vt:lpstr>
      <vt:lpstr>Základní data</vt:lpstr>
      <vt:lpstr>Důležité objevy</vt:lpstr>
      <vt:lpstr>Prezentace aplikace PowerPoint</vt:lpstr>
      <vt:lpstr>Výzkum – sondy k Venuši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Špinlerová Zdeňka</dc:creator>
  <cp:lastModifiedBy>admin</cp:lastModifiedBy>
  <cp:revision>179</cp:revision>
  <dcterms:created xsi:type="dcterms:W3CDTF">2012-04-05T21:14:49Z</dcterms:created>
  <dcterms:modified xsi:type="dcterms:W3CDTF">2012-07-17T00:00:08Z</dcterms:modified>
</cp:coreProperties>
</file>