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39.xml" ContentType="application/vnd.openxmlformats-officedocument.presentationml.slideLayout+xml"/>
  <Override PartName="/ppt/theme/theme5.xml" ContentType="application/vnd.openxmlformats-officedocument.theme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Layouts/slideLayout37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40.xml" ContentType="application/vnd.openxmlformats-officedocument.presentationml.slide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Masters/slideMaster4.xml" ContentType="application/vnd.openxmlformats-officedocument.presentationml.slideMaster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theme/theme4.xml" ContentType="application/vnd.openxmlformats-officedocument.theme+xml"/>
  <Default Extension="png" ContentType="image/png"/>
  <Override PartName="/ppt/diagrams/colors2.xml" ContentType="application/vnd.openxmlformats-officedocument.drawingml.diagramColors+xml"/>
  <Override PartName="/ppt/notesSlides/notesSlide1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Layouts/slideLayout3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slides/slide8.xml" ContentType="application/vnd.openxmlformats-officedocument.presentationml.slide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04" r:id="rId1"/>
    <p:sldMasterId id="2147483816" r:id="rId2"/>
    <p:sldMasterId id="2147483828" r:id="rId3"/>
    <p:sldMasterId id="2147483840" r:id="rId4"/>
  </p:sldMasterIdLst>
  <p:notesMasterIdLst>
    <p:notesMasterId r:id="rId25"/>
  </p:notesMasterIdLst>
  <p:sldIdLst>
    <p:sldId id="279" r:id="rId5"/>
    <p:sldId id="280" r:id="rId6"/>
    <p:sldId id="281" r:id="rId7"/>
    <p:sldId id="256" r:id="rId8"/>
    <p:sldId id="257" r:id="rId9"/>
    <p:sldId id="259" r:id="rId10"/>
    <p:sldId id="264" r:id="rId11"/>
    <p:sldId id="263" r:id="rId12"/>
    <p:sldId id="262" r:id="rId13"/>
    <p:sldId id="265" r:id="rId14"/>
    <p:sldId id="274" r:id="rId15"/>
    <p:sldId id="275" r:id="rId16"/>
    <p:sldId id="276" r:id="rId17"/>
    <p:sldId id="273" r:id="rId18"/>
    <p:sldId id="282" r:id="rId19"/>
    <p:sldId id="283" r:id="rId20"/>
    <p:sldId id="278" r:id="rId21"/>
    <p:sldId id="285" r:id="rId22"/>
    <p:sldId id="260" r:id="rId23"/>
    <p:sldId id="284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E6D39E"/>
    <a:srgbClr val="E3D5D9"/>
    <a:srgbClr val="C2A2B7"/>
    <a:srgbClr val="C99FA8"/>
    <a:srgbClr val="B38BA5"/>
    <a:srgbClr val="FF9933"/>
    <a:srgbClr val="FFFA3F"/>
    <a:srgbClr val="DDDDDD"/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246" autoAdjust="0"/>
    <p:restoredTop sz="94660"/>
  </p:normalViewPr>
  <p:slideViewPr>
    <p:cSldViewPr>
      <p:cViewPr>
        <p:scale>
          <a:sx n="100" d="100"/>
          <a:sy n="100" d="100"/>
        </p:scale>
        <p:origin x="-198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notesMaster" Target="notesMasters/notesMaster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4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diagrams/_rels/data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ppt/diagrams/_rels/drawing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8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CA401C1-EC73-417E-B755-63B093C00E6A}" type="presOf" srcId="{27FE2D31-D344-4B63-A89A-A89AB0D9F3E3}" destId="{FE47432B-CA46-450C-8D8F-66C300A95B52}" srcOrd="0" destOrd="0" presId="urn:microsoft.com/office/officeart/2005/8/layout/target3"/>
    <dgm:cxn modelId="{57B56AC7-DAA5-4C86-9E75-FA144706407B}" type="presOf" srcId="{1D8420EA-BFA0-403B-80F5-647FA396CC45}" destId="{8467D0EB-87A2-4285-8ACA-0398EFBF29BC}" srcOrd="1" destOrd="0" presId="urn:microsoft.com/office/officeart/2005/8/layout/target3"/>
    <dgm:cxn modelId="{2976D6D4-4CC4-4DF8-8053-E0E1F83CD6D7}" type="presOf" srcId="{1D8420EA-BFA0-403B-80F5-647FA396CC45}" destId="{F7B3C0B7-F0F7-4F49-B02C-3630F8C5FAE5}" srcOrd="0" destOrd="0" presId="urn:microsoft.com/office/officeart/2005/8/layout/target3"/>
    <dgm:cxn modelId="{7DC0F282-BF06-4888-969D-2C3D725E5780}" type="presOf" srcId="{914700B9-77B5-440A-A438-DE98B6D4894D}" destId="{E73F1C26-6DCD-4001-88B9-355E01E2BCE7}" srcOrd="0" destOrd="0" presId="urn:microsoft.com/office/officeart/2005/8/layout/target3"/>
    <dgm:cxn modelId="{A5381D84-E784-498A-8460-21295D4FDA52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855FF6AC-434F-40A1-A467-1B513F551AB4}" type="presOf" srcId="{100B6B2E-82E6-4C11-B19B-F2DB3A0EA64F}" destId="{DBA8199F-D892-4A8E-A352-2B7844050E09}" srcOrd="1" destOrd="0" presId="urn:microsoft.com/office/officeart/2005/8/layout/target3"/>
    <dgm:cxn modelId="{4E51BA67-B483-46C0-BB43-FAE9FAB5D298}" type="presOf" srcId="{100B6B2E-82E6-4C11-B19B-F2DB3A0EA64F}" destId="{645AA564-2E9E-4954-AD87-AE01782CEC59}" srcOrd="0" destOrd="0" presId="urn:microsoft.com/office/officeart/2005/8/layout/target3"/>
    <dgm:cxn modelId="{D0BD38A7-5E44-4D0F-B8E0-FA1079C60830}" type="presOf" srcId="{914700B9-77B5-440A-A438-DE98B6D4894D}" destId="{BD9AF279-D483-48F2-BBBD-45F8E8923512}" srcOrd="1" destOrd="0" presId="urn:microsoft.com/office/officeart/2005/8/layout/target3"/>
    <dgm:cxn modelId="{65B6BAD7-6678-4E88-B7DF-952C08D3C600}" type="presOf" srcId="{130831A4-0540-4EC5-8F5A-93030E89D2D9}" destId="{8E23E229-92FC-49D1-B5FE-0303176B8A4E}" srcOrd="1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D432FB04-EFF2-40A8-91B5-DD0752F16D3D}" type="presParOf" srcId="{FE47432B-CA46-450C-8D8F-66C300A95B52}" destId="{B522209E-30D0-49D6-A340-2D383A11C668}" srcOrd="0" destOrd="0" presId="urn:microsoft.com/office/officeart/2005/8/layout/target3"/>
    <dgm:cxn modelId="{862A22E6-73E3-4DF7-8D5A-9BDDAD028EC7}" type="presParOf" srcId="{FE47432B-CA46-450C-8D8F-66C300A95B52}" destId="{ED5A8377-51D5-4DC5-B0E7-680166966720}" srcOrd="1" destOrd="0" presId="urn:microsoft.com/office/officeart/2005/8/layout/target3"/>
    <dgm:cxn modelId="{69004BAB-EC29-47CC-979C-10BBF286318E}" type="presParOf" srcId="{FE47432B-CA46-450C-8D8F-66C300A95B52}" destId="{F69CC921-512E-49F4-824C-A648EC5F27A5}" srcOrd="2" destOrd="0" presId="urn:microsoft.com/office/officeart/2005/8/layout/target3"/>
    <dgm:cxn modelId="{5F2B07F8-8331-4C12-AAD4-818367A3B676}" type="presParOf" srcId="{FE47432B-CA46-450C-8D8F-66C300A95B52}" destId="{61C9CE18-EDA6-4EDF-BA1C-09779D38FBBF}" srcOrd="3" destOrd="0" presId="urn:microsoft.com/office/officeart/2005/8/layout/target3"/>
    <dgm:cxn modelId="{EC1CF5FB-D3C8-4E99-9F15-858230280753}" type="presParOf" srcId="{FE47432B-CA46-450C-8D8F-66C300A95B52}" destId="{D60DEAAB-7AFE-435A-ACF6-18851E4B0426}" srcOrd="4" destOrd="0" presId="urn:microsoft.com/office/officeart/2005/8/layout/target3"/>
    <dgm:cxn modelId="{5DF42192-8745-4F8A-B878-092F64390DDC}" type="presParOf" srcId="{FE47432B-CA46-450C-8D8F-66C300A95B52}" destId="{F7B3C0B7-F0F7-4F49-B02C-3630F8C5FAE5}" srcOrd="5" destOrd="0" presId="urn:microsoft.com/office/officeart/2005/8/layout/target3"/>
    <dgm:cxn modelId="{C351DD30-8DB8-4805-8CDD-7FEF924BA7F9}" type="presParOf" srcId="{FE47432B-CA46-450C-8D8F-66C300A95B52}" destId="{C9DA9446-E2D3-4F6A-8960-3CADFBF870B8}" srcOrd="6" destOrd="0" presId="urn:microsoft.com/office/officeart/2005/8/layout/target3"/>
    <dgm:cxn modelId="{0114E984-9655-436C-8C93-CF6C4FCCDA99}" type="presParOf" srcId="{FE47432B-CA46-450C-8D8F-66C300A95B52}" destId="{9726EC6F-D322-4CD3-B489-1BE3DF7CE70B}" srcOrd="7" destOrd="0" presId="urn:microsoft.com/office/officeart/2005/8/layout/target3"/>
    <dgm:cxn modelId="{FEEDA65F-7DBA-4EC0-8C95-2EBFF097BFC5}" type="presParOf" srcId="{FE47432B-CA46-450C-8D8F-66C300A95B52}" destId="{645AA564-2E9E-4954-AD87-AE01782CEC59}" srcOrd="8" destOrd="0" presId="urn:microsoft.com/office/officeart/2005/8/layout/target3"/>
    <dgm:cxn modelId="{0269BB5C-BFB4-42E6-A227-D438EEFCEB4C}" type="presParOf" srcId="{FE47432B-CA46-450C-8D8F-66C300A95B52}" destId="{8538CAC4-6A86-42B8-B5AF-2FF155DB9D02}" srcOrd="9" destOrd="0" presId="urn:microsoft.com/office/officeart/2005/8/layout/target3"/>
    <dgm:cxn modelId="{F2BAEC05-338A-4968-9B74-649DC5798E70}" type="presParOf" srcId="{FE47432B-CA46-450C-8D8F-66C300A95B52}" destId="{26FD6024-A07F-46D0-8BC0-B5E595C5673D}" srcOrd="10" destOrd="0" presId="urn:microsoft.com/office/officeart/2005/8/layout/target3"/>
    <dgm:cxn modelId="{520CB34C-8180-4448-A113-ADFE3000434C}" type="presParOf" srcId="{FE47432B-CA46-450C-8D8F-66C300A95B52}" destId="{E73F1C26-6DCD-4001-88B9-355E01E2BCE7}" srcOrd="11" destOrd="0" presId="urn:microsoft.com/office/officeart/2005/8/layout/target3"/>
    <dgm:cxn modelId="{ACCF4DF3-DB27-4AE2-93B7-A8F25E4CDDE2}" type="presParOf" srcId="{FE47432B-CA46-450C-8D8F-66C300A95B52}" destId="{8E23E229-92FC-49D1-B5FE-0303176B8A4E}" srcOrd="12" destOrd="0" presId="urn:microsoft.com/office/officeart/2005/8/layout/target3"/>
    <dgm:cxn modelId="{2E15DC3C-D831-47C3-A551-88D56EFA08F9}" type="presParOf" srcId="{FE47432B-CA46-450C-8D8F-66C300A95B52}" destId="{8467D0EB-87A2-4285-8ACA-0398EFBF29BC}" srcOrd="13" destOrd="0" presId="urn:microsoft.com/office/officeart/2005/8/layout/target3"/>
    <dgm:cxn modelId="{A9634AA5-CA92-4CD0-885E-D7D4BC1753B0}" type="presParOf" srcId="{FE47432B-CA46-450C-8D8F-66C300A95B52}" destId="{DBA8199F-D892-4A8E-A352-2B7844050E09}" srcOrd="14" destOrd="0" presId="urn:microsoft.com/office/officeart/2005/8/layout/target3"/>
    <dgm:cxn modelId="{A887E0D1-DAD7-428E-8E42-E2D17968141C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9F251CC2-4F50-45AA-AE24-13DEBF8B1D27}" type="doc">
      <dgm:prSet loTypeId="urn:microsoft.com/office/officeart/2005/8/layout/radial4" loCatId="relationship" qsTypeId="urn:microsoft.com/office/officeart/2005/8/quickstyle/3d4" qsCatId="3D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D5959568-3CC9-4099-89C9-4E6CD4381977}">
      <dgm:prSet phldrT="[Text]" custT="1"/>
      <dgm:spPr>
        <a:blipFill dpi="0" rotWithShape="0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</dgm:spPr>
      <dgm:t>
        <a:bodyPr/>
        <a:lstStyle/>
        <a:p>
          <a:r>
            <a:rPr lang="cs-CZ" sz="5400" b="1" cap="all" spc="0" dirty="0" smtClean="0">
              <a:ln w="0"/>
              <a:effectLst>
                <a:reflection blurRad="12700" stA="50000" endPos="50000" dist="5000" dir="5400000" sy="-100000" rotWithShape="0"/>
              </a:effectLst>
              <a:latin typeface="Georgia" pitchFamily="18" charset="0"/>
            </a:rPr>
            <a:t>ZEMĚ</a:t>
          </a:r>
          <a:endParaRPr lang="cs-CZ" sz="5400" b="1" cap="all" spc="0" dirty="0">
            <a:ln w="0"/>
            <a:effectLst>
              <a:reflection blurRad="12700" stA="50000" endPos="50000" dist="5000" dir="5400000" sy="-100000" rotWithShape="0"/>
            </a:effectLst>
            <a:latin typeface="Georgia" pitchFamily="18" charset="0"/>
          </a:endParaRPr>
        </a:p>
      </dgm:t>
    </dgm:pt>
    <dgm:pt modelId="{9F0836F2-4CA1-4A58-9BD2-D041F9F7D840}" type="parTrans" cxnId="{7170CE80-91D5-43DF-A7C2-1314C06D54EF}">
      <dgm:prSet/>
      <dgm:spPr/>
      <dgm:t>
        <a:bodyPr/>
        <a:lstStyle/>
        <a:p>
          <a:endParaRPr lang="cs-CZ"/>
        </a:p>
      </dgm:t>
    </dgm:pt>
    <dgm:pt modelId="{DAE5DD2B-FC89-483B-A988-CCCD66F28949}" type="sibTrans" cxnId="{7170CE80-91D5-43DF-A7C2-1314C06D54EF}">
      <dgm:prSet/>
      <dgm:spPr/>
      <dgm:t>
        <a:bodyPr/>
        <a:lstStyle/>
        <a:p>
          <a:endParaRPr lang="cs-CZ"/>
        </a:p>
      </dgm:t>
    </dgm:pt>
    <dgm:pt modelId="{8929CC8C-CFFA-433B-BC09-4BBC6BA103AD}">
      <dgm:prSet phldrT="[Text]" custT="1"/>
      <dgm:spPr>
        <a:scene3d>
          <a:camera prst="isometricOffAxis1Right"/>
          <a:lightRig rig="chilly" dir="t"/>
        </a:scene3d>
        <a:sp3d prstMaterial="translucentPowder">
          <a:bevelT w="127000" h="25400" prst="softRound"/>
        </a:sp3d>
      </dgm:spPr>
      <dgm:t>
        <a:bodyPr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r>
            <a:rPr lang="cs-CZ" sz="32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ZÁZRAČNÁ PLANETA</a:t>
          </a:r>
          <a:endParaRPr lang="cs-CZ" sz="3200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058AF26C-8575-4688-83C7-5A7E7467A6E3}" type="parTrans" cxnId="{B5AD7A1A-5CB9-4081-90C3-DE481DBAA87D}">
      <dgm:prSet/>
      <dgm:spPr/>
      <dgm:t>
        <a:bodyPr/>
        <a:lstStyle/>
        <a:p>
          <a:endParaRPr lang="cs-CZ"/>
        </a:p>
      </dgm:t>
    </dgm:pt>
    <dgm:pt modelId="{BBAC1C35-5EC5-49BB-A906-99BAC9C34B87}" type="sibTrans" cxnId="{B5AD7A1A-5CB9-4081-90C3-DE481DBAA87D}">
      <dgm:prSet/>
      <dgm:spPr/>
      <dgm:t>
        <a:bodyPr/>
        <a:lstStyle/>
        <a:p>
          <a:endParaRPr lang="cs-CZ"/>
        </a:p>
      </dgm:t>
    </dgm:pt>
    <dgm:pt modelId="{498F04C1-1376-4292-8F01-96689955C482}">
      <dgm:prSet phldrT="[Text]" custT="1"/>
      <dgm:spPr/>
      <dgm:t>
        <a:bodyPr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r>
            <a:rPr lang="cs-CZ" sz="32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MODRÁ PLANETA</a:t>
          </a:r>
          <a:endParaRPr lang="cs-CZ" sz="3200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36556329-C374-4818-800A-B83F5490CB4B}" type="parTrans" cxnId="{7EA16D54-BDC3-4CB8-BE6D-1ECCB98A6946}">
      <dgm:prSet/>
      <dgm:spPr/>
      <dgm:t>
        <a:bodyPr/>
        <a:lstStyle/>
        <a:p>
          <a:endParaRPr lang="cs-CZ"/>
        </a:p>
      </dgm:t>
    </dgm:pt>
    <dgm:pt modelId="{77D6017F-2ADA-4FF8-BFD1-85C20C152208}" type="sibTrans" cxnId="{7EA16D54-BDC3-4CB8-BE6D-1ECCB98A6946}">
      <dgm:prSet/>
      <dgm:spPr/>
      <dgm:t>
        <a:bodyPr/>
        <a:lstStyle/>
        <a:p>
          <a:endParaRPr lang="cs-CZ"/>
        </a:p>
      </dgm:t>
    </dgm:pt>
    <dgm:pt modelId="{B391B4DC-2B45-46B6-BA5A-1B4911019999}">
      <dgm:prSet phldrT="[Text]" custT="1"/>
      <dgm:spPr>
        <a:scene3d>
          <a:camera prst="isometricOffAxis2Left"/>
          <a:lightRig rig="chilly" dir="t"/>
        </a:scene3d>
        <a:sp3d prstMaterial="translucentPowder">
          <a:bevelT w="127000" h="25400" prst="softRound"/>
        </a:sp3d>
      </dgm:spPr>
      <dgm:t>
        <a:bodyPr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r>
            <a:rPr lang="cs-CZ" sz="3200" b="1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MATKA ZEMĚ</a:t>
          </a:r>
          <a:endParaRPr lang="cs-CZ" sz="3200" b="1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gm:t>
    </dgm:pt>
    <dgm:pt modelId="{AAC15EB5-219C-48AB-9D74-3D5BF20EB7F1}" type="parTrans" cxnId="{9F19043A-D6C9-476D-8DAA-E572C612FE64}">
      <dgm:prSet/>
      <dgm:spPr/>
      <dgm:t>
        <a:bodyPr/>
        <a:lstStyle/>
        <a:p>
          <a:endParaRPr lang="cs-CZ"/>
        </a:p>
      </dgm:t>
    </dgm:pt>
    <dgm:pt modelId="{DFC16F0F-3DFF-4B9B-95A5-134273429559}" type="sibTrans" cxnId="{9F19043A-D6C9-476D-8DAA-E572C612FE64}">
      <dgm:prSet/>
      <dgm:spPr/>
      <dgm:t>
        <a:bodyPr/>
        <a:lstStyle/>
        <a:p>
          <a:endParaRPr lang="cs-CZ"/>
        </a:p>
      </dgm:t>
    </dgm:pt>
    <dgm:pt modelId="{5305B420-361D-4E08-8D4C-2208FEE15FC4}" type="pres">
      <dgm:prSet presAssocID="{9F251CC2-4F50-45AA-AE24-13DEBF8B1D27}" presName="cycle" presStyleCnt="0">
        <dgm:presLayoutVars>
          <dgm:chMax val="1"/>
          <dgm:dir/>
          <dgm:animLvl val="ctr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6A6799BE-0185-4670-866F-5783F43A68CF}" type="pres">
      <dgm:prSet presAssocID="{D5959568-3CC9-4099-89C9-4E6CD4381977}" presName="centerShape" presStyleLbl="node0" presStyleIdx="0" presStyleCnt="1" custScaleX="206522" custScaleY="124854" custLinFactNeighborX="550" custLinFactNeighborY="785"/>
      <dgm:spPr/>
      <dgm:t>
        <a:bodyPr/>
        <a:lstStyle/>
        <a:p>
          <a:endParaRPr lang="cs-CZ"/>
        </a:p>
      </dgm:t>
    </dgm:pt>
    <dgm:pt modelId="{B52F5728-8DEB-45A0-9EBC-63C9AD0834D9}" type="pres">
      <dgm:prSet presAssocID="{058AF26C-8575-4688-83C7-5A7E7467A6E3}" presName="parTrans" presStyleLbl="bgSibTrans2D1" presStyleIdx="0" presStyleCnt="3"/>
      <dgm:spPr/>
      <dgm:t>
        <a:bodyPr/>
        <a:lstStyle/>
        <a:p>
          <a:endParaRPr lang="cs-CZ"/>
        </a:p>
      </dgm:t>
    </dgm:pt>
    <dgm:pt modelId="{450F9A8D-B222-4499-80E6-54343AE328F0}" type="pres">
      <dgm:prSet presAssocID="{8929CC8C-CFFA-433B-BC09-4BBC6BA103AD}" presName="node" presStyleLbl="node1" presStyleIdx="0" presStyleCnt="3" custScaleX="129498" custRadScaleRad="128251" custRadScaleInc="-858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FBEB9A3-BD8D-4B02-8338-A5A66320B466}" type="pres">
      <dgm:prSet presAssocID="{36556329-C374-4818-800A-B83F5490CB4B}" presName="parTrans" presStyleLbl="bgSibTrans2D1" presStyleIdx="1" presStyleCnt="3"/>
      <dgm:spPr/>
      <dgm:t>
        <a:bodyPr/>
        <a:lstStyle/>
        <a:p>
          <a:endParaRPr lang="cs-CZ"/>
        </a:p>
      </dgm:t>
    </dgm:pt>
    <dgm:pt modelId="{42517A38-9C9E-4018-89CA-AB24EF305F5F}" type="pres">
      <dgm:prSet presAssocID="{498F04C1-1376-4292-8F01-96689955C482}" presName="node" presStyleLbl="node1" presStyleIdx="1" presStyleCnt="3" custScaleX="136353" custRadScaleRad="102330" custRadScaleInc="-208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44292D9-C2C5-42EA-BAA0-771E1F980B59}" type="pres">
      <dgm:prSet presAssocID="{AAC15EB5-219C-48AB-9D74-3D5BF20EB7F1}" presName="parTrans" presStyleLbl="bgSibTrans2D1" presStyleIdx="2" presStyleCnt="3"/>
      <dgm:spPr/>
      <dgm:t>
        <a:bodyPr/>
        <a:lstStyle/>
        <a:p>
          <a:endParaRPr lang="cs-CZ"/>
        </a:p>
      </dgm:t>
    </dgm:pt>
    <dgm:pt modelId="{5515DE99-599C-47CE-85B9-7D805B88EB92}" type="pres">
      <dgm:prSet presAssocID="{B391B4DC-2B45-46B6-BA5A-1B4911019999}" presName="node" presStyleLbl="node1" presStyleIdx="2" presStyleCnt="3" custScaleX="131106" custRadScaleRad="123312" custRadScaleInc="6372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767089D-86D1-4805-BF63-0F135DE684E7}" type="presOf" srcId="{8929CC8C-CFFA-433B-BC09-4BBC6BA103AD}" destId="{450F9A8D-B222-4499-80E6-54343AE328F0}" srcOrd="0" destOrd="0" presId="urn:microsoft.com/office/officeart/2005/8/layout/radial4"/>
    <dgm:cxn modelId="{B5AD7A1A-5CB9-4081-90C3-DE481DBAA87D}" srcId="{D5959568-3CC9-4099-89C9-4E6CD4381977}" destId="{8929CC8C-CFFA-433B-BC09-4BBC6BA103AD}" srcOrd="0" destOrd="0" parTransId="{058AF26C-8575-4688-83C7-5A7E7467A6E3}" sibTransId="{BBAC1C35-5EC5-49BB-A906-99BAC9C34B87}"/>
    <dgm:cxn modelId="{A6314254-2143-4F15-ADE2-5BBA293985D8}" type="presOf" srcId="{36556329-C374-4818-800A-B83F5490CB4B}" destId="{8FBEB9A3-BD8D-4B02-8338-A5A66320B466}" srcOrd="0" destOrd="0" presId="urn:microsoft.com/office/officeart/2005/8/layout/radial4"/>
    <dgm:cxn modelId="{B767935E-7F79-4AB3-9333-A3894C32F92F}" type="presOf" srcId="{AAC15EB5-219C-48AB-9D74-3D5BF20EB7F1}" destId="{344292D9-C2C5-42EA-BAA0-771E1F980B59}" srcOrd="0" destOrd="0" presId="urn:microsoft.com/office/officeart/2005/8/layout/radial4"/>
    <dgm:cxn modelId="{9F19043A-D6C9-476D-8DAA-E572C612FE64}" srcId="{D5959568-3CC9-4099-89C9-4E6CD4381977}" destId="{B391B4DC-2B45-46B6-BA5A-1B4911019999}" srcOrd="2" destOrd="0" parTransId="{AAC15EB5-219C-48AB-9D74-3D5BF20EB7F1}" sibTransId="{DFC16F0F-3DFF-4B9B-95A5-134273429559}"/>
    <dgm:cxn modelId="{C90F00C8-AB28-451D-A34F-3B936FC29462}" type="presOf" srcId="{9F251CC2-4F50-45AA-AE24-13DEBF8B1D27}" destId="{5305B420-361D-4E08-8D4C-2208FEE15FC4}" srcOrd="0" destOrd="0" presId="urn:microsoft.com/office/officeart/2005/8/layout/radial4"/>
    <dgm:cxn modelId="{FAF93191-2929-473D-9014-5F2734382171}" type="presOf" srcId="{498F04C1-1376-4292-8F01-96689955C482}" destId="{42517A38-9C9E-4018-89CA-AB24EF305F5F}" srcOrd="0" destOrd="0" presId="urn:microsoft.com/office/officeart/2005/8/layout/radial4"/>
    <dgm:cxn modelId="{72347F2C-3810-471F-AF26-8F8DB102F456}" type="presOf" srcId="{D5959568-3CC9-4099-89C9-4E6CD4381977}" destId="{6A6799BE-0185-4670-866F-5783F43A68CF}" srcOrd="0" destOrd="0" presId="urn:microsoft.com/office/officeart/2005/8/layout/radial4"/>
    <dgm:cxn modelId="{7EA16D54-BDC3-4CB8-BE6D-1ECCB98A6946}" srcId="{D5959568-3CC9-4099-89C9-4E6CD4381977}" destId="{498F04C1-1376-4292-8F01-96689955C482}" srcOrd="1" destOrd="0" parTransId="{36556329-C374-4818-800A-B83F5490CB4B}" sibTransId="{77D6017F-2ADA-4FF8-BFD1-85C20C152208}"/>
    <dgm:cxn modelId="{C0C291B0-001A-47E3-839C-909C15E00287}" type="presOf" srcId="{058AF26C-8575-4688-83C7-5A7E7467A6E3}" destId="{B52F5728-8DEB-45A0-9EBC-63C9AD0834D9}" srcOrd="0" destOrd="0" presId="urn:microsoft.com/office/officeart/2005/8/layout/radial4"/>
    <dgm:cxn modelId="{7170CE80-91D5-43DF-A7C2-1314C06D54EF}" srcId="{9F251CC2-4F50-45AA-AE24-13DEBF8B1D27}" destId="{D5959568-3CC9-4099-89C9-4E6CD4381977}" srcOrd="0" destOrd="0" parTransId="{9F0836F2-4CA1-4A58-9BD2-D041F9F7D840}" sibTransId="{DAE5DD2B-FC89-483B-A988-CCCD66F28949}"/>
    <dgm:cxn modelId="{821B197F-F49E-4D8C-9C7D-2C2C2C195EEB}" type="presOf" srcId="{B391B4DC-2B45-46B6-BA5A-1B4911019999}" destId="{5515DE99-599C-47CE-85B9-7D805B88EB92}" srcOrd="0" destOrd="0" presId="urn:microsoft.com/office/officeart/2005/8/layout/radial4"/>
    <dgm:cxn modelId="{793032DA-4999-48BA-871B-FD710B3E6C88}" type="presParOf" srcId="{5305B420-361D-4E08-8D4C-2208FEE15FC4}" destId="{6A6799BE-0185-4670-866F-5783F43A68CF}" srcOrd="0" destOrd="0" presId="urn:microsoft.com/office/officeart/2005/8/layout/radial4"/>
    <dgm:cxn modelId="{743282B0-519A-4B93-B891-83D8A1817F93}" type="presParOf" srcId="{5305B420-361D-4E08-8D4C-2208FEE15FC4}" destId="{B52F5728-8DEB-45A0-9EBC-63C9AD0834D9}" srcOrd="1" destOrd="0" presId="urn:microsoft.com/office/officeart/2005/8/layout/radial4"/>
    <dgm:cxn modelId="{B67F903B-C513-433B-B291-C700D8FA767D}" type="presParOf" srcId="{5305B420-361D-4E08-8D4C-2208FEE15FC4}" destId="{450F9A8D-B222-4499-80E6-54343AE328F0}" srcOrd="2" destOrd="0" presId="urn:microsoft.com/office/officeart/2005/8/layout/radial4"/>
    <dgm:cxn modelId="{B348D29F-AE30-4BC0-BFA2-69BBF3F6B5C0}" type="presParOf" srcId="{5305B420-361D-4E08-8D4C-2208FEE15FC4}" destId="{8FBEB9A3-BD8D-4B02-8338-A5A66320B466}" srcOrd="3" destOrd="0" presId="urn:microsoft.com/office/officeart/2005/8/layout/radial4"/>
    <dgm:cxn modelId="{FF449445-82E6-472A-A2B0-7AFC1C3D0689}" type="presParOf" srcId="{5305B420-361D-4E08-8D4C-2208FEE15FC4}" destId="{42517A38-9C9E-4018-89CA-AB24EF305F5F}" srcOrd="4" destOrd="0" presId="urn:microsoft.com/office/officeart/2005/8/layout/radial4"/>
    <dgm:cxn modelId="{BF17CF63-3865-4285-B51E-0195A1580793}" type="presParOf" srcId="{5305B420-361D-4E08-8D4C-2208FEE15FC4}" destId="{344292D9-C2C5-42EA-BAA0-771E1F980B59}" srcOrd="5" destOrd="0" presId="urn:microsoft.com/office/officeart/2005/8/layout/radial4"/>
    <dgm:cxn modelId="{6D57C4C4-68F5-4030-BE6B-9DA11CA4A707}" type="presParOf" srcId="{5305B420-361D-4E08-8D4C-2208FEE15FC4}" destId="{5515DE99-599C-47CE-85B9-7D805B88EB92}" srcOrd="6" destOrd="0" presId="urn:microsoft.com/office/officeart/2005/8/layout/radial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6A6799BE-0185-4670-866F-5783F43A68CF}">
      <dsp:nvSpPr>
        <dsp:cNvPr id="0" name=""/>
        <dsp:cNvSpPr/>
      </dsp:nvSpPr>
      <dsp:spPr>
        <a:xfrm>
          <a:off x="1368158" y="3012702"/>
          <a:ext cx="5022295" cy="3036255"/>
        </a:xfrm>
        <a:prstGeom prst="ellipse">
          <a:avLst/>
        </a:prstGeom>
        <a:blipFill dpi="0" rotWithShape="0"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a:blip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4290" tIns="34290" rIns="34290" bIns="34290" numCol="1" spcCol="1270" anchor="ctr" anchorCtr="0">
          <a:noAutofit/>
        </a:bodyPr>
        <a:lstStyle/>
        <a:p>
          <a:pPr lvl="0" algn="ctr" defTabSz="2400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400" b="1" kern="1200" cap="all" spc="0" dirty="0" smtClean="0">
              <a:ln w="0"/>
              <a:effectLst>
                <a:reflection blurRad="12700" stA="50000" endPos="50000" dist="5000" dir="5400000" sy="-100000" rotWithShape="0"/>
              </a:effectLst>
              <a:latin typeface="Georgia" pitchFamily="18" charset="0"/>
            </a:rPr>
            <a:t>ZEMĚ</a:t>
          </a:r>
          <a:endParaRPr lang="cs-CZ" sz="5400" b="1" kern="1200" cap="all" spc="0" dirty="0">
            <a:ln w="0"/>
            <a:effectLst>
              <a:reflection blurRad="12700" stA="50000" endPos="50000" dist="5000" dir="5400000" sy="-100000" rotWithShape="0"/>
            </a:effectLst>
            <a:latin typeface="Georgia" pitchFamily="18" charset="0"/>
          </a:endParaRPr>
        </a:p>
      </dsp:txBody>
      <dsp:txXfrm>
        <a:off x="1368158" y="3012702"/>
        <a:ext cx="5022295" cy="3036255"/>
      </dsp:txXfrm>
    </dsp:sp>
    <dsp:sp modelId="{B52F5728-8DEB-45A0-9EBC-63C9AD0834D9}">
      <dsp:nvSpPr>
        <dsp:cNvPr id="0" name=""/>
        <dsp:cNvSpPr/>
      </dsp:nvSpPr>
      <dsp:spPr>
        <a:xfrm rot="13094033">
          <a:off x="995042" y="2480873"/>
          <a:ext cx="1444474" cy="693075"/>
        </a:xfrm>
        <a:prstGeom prst="leftArrow">
          <a:avLst>
            <a:gd name="adj1" fmla="val 60000"/>
            <a:gd name="adj2" fmla="val 5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25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50F9A8D-B222-4499-80E6-54343AE328F0}">
      <dsp:nvSpPr>
        <dsp:cNvPr id="0" name=""/>
        <dsp:cNvSpPr/>
      </dsp:nvSpPr>
      <dsp:spPr>
        <a:xfrm>
          <a:off x="-345896" y="1456337"/>
          <a:ext cx="2991731" cy="184820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isometricOffAxis1Righ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ZÁZRAČNÁ PLANETA</a:t>
          </a:r>
          <a:endParaRPr lang="cs-CZ" sz="32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-345896" y="1456337"/>
        <a:ext cx="2991731" cy="1848202"/>
      </dsp:txXfrm>
    </dsp:sp>
    <dsp:sp modelId="{8FBEB9A3-BD8D-4B02-8338-A5A66320B466}">
      <dsp:nvSpPr>
        <dsp:cNvPr id="0" name=""/>
        <dsp:cNvSpPr/>
      </dsp:nvSpPr>
      <dsp:spPr>
        <a:xfrm rot="16156232">
          <a:off x="2950405" y="1665073"/>
          <a:ext cx="1793648" cy="693075"/>
        </a:xfrm>
        <a:prstGeom prst="leftArrow">
          <a:avLst>
            <a:gd name="adj1" fmla="val 60000"/>
            <a:gd name="adj2" fmla="val 50000"/>
          </a:avLst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25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2517A38-9C9E-4018-89CA-AB24EF305F5F}">
      <dsp:nvSpPr>
        <dsp:cNvPr id="0" name=""/>
        <dsp:cNvSpPr/>
      </dsp:nvSpPr>
      <dsp:spPr>
        <a:xfrm>
          <a:off x="2260763" y="190758"/>
          <a:ext cx="3150099" cy="1848202"/>
        </a:xfrm>
        <a:prstGeom prst="roundRect">
          <a:avLst>
            <a:gd name="adj" fmla="val 10000"/>
          </a:avLst>
        </a:prstGeom>
        <a:solidFill>
          <a:schemeClr val="accent4">
            <a:hueOff val="-2232385"/>
            <a:satOff val="13449"/>
            <a:lumOff val="1078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MODRÁ PLANETA</a:t>
          </a:r>
          <a:endParaRPr lang="cs-CZ" sz="32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2260763" y="190758"/>
        <a:ext cx="3150099" cy="1848202"/>
      </dsp:txXfrm>
    </dsp:sp>
    <dsp:sp modelId="{344292D9-C2C5-42EA-BAA0-771E1F980B59}">
      <dsp:nvSpPr>
        <dsp:cNvPr id="0" name=""/>
        <dsp:cNvSpPr/>
      </dsp:nvSpPr>
      <dsp:spPr>
        <a:xfrm rot="19260941">
          <a:off x="5289354" y="2475273"/>
          <a:ext cx="1403190" cy="693075"/>
        </a:xfrm>
        <a:prstGeom prst="leftArrow">
          <a:avLst>
            <a:gd name="adj1" fmla="val 60000"/>
            <a:gd name="adj2" fmla="val 5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-25700" extrusionH="1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515DE99-599C-47CE-85B9-7D805B88EB92}">
      <dsp:nvSpPr>
        <dsp:cNvPr id="0" name=""/>
        <dsp:cNvSpPr/>
      </dsp:nvSpPr>
      <dsp:spPr>
        <a:xfrm>
          <a:off x="5021872" y="1456331"/>
          <a:ext cx="3028880" cy="1848202"/>
        </a:xfrm>
        <a:prstGeom prst="roundRect">
          <a:avLst>
            <a:gd name="adj" fmla="val 10000"/>
          </a:avLst>
        </a:prstGeom>
        <a:solidFill>
          <a:schemeClr val="accent4">
            <a:hueOff val="-4464770"/>
            <a:satOff val="26899"/>
            <a:lumOff val="2156"/>
            <a:alphaOff val="0"/>
          </a:schemeClr>
        </a:solidFill>
        <a:ln>
          <a:noFill/>
        </a:ln>
        <a:effectLst/>
        <a:scene3d>
          <a:camera prst="isometricOffAxis2Lef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  <a:scene3d>
            <a:camera prst="orthographicFront"/>
            <a:lightRig rig="soft" dir="tl">
              <a:rot lat="0" lon="0" rev="0"/>
            </a:lightRig>
          </a:scene3d>
          <a:sp3d contourW="25400" prstMaterial="matte">
            <a:bevelT w="25400" h="55880" prst="artDeco"/>
            <a:contourClr>
              <a:schemeClr val="accent2">
                <a:tint val="20000"/>
              </a:schemeClr>
            </a:contourClr>
          </a:sp3d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b="1" kern="1200" cap="none" spc="50" dirty="0" smtClean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rPr>
            <a:t>MATKA ZEMĚ</a:t>
          </a:r>
          <a:endParaRPr lang="cs-CZ" sz="3200" b="1" kern="1200" cap="none" spc="50" dirty="0">
            <a:ln w="11430"/>
            <a:gradFill>
              <a:gsLst>
                <a:gs pos="25000">
                  <a:schemeClr val="accent2">
                    <a:satMod val="155000"/>
                  </a:schemeClr>
                </a:gs>
                <a:gs pos="100000">
                  <a:schemeClr val="accent2">
                    <a:shade val="45000"/>
                    <a:satMod val="165000"/>
                  </a:schemeClr>
                </a:gs>
              </a:gsLst>
              <a:lin ang="5400000"/>
            </a:gradFill>
            <a:effectLst>
              <a:outerShdw blurRad="76200" dist="50800" dir="5400000" algn="tl" rotWithShape="0">
                <a:srgbClr val="000000">
                  <a:alpha val="65000"/>
                </a:srgbClr>
              </a:outerShdw>
            </a:effectLst>
          </a:endParaRPr>
        </a:p>
      </dsp:txBody>
      <dsp:txXfrm>
        <a:off x="5021872" y="1456331"/>
        <a:ext cx="3028880" cy="184820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4">
  <dgm:title val=""/>
  <dgm:desc val=""/>
  <dgm:catLst>
    <dgm:cat type="relationship" pri="1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5" srcId="1" destId="11" srcOrd="0" destOrd="0"/>
        <dgm:cxn modelId="16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ycle">
    <dgm:varLst>
      <dgm:chMax val="1"/>
      <dgm:dir/>
      <dgm:animLvl val="ctr"/>
      <dgm:resizeHandles val="exact"/>
    </dgm:varLst>
    <dgm:choose name="Name0">
      <dgm:if name="Name1" func="var" arg="dir" op="equ" val="norm">
        <dgm:choose name="Name2">
          <dgm:if name="Name3" axis="ch ch" ptType="node node" st="1 1" cnt="1 0" func="cnt" op="lte" val="1">
            <dgm:alg type="cycle">
              <dgm:param type="stAng" val="0"/>
              <dgm:param type="spanAng" val="360"/>
              <dgm:param type="ctrShpMap" val="fNode"/>
            </dgm:alg>
          </dgm:if>
          <dgm:else name="Name4">
            <dgm:choose name="Name5">
              <dgm:if name="Name6" axis="ch ch" ptType="node node" st="1 1" cnt="1 0" func="cnt" op="lte" val="3">
                <dgm:alg type="cycle">
                  <dgm:param type="stAng" val="-55"/>
                  <dgm:param type="spanAng" val="110"/>
                  <dgm:param type="ctrShpMap" val="fNode"/>
                </dgm:alg>
              </dgm:if>
              <dgm:else name="Name7">
                <dgm:choose name="Name8">
                  <dgm:if name="Name9" axis="ch ch" ptType="node node" st="1 1" cnt="1 0" func="cnt" op="equ" val="4">
                    <dgm:alg type="cycle">
                      <dgm:param type="stAng" val="-75"/>
                      <dgm:param type="spanAng" val="150"/>
                      <dgm:param type="ctrShpMap" val="fNode"/>
                    </dgm:alg>
                  </dgm:if>
                  <dgm:else name="Name10">
                    <dgm:alg type="cycle">
                      <dgm:param type="stAng" val="-90"/>
                      <dgm:param type="spanAng" val="180"/>
                      <dgm:param type="ctrShpMap" val="fNode"/>
                    </dgm:alg>
                  </dgm:else>
                </dgm:choose>
              </dgm:else>
            </dgm:choose>
          </dgm:else>
        </dgm:choose>
      </dgm:if>
      <dgm:else name="Name11">
        <dgm:choose name="Name12">
          <dgm:if name="Name13" axis="ch ch" ptType="node node" st="1 1" cnt="1 0" func="cnt" op="lte" val="1">
            <dgm:alg type="cycle">
              <dgm:param type="stAng" val="0"/>
              <dgm:param type="spanAng" val="-360"/>
              <dgm:param type="ctrShpMap" val="fNode"/>
            </dgm:alg>
          </dgm:if>
          <dgm:else name="Name14">
            <dgm:choose name="Name15">
              <dgm:if name="Name16" axis="ch ch" ptType="node node" st="1 1" cnt="1 0" func="cnt" op="lte" val="3">
                <dgm:alg type="cycle">
                  <dgm:param type="stAng" val="55"/>
                  <dgm:param type="spanAng" val="-110"/>
                  <dgm:param type="ctrShpMap" val="fNode"/>
                </dgm:alg>
              </dgm:if>
              <dgm:else name="Name17">
                <dgm:choose name="Name18">
                  <dgm:if name="Name19" axis="ch ch" ptType="node node" st="1 1" cnt="1 0" func="cnt" op="equ" val="4">
                    <dgm:alg type="cycle">
                      <dgm:param type="stAng" val="75"/>
                      <dgm:param type="spanAng" val="-150"/>
                      <dgm:param type="ctrShpMap" val="fNode"/>
                    </dgm:alg>
                  </dgm:if>
                  <dgm:else name="Name20">
                    <dgm:alg type="cycle">
                      <dgm:param type="stAng" val="90"/>
                      <dgm:param type="spanAng" val="-180"/>
                      <dgm:param type="ctrShpMap" val="fNode"/>
                    </dgm:alg>
                  </dgm:else>
                </dgm:choose>
              </dgm:else>
            </dgm:choose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forName="centerShape" refType="w"/>
      <dgm:constr type="w" for="ch" forName="node" refType="w" refFor="ch" refForName="centerShape" fact="0.95"/>
      <dgm:constr type="h" for="ch" forName="parTrans" refType="w" refFor="ch" refForName="centerShape" fact="0.285"/>
      <dgm:constr type="sp" refType="w" refFor="ch" refForName="centerShape" op="equ" fact="0.23"/>
      <dgm:constr type="sibSp" refType="w" refFor="ch" refForName="node" fact="0.1"/>
      <dgm:constr type="primFontSz" for="ch" forName="node" op="equ"/>
    </dgm:constrLst>
    <dgm:choose name="Name21">
      <dgm:if name="Name22" axis="ch ch" ptType="node node" st="1 1" cnt="1 0" func="cnt" op="lte" val="5">
        <dgm:ruleLst>
          <dgm:rule type="w" for="ch" forName="centerShape" val="NaN" fact="0.27" max="NaN"/>
        </dgm:ruleLst>
      </dgm:if>
      <dgm:else name="Name23">
        <dgm:ruleLst>
          <dgm:rule type="w" for="ch" forName="centerShape" val="NaN" fact="0.27" max="NaN"/>
          <dgm:rule type="w" for="ch" forName="node" val="NaN" fact="0.7" max="NaN"/>
        </dgm:ruleLst>
      </dgm:else>
    </dgm:choose>
    <dgm:forEach name="Name24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tMarg" refType="primFontSz" fact="0.05"/>
          <dgm:constr type="bMarg" refType="primFontSz" fact="0.05"/>
          <dgm:constr type="lMarg" refType="primFontSz" fact="0.05"/>
          <dgm:constr type="rMarg" refType="primFontSz" fact="0.05"/>
          <dgm:constr type="primFontSz" val="65"/>
          <dgm:constr type="h" refType="w"/>
        </dgm:constrLst>
        <dgm:ruleLst>
          <dgm:rule type="primFontSz" val="5" fact="NaN" max="NaN"/>
        </dgm:ruleLst>
      </dgm:layoutNode>
      <dgm:forEach name="Name25" axis="ch">
        <dgm:forEach name="Name26" axis="self" ptType="parTrans">
          <dgm:layoutNode name="parTrans" styleLbl="bgSibTrans2D1">
            <dgm:alg type="conn">
              <dgm:param type="begPts" val="auto"/>
              <dgm:param type="endPts" val="ctr"/>
              <dgm:param type="endSty" val="noArr"/>
              <dgm:param type="begSty" val="arr"/>
            </dgm:alg>
            <dgm:shape xmlns:r="http://schemas.openxmlformats.org/officeDocument/2006/relationships" type="conn" r:blip="">
              <dgm:adjLst/>
            </dgm:shape>
            <dgm:presOf axis="self"/>
            <dgm:constrLst>
              <dgm:constr type="begPad" refType="connDist" fact="0.055"/>
              <dgm:constr type="endPad"/>
            </dgm:constrLst>
            <dgm:ruleLst/>
          </dgm:layoutNode>
        </dgm:forEach>
        <dgm:forEach name="Name27" axis="self" ptType="node">
          <dgm:layoutNode name="node" styleLbl="node1">
            <dgm:varLst>
              <dgm:bulletEnabled val="1"/>
            </dgm:varLst>
            <dgm:alg type="tx"/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OrSelf" ptType="node"/>
            <dgm:constrLst>
              <dgm:constr type="primFontSz" val="65"/>
              <dgm:constr type="h" refType="w" fact="0.8"/>
              <dgm:constr type="tMarg" refType="primFontSz" fact="0.15"/>
              <dgm:constr type="bMarg" refType="primFontSz" fact="0.15"/>
              <dgm:constr type="lMarg" refType="primFontSz" fact="0.15"/>
              <dgm:constr type="rMarg" refType="primFontSz" fact="0.15"/>
            </dgm:constrLst>
            <dgm:ruleLst>
              <dgm:rule type="primFontSz" val="5" fact="NaN" max="NaN"/>
            </dgm:ruleLst>
          </dgm:layoutNode>
        </dgm:forEach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148126-FB23-4C13-B98A-94FFA574CB04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4D656B6-4F6D-4EB7-9E9C-5E8859DC63F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761134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4D656B6-4F6D-4EB7-9E9C-5E8859DC63F0}" type="slidenum">
              <a:rPr lang="cs-CZ" smtClean="0"/>
              <a:pPr/>
              <a:t>19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24759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5764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347524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885236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50453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73283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37837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7757430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2240034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243887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386479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68167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8590358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5889441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7382769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6938195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9794398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2507280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0779204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18759280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5996215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21448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0329169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74720636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885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5994580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98486723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3030822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72054436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737377511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82050419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42439555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5474297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520528765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1828800" y="3159760"/>
            <a:ext cx="457200" cy="1034129"/>
          </a:xfrm>
          <a:prstGeom prst="rect">
            <a:avLst/>
          </a:prstGeom>
          <a:noFill/>
        </p:spPr>
        <p:txBody>
          <a:bodyPr wrap="square" lIns="0" tIns="9144" rIns="0" bIns="9144" rtlCol="0" anchor="ctr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77240" y="1219200"/>
            <a:ext cx="7543800" cy="2152650"/>
          </a:xfrm>
        </p:spPr>
        <p:txBody>
          <a:bodyPr>
            <a:noAutofit/>
          </a:bodyPr>
          <a:lstStyle>
            <a:lvl1pPr>
              <a:defRPr sz="600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33600" y="3375491"/>
            <a:ext cx="6172200" cy="685800"/>
          </a:xfrm>
        </p:spPr>
        <p:txBody>
          <a:bodyPr anchor="ctr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19140884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9493755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4267200" y="4074497"/>
            <a:ext cx="457200" cy="1015663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6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6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0" y="4267368"/>
            <a:ext cx="3733800" cy="731520"/>
          </a:xfrm>
        </p:spPr>
        <p:txBody>
          <a:bodyPr anchor="ctr">
            <a:normAutofit/>
          </a:bodyPr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2286000" y="1905000"/>
            <a:ext cx="6035040" cy="2350008"/>
          </a:xfrm>
        </p:spPr>
        <p:txBody>
          <a:bodyPr/>
          <a:lstStyle>
            <a:lvl1pPr marL="0" algn="l" defTabSz="914400" rtl="0" eaLnBrk="1" latinLnBrk="0" hangingPunct="1">
              <a:spcBef>
                <a:spcPct val="0"/>
              </a:spcBef>
              <a:buNone/>
              <a:defRPr lang="en-US" sz="5400" b="0" kern="1200" cap="none" dirty="0" smtClean="0"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147515242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13"/>
          </p:nvPr>
        </p:nvSpPr>
        <p:spPr>
          <a:xfrm>
            <a:off x="1344168" y="658368"/>
            <a:ext cx="3273552" cy="342900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4"/>
          </p:nvPr>
        </p:nvSpPr>
        <p:spPr>
          <a:xfrm>
            <a:off x="5029200" y="658368"/>
            <a:ext cx="3273552" cy="343217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xmlns="" val="249662345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112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44168" y="1371600"/>
            <a:ext cx="3276600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29200" y="661976"/>
            <a:ext cx="3273552" cy="639762"/>
          </a:xfrm>
        </p:spPr>
        <p:txBody>
          <a:bodyPr anchor="ctr">
            <a:noAutofit/>
          </a:bodyPr>
          <a:lstStyle>
            <a:lvl1pPr marL="0" indent="0">
              <a:buNone/>
              <a:defRPr sz="22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29200" y="1371600"/>
            <a:ext cx="3273552" cy="2743200"/>
          </a:xfrm>
        </p:spPr>
        <p:txBody>
          <a:bodyPr anchor="t"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TextBox 12"/>
          <p:cNvSpPr txBox="1"/>
          <p:nvPr/>
        </p:nvSpPr>
        <p:spPr>
          <a:xfrm>
            <a:off x="105664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Box 17"/>
          <p:cNvSpPr txBox="1"/>
          <p:nvPr/>
        </p:nvSpPr>
        <p:spPr>
          <a:xfrm>
            <a:off x="4780280" y="520192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343779432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53035561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7" name="Footer Placeholder 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46678973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5328920" y="1774588"/>
            <a:ext cx="457200" cy="123110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8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8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685801"/>
            <a:ext cx="4343400" cy="3429000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15000" y="685801"/>
            <a:ext cx="2590800" cy="3429000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20325248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219200" y="612775"/>
            <a:ext cx="6705600" cy="2546985"/>
          </a:xfrm>
          <a:effectLst>
            <a:outerShdw blurRad="152400" dist="317500" dir="5400000" sx="90000" sy="-19000" rotWithShape="0">
              <a:prstClr val="black">
                <a:alpha val="15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743200" y="3453047"/>
            <a:ext cx="5029200" cy="720804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435352" y="3331464"/>
            <a:ext cx="457200" cy="923330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spAutoFit/>
          </a:bodyPr>
          <a:lstStyle/>
          <a:p>
            <a:r>
              <a:rPr lang="en-US" sz="6000" dirty="0" smtClean="0">
                <a:solidFill>
                  <a:prstClr val="whit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{</a:t>
            </a:r>
            <a:endParaRPr lang="en-US" sz="6000" dirty="0"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174279499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133600" y="685801"/>
            <a:ext cx="5791200" cy="3505199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262553019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9600" y="609601"/>
            <a:ext cx="2133600" cy="51816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895600" y="685801"/>
            <a:ext cx="5029200" cy="4572000"/>
          </a:xfrm>
        </p:spPr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636153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6.xml"/><Relationship Id="rId7" Type="http://schemas.openxmlformats.org/officeDocument/2006/relationships/slideLayout" Target="../slideLayouts/slideLayout40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slideLayout" Target="../slideLayouts/slideLayout39.xml"/><Relationship Id="rId11" Type="http://schemas.openxmlformats.org/officeDocument/2006/relationships/slideLayout" Target="../slideLayouts/slideLayout44.xml"/><Relationship Id="rId5" Type="http://schemas.openxmlformats.org/officeDocument/2006/relationships/slideLayout" Target="../slideLayouts/slideLayout38.xml"/><Relationship Id="rId10" Type="http://schemas.openxmlformats.org/officeDocument/2006/relationships/slideLayout" Target="../slideLayouts/slideLayout43.xml"/><Relationship Id="rId4" Type="http://schemas.openxmlformats.org/officeDocument/2006/relationships/slideLayout" Target="../slideLayouts/slideLayout37.xml"/><Relationship Id="rId9" Type="http://schemas.openxmlformats.org/officeDocument/2006/relationships/slideLayout" Target="../slideLayouts/slideLayout4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99000">
              <a:srgbClr val="7005D4"/>
            </a:gs>
            <a:gs pos="100000">
              <a:srgbClr val="8C3D91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975F11-2410-46AD-A4EF-50E6E693AC2C}" type="datetimeFigureOut">
              <a:rPr lang="cs-CZ" smtClean="0"/>
              <a:pPr/>
              <a:t>27.9.2012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F6A426C-3E2C-4D8B-9348-4E9B40C27D5D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7809823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5" r:id="rId1"/>
    <p:sldLayoutId id="2147483806" r:id="rId2"/>
    <p:sldLayoutId id="2147483807" r:id="rId3"/>
    <p:sldLayoutId id="2147483808" r:id="rId4"/>
    <p:sldLayoutId id="2147483809" r:id="rId5"/>
    <p:sldLayoutId id="2147483810" r:id="rId6"/>
    <p:sldLayoutId id="2147483811" r:id="rId7"/>
    <p:sldLayoutId id="2147483812" r:id="rId8"/>
    <p:sldLayoutId id="2147483813" r:id="rId9"/>
    <p:sldLayoutId id="2147483814" r:id="rId10"/>
    <p:sldLayoutId id="214748381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745730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27.9.2012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236522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9" r:id="rId1"/>
    <p:sldLayoutId id="2147483830" r:id="rId2"/>
    <p:sldLayoutId id="2147483831" r:id="rId3"/>
    <p:sldLayoutId id="2147483832" r:id="rId4"/>
    <p:sldLayoutId id="2147483833" r:id="rId5"/>
    <p:sldLayoutId id="2147483834" r:id="rId6"/>
    <p:sldLayoutId id="2147483835" r:id="rId7"/>
    <p:sldLayoutId id="2147483836" r:id="rId8"/>
    <p:sldLayoutId id="2147483837" r:id="rId9"/>
    <p:sldLayoutId id="2147483838" r:id="rId10"/>
    <p:sldLayoutId id="214748383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>
            <a:gsLst>
              <a:gs pos="0">
                <a:schemeClr val="accent6">
                  <a:lumMod val="50000"/>
                  <a:alpha val="36000"/>
                </a:schemeClr>
              </a:gs>
              <a:gs pos="100000">
                <a:schemeClr val="bg2">
                  <a:alpha val="1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8" name="Oval 7"/>
          <p:cNvSpPr/>
          <p:nvPr/>
        </p:nvSpPr>
        <p:spPr>
          <a:xfrm rot="19724275">
            <a:off x="1373221" y="1038440"/>
            <a:ext cx="7240620" cy="570698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7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9" name="Oval 8"/>
          <p:cNvSpPr/>
          <p:nvPr/>
        </p:nvSpPr>
        <p:spPr>
          <a:xfrm rot="17656910">
            <a:off x="-274211" y="1165875"/>
            <a:ext cx="5538472" cy="4480459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0" name="Oval 9"/>
          <p:cNvSpPr/>
          <p:nvPr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77240" y="4876800"/>
            <a:ext cx="7543800" cy="9144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685801"/>
            <a:ext cx="6096000" cy="36575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547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796AC6E3-9C21-419C-B41A-04833FDFCAF6}" type="datetimeFigureOut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27.9.2012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822960" y="6154738"/>
            <a:ext cx="4572000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2960" y="5842000"/>
            <a:ext cx="2133600" cy="304800"/>
          </a:xfrm>
          <a:prstGeom prst="rect">
            <a:avLst/>
          </a:prstGeom>
        </p:spPr>
        <p:txBody>
          <a:bodyPr vert="horz" lIns="91440" tIns="45720" rIns="91440" bIns="9144" rtlCol="0" anchor="b"/>
          <a:lstStyle>
            <a:lvl1pPr algn="l">
              <a:defRPr sz="1600">
                <a:solidFill>
                  <a:schemeClr val="tx1">
                    <a:alpha val="60000"/>
                  </a:schemeClr>
                </a:solidFill>
                <a:effectLst/>
              </a:defRPr>
            </a:lvl1pPr>
          </a:lstStyle>
          <a:p>
            <a:fld id="{06845AB5-4FEB-4019-9C26-1D249377BA0B}" type="slidenum">
              <a:rPr lang="cs-CZ" smtClean="0">
                <a:solidFill>
                  <a:prstClr val="white">
                    <a:alpha val="60000"/>
                  </a:prstClr>
                </a:solidFill>
              </a:rPr>
              <a:pPr/>
              <a:t>‹#›</a:t>
            </a:fld>
            <a:endParaRPr lang="cs-CZ" dirty="0">
              <a:solidFill>
                <a:prstClr val="white">
                  <a:alpha val="60000"/>
                </a:prstClr>
              </a:solidFill>
            </a:endParaRPr>
          </a:p>
        </p:txBody>
      </p:sp>
      <p:sp>
        <p:nvSpPr>
          <p:cNvPr id="11" name="Oval 9"/>
          <p:cNvSpPr/>
          <p:nvPr userDrawn="1"/>
        </p:nvSpPr>
        <p:spPr>
          <a:xfrm rot="19724275">
            <a:off x="3277955" y="116854"/>
            <a:ext cx="6479362" cy="4754757"/>
          </a:xfrm>
          <a:prstGeom prst="ellipse">
            <a:avLst/>
          </a:prstGeom>
          <a:gradFill flip="none" rotWithShape="1">
            <a:gsLst>
              <a:gs pos="0">
                <a:schemeClr val="accent6">
                  <a:lumMod val="60000"/>
                  <a:lumOff val="40000"/>
                  <a:alpha val="8000"/>
                </a:schemeClr>
              </a:gs>
              <a:gs pos="58000">
                <a:schemeClr val="bg2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8807929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41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48" r:id="rId8"/>
    <p:sldLayoutId id="2147483849" r:id="rId9"/>
    <p:sldLayoutId id="2147483850" r:id="rId10"/>
    <p:sldLayoutId id="214748385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56032" algn="l" defTabSz="914400" rtl="0" eaLnBrk="1" latinLnBrk="0" hangingPunct="1">
        <a:spcBef>
          <a:spcPct val="20000"/>
        </a:spcBef>
        <a:spcAft>
          <a:spcPts val="0"/>
        </a:spcAft>
        <a:buSzPct val="60000"/>
        <a:buFont typeface="Wingdings" pitchFamily="2" charset="2"/>
        <a:buChar char=""/>
        <a:defRPr sz="21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1pPr>
      <a:lvl2pPr marL="6400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9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2pPr>
      <a:lvl3pPr marL="10058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7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3pPr>
      <a:lvl4pPr marL="1371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6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4pPr>
      <a:lvl5pPr marL="164592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500" kern="1200">
          <a:solidFill>
            <a:schemeClr val="tx1"/>
          </a:solidFill>
          <a:effectLst>
            <a:outerShdw blurRad="38100" dist="38100" dir="2700000" algn="tl">
              <a:srgbClr val="000000">
                <a:alpha val="43137"/>
              </a:srgbClr>
            </a:outerShdw>
          </a:effectLst>
          <a:latin typeface="+mn-lt"/>
          <a:ea typeface="+mn-ea"/>
          <a:cs typeface="+mn-cs"/>
        </a:defRPr>
      </a:lvl5pPr>
      <a:lvl6pPr marL="196596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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6pPr>
      <a:lvl7pPr marL="224028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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7pPr>
      <a:lvl8pPr marL="251460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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8pPr>
      <a:lvl9pPr marL="2834640" indent="-256032" algn="l" defTabSz="914400" rtl="0" eaLnBrk="1" latinLnBrk="0" hangingPunct="1">
        <a:spcBef>
          <a:spcPct val="20000"/>
        </a:spcBef>
        <a:buSzPct val="60000"/>
        <a:buFont typeface="Wingdings" pitchFamily="2" charset="2"/>
        <a:buChar char=""/>
        <a:defRPr sz="1400" kern="1200">
          <a:solidFill>
            <a:schemeClr val="tx1"/>
          </a:solidFill>
          <a:effectLst>
            <a:outerShdw blurRad="38100" dist="38100" dir="2700000" algn="ctr" rotWithShape="0">
              <a:srgbClr val="000000">
                <a:alpha val="43000"/>
              </a:srgbClr>
            </a:outerShdw>
          </a:effectLst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7" Type="http://schemas.openxmlformats.org/officeDocument/2006/relationships/hyperlink" Target="http://video.idnes.cz/?c=A120423_105749_tec_vesmir_kuz&amp;idVideo=V120423_095041_tv-zpravy_sha" TargetMode="Externa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://planeta-zeme.cz/category/vznik-planety-zem&#283;" TargetMode="External"/><Relationship Id="rId3" Type="http://schemas.openxmlformats.org/officeDocument/2006/relationships/hyperlink" Target="http://aldebaran.cz/astrofyzika/sunsystem/zeme.html" TargetMode="External"/><Relationship Id="rId7" Type="http://schemas.openxmlformats.org/officeDocument/2006/relationships/hyperlink" Target="http://cs.wikipedia.org/wiki/Soubor:Grabmal_Nikolaus_Kopernikus_Frauenburger_Dom_2010.jpg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/index.php?title=Giordano_Bruno&amp;oldid=8221743" TargetMode="External"/><Relationship Id="rId5" Type="http://schemas.openxmlformats.org/officeDocument/2006/relationships/hyperlink" Target="http://cs.wikipedia.org/w/index.php?title=Mapa&amp;oldid=8224373" TargetMode="External"/><Relationship Id="rId10" Type="http://schemas.openxmlformats.org/officeDocument/2006/relationships/hyperlink" Target="http://commons.wikimedia.org/wiki/File:Continentes.png?uselang=cs" TargetMode="External"/><Relationship Id="rId4" Type="http://schemas.openxmlformats.org/officeDocument/2006/relationships/hyperlink" Target="http://cs.wikipedia.org/w/index.php?title=Zem%C4%9B&amp;oldid=8162495" TargetMode="External"/><Relationship Id="rId9" Type="http://schemas.openxmlformats.org/officeDocument/2006/relationships/hyperlink" Target="http://office.microsoft.com/cs-cz/images" TargetMode="Externa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/index.php?title=Galileo_Galilei&amp;oldid=8207613" TargetMode="External"/><Relationship Id="rId2" Type="http://schemas.openxmlformats.org/officeDocument/2006/relationships/hyperlink" Target="http://cs.wikipedia.org/w/index.php?title=Mikul%C3%A1%C5%A1_Kopern%C3%ADk&amp;oldid=8143578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://cs.wikipedia.org/w/index.php?title=Heliocentrismus&amp;oldid=8239923" TargetMode="External"/><Relationship Id="rId4" Type="http://schemas.openxmlformats.org/officeDocument/2006/relationships/hyperlink" Target="http://cs.wikipedia.org/w/index.php?title=Geocentrismus&amp;oldid=836284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84132681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589240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502294504"/>
              </p:ext>
            </p:extLst>
          </p:nvPr>
        </p:nvGraphicFramePr>
        <p:xfrm>
          <a:off x="1691680" y="2852936"/>
          <a:ext cx="7056784" cy="2230735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12035">
                <a:tc>
                  <a:txBody>
                    <a:bodyPr/>
                    <a:lstStyle/>
                    <a:p>
                      <a:r>
                        <a:rPr lang="cs-CZ" sz="1300" b="0" dirty="0" smtClean="0"/>
                        <a:t>NÁZEV</a:t>
                      </a:r>
                      <a:r>
                        <a:rPr lang="cs-CZ" sz="1300" b="0" baseline="0" dirty="0" smtClean="0"/>
                        <a:t> A ČÍSLO MATERIÁLU:</a:t>
                      </a:r>
                      <a:endParaRPr lang="cs-CZ" sz="13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Times New Roman" pitchFamily="18" charset="0"/>
                          <a:cs typeface="Times New Roman" pitchFamily="18" charset="0"/>
                        </a:rPr>
                        <a:t>VY_32_INOVACE_06_S12-Fy-9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</a:t>
                      </a:r>
                      <a:r>
                        <a:rPr lang="cs-CZ" sz="1600" dirty="0" smtClean="0"/>
                        <a:t>:</a:t>
                      </a:r>
                      <a:endParaRPr lang="cs-CZ" sz="16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březen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Zdeňka Špinlerová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Člověk a příroda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Fyzika pro 9.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12035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Planeta Země I.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178557454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992819524"/>
              </p:ext>
            </p:extLst>
          </p:nvPr>
        </p:nvGraphicFramePr>
        <p:xfrm>
          <a:off x="539552" y="3573016"/>
          <a:ext cx="8280920" cy="308759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300" dirty="0" smtClean="0"/>
                        <a:t>ROČNÍK</a:t>
                      </a:r>
                      <a:r>
                        <a:rPr lang="cs-CZ" sz="1300" baseline="0" dirty="0" smtClean="0"/>
                        <a:t>:</a:t>
                      </a:r>
                      <a:endParaRPr lang="cs-CZ" sz="13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9.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DRUH UČEBNÍHO MATERIÁLU: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STUPEŇ</a:t>
                      </a:r>
                      <a:r>
                        <a:rPr lang="cs-CZ" sz="1300" b="1" baseline="0" dirty="0" smtClean="0"/>
                        <a:t> A TYP VZDĚLÁVÁNÍ: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– druhý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POMŮCKY: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Tabulky, připojení k internetu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CÍL – INOVACE: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výklad učiva s využitím interaktivní tabule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300" b="1" dirty="0" smtClean="0"/>
                        <a:t>METODICKÉ POKYNY:</a:t>
                      </a:r>
                      <a:endParaRPr lang="cs-CZ" sz="13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Část prezentace týkající se základních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údajů o Zemi si žáci doplní vyhledáním dalších údajů v tabulkách.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 závěru prezentace je možno žáků promítnout video  (pohled na Zemi ze stanice ISS) – k tomu je nutné připojení k internetu.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199907214"/>
              </p:ext>
            </p:extLst>
          </p:nvPr>
        </p:nvGraphicFramePr>
        <p:xfrm>
          <a:off x="539552" y="1196752"/>
          <a:ext cx="8280920" cy="223224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je určena k výkladu učiva.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shrnuje základní poznatky o naší planetě -  povrch Země, kontinenty, tvar,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představy o postavení Země ve vesmíru.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936104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si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shrnou poznatky o Zemi – vznik, postavení ve Sluneční soustavě, kontinenty. Získají základní představu </a:t>
                      </a:r>
                      <a:b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o vývoji názorů na tvar a rozměry Země od středověku a po současnost.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8180169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admin\AppData\Local\Microsoft\Windows\Temporary Internet Files\Content.IE5\AM1I8PN9\MC900433135[2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3933056"/>
            <a:ext cx="7920880" cy="856456"/>
          </a:xfrm>
          <a:effectLst>
            <a:glow rad="228600">
              <a:schemeClr val="accent4">
                <a:satMod val="175000"/>
                <a:alpha val="40000"/>
              </a:schemeClr>
            </a:glow>
          </a:effectLst>
          <a:scene3d>
            <a:camera prst="orthographicFront"/>
            <a:lightRig rig="flat" dir="tl">
              <a:rot lat="0" lon="0" rev="6600000"/>
            </a:lightRig>
          </a:scene3d>
          <a:sp3d>
            <a:bevelT w="152400" h="50800" prst="softRound"/>
          </a:sp3d>
        </p:spPr>
        <p:txBody>
          <a:bodyPr>
            <a:scene3d>
              <a:camera prst="orthographicFron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14000" b="1" cap="all" dirty="0" smtClean="0">
                <a:ln w="57150">
                  <a:solidFill>
                    <a:schemeClr val="tx1"/>
                  </a:solidFill>
                </a:ln>
                <a:gradFill flip="none" rotWithShape="1">
                  <a:gsLst>
                    <a:gs pos="0">
                      <a:srgbClr val="FFF200"/>
                    </a:gs>
                    <a:gs pos="45000">
                      <a:srgbClr val="FF7A00"/>
                    </a:gs>
                    <a:gs pos="70000">
                      <a:srgbClr val="FF0300"/>
                    </a:gs>
                    <a:gs pos="100000">
                      <a:srgbClr val="4D0808"/>
                    </a:gs>
                  </a:gsLst>
                  <a:lin ang="8100000" scaled="0"/>
                  <a:tileRect/>
                </a:gradFill>
                <a:effectLst>
                  <a:reflection blurRad="12700" stA="50000" endPos="50000" dist="5000" dir="5400000" sy="-100000" rotWithShape="0"/>
                </a:effectLst>
                <a:latin typeface="Aharoni" pitchFamily="2" charset="-79"/>
                <a:cs typeface="Aharoni" pitchFamily="2" charset="-79"/>
              </a:rPr>
              <a:t>VESMÍR</a:t>
            </a:r>
            <a:endParaRPr lang="cs-CZ" sz="14000" b="1" cap="all" dirty="0">
              <a:ln w="57150">
                <a:solidFill>
                  <a:schemeClr val="tx1"/>
                </a:solidFill>
              </a:ln>
              <a:gradFill flip="none" rotWithShape="1">
                <a:gsLst>
                  <a:gs pos="0">
                    <a:srgbClr val="FFF200"/>
                  </a:gs>
                  <a:gs pos="45000">
                    <a:srgbClr val="FF7A00"/>
                  </a:gs>
                  <a:gs pos="70000">
                    <a:srgbClr val="FF0300"/>
                  </a:gs>
                  <a:gs pos="100000">
                    <a:srgbClr val="4D0808"/>
                  </a:gs>
                </a:gsLst>
                <a:lin ang="8100000" scaled="0"/>
                <a:tileRect/>
              </a:gradFill>
              <a:effectLst>
                <a:reflection blurRad="12700" stA="50000" endPos="50000" dist="5000" dir="5400000" sy="-100000" rotWithShape="0"/>
              </a:effectLst>
              <a:latin typeface="Aharoni" pitchFamily="2" charset="-79"/>
              <a:cs typeface="Aharoni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427325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:circle/>
      </p:transition>
    </mc:Choice>
    <mc:Fallback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34211" y="196231"/>
            <a:ext cx="6480720" cy="6427160"/>
          </a:xfrm>
          <a:prstGeom prst="rect">
            <a:avLst/>
          </a:prstGeom>
          <a:ln w="228600" cap="sq" cmpd="thickThin">
            <a:solidFill>
              <a:srgbClr val="000000"/>
            </a:solidFill>
            <a:prstDash val="solid"/>
            <a:miter lim="800000"/>
          </a:ln>
          <a:effectLst>
            <a:innerShdw blurRad="76200">
              <a:srgbClr val="000000"/>
            </a:inn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1391991" y="1196752"/>
            <a:ext cx="6522940" cy="3046988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38100" cmpd="sng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/>
                <a:latin typeface="Georgia" pitchFamily="18" charset="0"/>
              </a:rPr>
              <a:t>PLANETA</a:t>
            </a:r>
            <a:br>
              <a:rPr lang="cs-CZ" sz="9600" b="1" cap="none" spc="0" dirty="0" smtClean="0">
                <a:ln w="38100" cmpd="sng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/>
                <a:latin typeface="Georgia" pitchFamily="18" charset="0"/>
              </a:rPr>
            </a:br>
            <a:r>
              <a:rPr lang="cs-CZ" sz="9600" b="1" cap="none" spc="0" dirty="0" smtClean="0">
                <a:ln w="38100" cmpd="sng">
                  <a:solidFill>
                    <a:schemeClr val="tx1"/>
                  </a:solidFill>
                  <a:prstDash val="solid"/>
                </a:ln>
                <a:gradFill flip="none" rotWithShape="1"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path path="circle">
                    <a:fillToRect l="50000" t="50000" r="50000" b="50000"/>
                  </a:path>
                  <a:tileRect/>
                </a:gradFill>
                <a:effectLst/>
                <a:latin typeface="Georgia" pitchFamily="18" charset="0"/>
              </a:rPr>
              <a:t>ZEMĚ</a:t>
            </a:r>
            <a:endParaRPr lang="cs-CZ" sz="9600" b="1" cap="none" spc="0" dirty="0">
              <a:ln w="38100" cmpd="sng">
                <a:solidFill>
                  <a:schemeClr val="tx1"/>
                </a:solidFill>
                <a:prstDash val="solid"/>
              </a:ln>
              <a:gradFill flip="none" rotWithShape="1"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path path="circle">
                  <a:fillToRect l="50000" t="50000" r="50000" b="50000"/>
                </a:path>
                <a:tileRect/>
              </a:gradFill>
              <a:effectLst/>
              <a:latin typeface="Georgia" pitchFamily="18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635896" y="5513455"/>
            <a:ext cx="2457725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ln w="24500" cmpd="dbl">
                  <a:solidFill>
                    <a:schemeClr val="tx1"/>
                  </a:solidFill>
                  <a:prstDash val="solid"/>
                  <a:miter lim="800000"/>
                </a:ln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Díl 1.</a:t>
            </a:r>
            <a:endParaRPr lang="cs-CZ" sz="6000" b="1" dirty="0">
              <a:ln w="24500" cmpd="dbl">
                <a:solidFill>
                  <a:schemeClr val="tx1"/>
                </a:solidFill>
                <a:prstDash val="solid"/>
                <a:miter lim="800000"/>
              </a:ln>
              <a:solidFill>
                <a:schemeClr val="accent4">
                  <a:lumMod val="75000"/>
                </a:schemeClr>
              </a:soli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544010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mph" presetSubtype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 rctx="PPT">
                                        <p:cTn id="6" dur="indefinite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5"/>
                                      </p:to>
                                    </p:set>
                                    <p:animEffect filter="image" prLst="opacity: 0.5">
                                      <p:cBhvr rctx="IE">
                                        <p:cTn id="7" dur="indefinite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500"/>
                            </p:stCondLst>
                            <p:childTnLst>
                              <p:par>
                                <p:cTn id="1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54472" y="1196752"/>
            <a:ext cx="6256630" cy="5161720"/>
          </a:xfrm>
          <a:prstGeom prst="rect">
            <a:avLst/>
          </a:prstGeom>
        </p:spPr>
      </p:pic>
      <p:sp>
        <p:nvSpPr>
          <p:cNvPr id="4" name="Zaoblený obdélníkový popisek 3"/>
          <p:cNvSpPr/>
          <p:nvPr/>
        </p:nvSpPr>
        <p:spPr>
          <a:xfrm>
            <a:off x="23418" y="5083102"/>
            <a:ext cx="4461376" cy="1700808"/>
          </a:xfrm>
          <a:prstGeom prst="wedgeRoundRectCallout">
            <a:avLst>
              <a:gd name="adj1" fmla="val 2823"/>
              <a:gd name="adj2" fmla="val 50932"/>
              <a:gd name="adj3" fmla="val 16667"/>
            </a:avLst>
          </a:prstGeom>
          <a:solidFill>
            <a:schemeClr val="accent1">
              <a:lumMod val="60000"/>
              <a:lumOff val="40000"/>
              <a:alpha val="75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  <a:effectLst>
            <a:glow rad="228600">
              <a:schemeClr val="accent2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Jediná ve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</a:t>
            </a: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soustavě</a:t>
            </a:r>
            <a:b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dirty="0" smtClean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 </a:t>
            </a: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vhodnými podmínkami</a:t>
            </a:r>
            <a:br>
              <a:rPr lang="cs-CZ" sz="24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2400" b="1" dirty="0">
                <a:solidFill>
                  <a:schemeClr val="bg2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pro život, jak ho známe.</a:t>
            </a:r>
          </a:p>
        </p:txBody>
      </p:sp>
      <p:sp>
        <p:nvSpPr>
          <p:cNvPr id="5" name="Zaoblený obdélníkový popisek 4"/>
          <p:cNvSpPr/>
          <p:nvPr/>
        </p:nvSpPr>
        <p:spPr>
          <a:xfrm>
            <a:off x="4642296" y="5089659"/>
            <a:ext cx="4520019" cy="1700808"/>
          </a:xfrm>
          <a:prstGeom prst="wedgeRoundRectCallout">
            <a:avLst>
              <a:gd name="adj1" fmla="val 40006"/>
              <a:gd name="adj2" fmla="val -49542"/>
              <a:gd name="adj3" fmla="val 16667"/>
            </a:avLst>
          </a:prstGeom>
          <a:solidFill>
            <a:schemeClr val="accent1">
              <a:lumMod val="60000"/>
              <a:lumOff val="40000"/>
              <a:alpha val="75000"/>
            </a:schemeClr>
          </a:solidFill>
          <a:ln>
            <a:solidFill>
              <a:schemeClr val="bg2">
                <a:lumMod val="60000"/>
                <a:lumOff val="40000"/>
              </a:schemeClr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na ní příhodná teplota,</a:t>
            </a:r>
          </a:p>
          <a:p>
            <a:pPr algn="ctr"/>
            <a:r>
              <a:rPr lang="cs-CZ" sz="24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protože </a:t>
            </a:r>
            <a:r>
              <a:rPr lang="cs-CZ" sz="2400" b="1" dirty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není ani moc blízko ani moc daleko od </a:t>
            </a:r>
            <a:r>
              <a:rPr lang="cs-CZ" sz="2400" b="1" dirty="0" smtClean="0">
                <a:solidFill>
                  <a:srgbClr val="0066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Slunce.</a:t>
            </a:r>
            <a:endParaRPr lang="cs-CZ" sz="2400" b="1" dirty="0">
              <a:solidFill>
                <a:srgbClr val="0066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802829" y="188640"/>
            <a:ext cx="59028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dirty="0" smtClean="0">
                <a:ln>
                  <a:solidFill>
                    <a:srgbClr val="FFC000"/>
                  </a:solidFill>
                </a:ln>
                <a:solidFill>
                  <a:srgbClr val="FF9933"/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</a:effectLst>
              </a:rPr>
              <a:t>NAŠE DOMOVSKÁ PLANETA</a:t>
            </a:r>
            <a:endParaRPr lang="cs-CZ" sz="4000" dirty="0">
              <a:ln>
                <a:solidFill>
                  <a:srgbClr val="FFC000"/>
                </a:solidFill>
              </a:ln>
              <a:solidFill>
                <a:srgbClr val="FF9933"/>
              </a:soli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584113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200">
        <p14:prism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1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2000"/>
                            </p:stCondLst>
                            <p:childTnLst>
                              <p:par>
                                <p:cTn id="36" presetID="45" presetClass="exit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1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1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20000">
                                          <p:val>
                                            <p:fltVal val="0"/>
                                          </p:val>
                                        </p:tav>
                                        <p:tav tm="2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3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3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40000">
                                          <p:val>
                                            <p:strVal val="-ppt_w"/>
                                          </p:val>
                                        </p:tav>
                                        <p:tav tm="45000">
                                          <p:val>
                                            <p:strVal val="-0.92*ppt_w"/>
                                          </p:val>
                                        </p:tav>
                                        <p:tav tm="50000">
                                          <p:val>
                                            <p:strVal val="-0.71*ppt_w"/>
                                          </p:val>
                                        </p:tav>
                                        <p:tav tm="55000">
                                          <p:val>
                                            <p:strVal val="-0.38*ppt_w"/>
                                          </p:val>
                                        </p:tav>
                                        <p:tav tm="60000">
                                          <p:val>
                                            <p:fltVal val="0"/>
                                          </p:val>
                                        </p:tav>
                                        <p:tav tm="6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7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7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80000">
                                          <p:val>
                                            <p:strVal val="ppt_w"/>
                                          </p:val>
                                        </p:tav>
                                        <p:tav tm="85000">
                                          <p:val>
                                            <p:strVal val="0.92*ppt_w"/>
                                          </p:val>
                                        </p:tav>
                                        <p:tav tm="90000">
                                          <p:val>
                                            <p:strVal val="0.71*ppt_w"/>
                                          </p:val>
                                        </p:tav>
                                        <p:tav tm="95000">
                                          <p:val>
                                            <p:strVal val="0.38*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2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42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3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2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4" grpId="1" animBg="1"/>
      <p:bldP spid="5" grpId="0" animBg="1"/>
      <p:bldP spid="5" grpId="1" animBg="1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" y="537802"/>
            <a:ext cx="4891712" cy="20928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/>
              <a:t>Země je třetí planetou v </a:t>
            </a:r>
            <a:r>
              <a:rPr lang="cs-CZ" sz="2400" dirty="0" smtClean="0"/>
              <a:t>pořadí</a:t>
            </a:r>
            <a:br>
              <a:rPr lang="cs-CZ" sz="2400" dirty="0" smtClean="0"/>
            </a:br>
            <a:r>
              <a:rPr lang="cs-CZ" sz="2400" dirty="0" smtClean="0"/>
              <a:t> </a:t>
            </a:r>
            <a:r>
              <a:rPr lang="cs-CZ" sz="2400" dirty="0"/>
              <a:t>od Slunce. </a:t>
            </a:r>
            <a:endParaRPr lang="cs-CZ" sz="2400" dirty="0" smtClean="0"/>
          </a:p>
          <a:p>
            <a:pPr marL="342900" indent="-342900"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 smtClean="0"/>
              <a:t>Je </a:t>
            </a:r>
            <a:r>
              <a:rPr lang="cs-CZ" sz="2400" dirty="0"/>
              <a:t>největší z planet zemského typu</a:t>
            </a:r>
            <a:r>
              <a:rPr lang="cs-CZ" sz="2400" dirty="0" smtClean="0"/>
              <a:t>.</a:t>
            </a:r>
          </a:p>
          <a:p>
            <a:pPr marL="342900" indent="-342900"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/>
              <a:t>Země nejspíše vznikla před </a:t>
            </a:r>
            <a:br>
              <a:rPr lang="cs-CZ" sz="2400" dirty="0"/>
            </a:br>
            <a:r>
              <a:rPr lang="cs-CZ" sz="2400" dirty="0"/>
              <a:t>4,6 miliardami let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1069" y="3645024"/>
            <a:ext cx="4585692" cy="30571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 descr="C:\Users\admin\AppData\Local\Microsoft\Windows\Temporary Internet Files\Content.IE5\AM1I8PN9\MP9004222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13985" y="116632"/>
            <a:ext cx="4026327" cy="2664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766761" y="3501276"/>
            <a:ext cx="4377239" cy="32008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/>
              <a:t>Je jedinou planetou v celém Vesmíru, o které víme, </a:t>
            </a:r>
            <a:br>
              <a:rPr lang="cs-CZ" sz="2400" dirty="0"/>
            </a:br>
            <a:r>
              <a:rPr lang="cs-CZ" sz="2400" dirty="0"/>
              <a:t>že na ní existuje život. </a:t>
            </a:r>
          </a:p>
          <a:p>
            <a:pPr marL="342900" indent="-342900"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 smtClean="0"/>
              <a:t>Má </a:t>
            </a:r>
            <a:r>
              <a:rPr lang="cs-CZ" sz="2400" dirty="0"/>
              <a:t>dostatečně hustou atmosféru, dostatek kapalné vody v povrchových oceánech. </a:t>
            </a:r>
          </a:p>
          <a:p>
            <a:pPr marL="342900" indent="-342900">
              <a:spcAft>
                <a:spcPts val="600"/>
              </a:spcAft>
              <a:buFont typeface="Arial" pitchFamily="34" charset="0"/>
              <a:buChar char="•"/>
            </a:pPr>
            <a:r>
              <a:rPr lang="cs-CZ" sz="2400" dirty="0"/>
              <a:t>Kolem Země obíhá jediný měsíc s vázanou rotací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3" name="Šipka dolů 2"/>
          <p:cNvSpPr/>
          <p:nvPr/>
        </p:nvSpPr>
        <p:spPr>
          <a:xfrm>
            <a:off x="2149879" y="116632"/>
            <a:ext cx="648072" cy="360040"/>
          </a:xfrm>
          <a:prstGeom prst="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7" name="Šipka dolů 6"/>
          <p:cNvSpPr/>
          <p:nvPr/>
        </p:nvSpPr>
        <p:spPr>
          <a:xfrm>
            <a:off x="6703112" y="3082901"/>
            <a:ext cx="648072" cy="360040"/>
          </a:xfrm>
          <a:prstGeom prst="downArrow">
            <a:avLst/>
          </a:prstGeom>
          <a:solidFill>
            <a:srgbClr val="00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2750298"/>
            <a:ext cx="61206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FF00"/>
                </a:solidFill>
              </a:rPr>
              <a:t>Země </a:t>
            </a:r>
            <a:r>
              <a:rPr lang="cs-CZ" sz="2400" b="1" dirty="0">
                <a:solidFill>
                  <a:srgbClr val="00FF00"/>
                </a:solidFill>
              </a:rPr>
              <a:t>obíhá kolem Slunce po téměř kružnicové dráze s velmi malou </a:t>
            </a:r>
            <a:r>
              <a:rPr lang="cs-CZ" sz="2400" b="1" dirty="0" smtClean="0">
                <a:solidFill>
                  <a:srgbClr val="00FF00"/>
                </a:solidFill>
              </a:rPr>
              <a:t>excentricitou. </a:t>
            </a:r>
            <a:endParaRPr lang="cs-CZ" sz="2400" b="1" dirty="0">
              <a:solidFill>
                <a:srgbClr val="00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013426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8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10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53" presetClass="entr" presetSubtype="16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120"/>
                            </p:stCondLst>
                            <p:childTnLst>
                              <p:par>
                                <p:cTn id="23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  <p:subTnLst>
                                    <p:set>
                                      <p:cBhvr override="childStyle">
                                        <p:cTn dur="1" fill="hold" display="0" masterRel="nextClick" afterEffect="1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sub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3" grpId="1" animBg="1"/>
      <p:bldP spid="7" grpId="0" animBg="1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794" y="2258680"/>
            <a:ext cx="8973330" cy="448666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  <a:extLst/>
        </p:spPr>
      </p:pic>
      <p:sp>
        <p:nvSpPr>
          <p:cNvPr id="2" name="TextovéPole 1"/>
          <p:cNvSpPr txBox="1"/>
          <p:nvPr/>
        </p:nvSpPr>
        <p:spPr>
          <a:xfrm>
            <a:off x="72794" y="797019"/>
            <a:ext cx="9086820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200" b="1" dirty="0" smtClean="0">
                <a:solidFill>
                  <a:srgbClr val="00FF00"/>
                </a:solidFill>
              </a:rPr>
              <a:t>Celkový </a:t>
            </a:r>
            <a:r>
              <a:rPr lang="cs-CZ" sz="2200" b="1" dirty="0">
                <a:solidFill>
                  <a:srgbClr val="00FF00"/>
                </a:solidFill>
              </a:rPr>
              <a:t>povrch Země je 510 065 284,702 </a:t>
            </a:r>
            <a:r>
              <a:rPr lang="cs-CZ" sz="2200" b="1" dirty="0" smtClean="0">
                <a:solidFill>
                  <a:srgbClr val="00FF00"/>
                </a:solidFill>
              </a:rPr>
              <a:t>km</a:t>
            </a:r>
            <a:r>
              <a:rPr lang="cs-CZ" sz="2200" b="1" baseline="30000" dirty="0" smtClean="0">
                <a:solidFill>
                  <a:srgbClr val="00FF00"/>
                </a:solidFill>
              </a:rPr>
              <a:t>2.</a:t>
            </a:r>
          </a:p>
          <a:p>
            <a:pPr algn="ctr"/>
            <a:r>
              <a:rPr lang="cs-CZ" sz="2200" b="1" dirty="0" smtClean="0"/>
              <a:t>Větší </a:t>
            </a:r>
            <a:r>
              <a:rPr lang="cs-CZ" sz="2200" b="1" dirty="0"/>
              <a:t>část </a:t>
            </a:r>
            <a:r>
              <a:rPr lang="cs-CZ" sz="2200" b="1" dirty="0" smtClean="0"/>
              <a:t>povrchu - </a:t>
            </a:r>
            <a:r>
              <a:rPr lang="cs-CZ" sz="2200" b="1" dirty="0" smtClean="0">
                <a:solidFill>
                  <a:srgbClr val="FFFF00"/>
                </a:solidFill>
              </a:rPr>
              <a:t>70,8</a:t>
            </a:r>
            <a:r>
              <a:rPr lang="cs-CZ" sz="2200" b="1" dirty="0">
                <a:solidFill>
                  <a:srgbClr val="FFFF00"/>
                </a:solidFill>
              </a:rPr>
              <a:t> </a:t>
            </a:r>
            <a:r>
              <a:rPr lang="cs-CZ" sz="2200" b="1" dirty="0" smtClean="0">
                <a:solidFill>
                  <a:srgbClr val="FFFF00"/>
                </a:solidFill>
              </a:rPr>
              <a:t>% - je </a:t>
            </a:r>
            <a:r>
              <a:rPr lang="cs-CZ" sz="2200" b="1" dirty="0">
                <a:solidFill>
                  <a:srgbClr val="FFFF00"/>
                </a:solidFill>
              </a:rPr>
              <a:t>pokryta Světovým oceánem </a:t>
            </a:r>
            <a:r>
              <a:rPr lang="cs-CZ" sz="2200" b="1" dirty="0"/>
              <a:t>kapalné vody, </a:t>
            </a:r>
            <a:r>
              <a:rPr lang="cs-CZ" sz="2200" b="1" dirty="0" smtClean="0"/>
              <a:t/>
            </a:r>
            <a:br>
              <a:rPr lang="cs-CZ" sz="2200" b="1" dirty="0" smtClean="0"/>
            </a:br>
            <a:r>
              <a:rPr lang="cs-CZ" sz="2200" b="1" dirty="0" smtClean="0"/>
              <a:t>což </a:t>
            </a:r>
            <a:r>
              <a:rPr lang="cs-CZ" sz="2200" b="1" dirty="0"/>
              <a:t>představuje 361 126 221,569 km</a:t>
            </a:r>
            <a:r>
              <a:rPr lang="cs-CZ" sz="2200" b="1" baseline="30000" dirty="0"/>
              <a:t>2</a:t>
            </a:r>
            <a:r>
              <a:rPr lang="cs-CZ" sz="2200" b="1" dirty="0"/>
              <a:t>. </a:t>
            </a:r>
            <a:endParaRPr lang="cs-CZ" sz="2200" b="1" dirty="0" smtClean="0"/>
          </a:p>
          <a:p>
            <a:pPr algn="ctr"/>
            <a:r>
              <a:rPr lang="cs-CZ" sz="2200" b="1" dirty="0" smtClean="0"/>
              <a:t>Oproti </a:t>
            </a:r>
            <a:r>
              <a:rPr lang="cs-CZ" sz="2200" b="1" dirty="0"/>
              <a:t>tomu </a:t>
            </a:r>
            <a:r>
              <a:rPr lang="cs-CZ" sz="2200" b="1" dirty="0">
                <a:solidFill>
                  <a:srgbClr val="FFFF00"/>
                </a:solidFill>
              </a:rPr>
              <a:t>souš zabírá 29,2 %, </a:t>
            </a:r>
            <a:r>
              <a:rPr lang="cs-CZ" sz="2200" b="1" dirty="0"/>
              <a:t>což odpovídá 148 939 063,133 km</a:t>
            </a:r>
            <a:r>
              <a:rPr lang="cs-CZ" sz="2200" b="1" baseline="30000" dirty="0"/>
              <a:t>2</a:t>
            </a:r>
            <a:r>
              <a:rPr lang="cs-CZ" sz="2200" b="1" dirty="0"/>
              <a:t>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347864" y="31228"/>
            <a:ext cx="237626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rgbClr val="92D050"/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POVRCH</a:t>
            </a:r>
            <a:endParaRPr lang="cs-CZ" sz="4400" b="1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rgbClr val="92D050"/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57265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2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7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8594" y="816364"/>
            <a:ext cx="892899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Oceány a pevnina nejsou na světě rozmístěny rovnoměrně, ale většina souše připadá na severní polokouli. Jižní polokoule je pak tvořena převážně oceány</a:t>
            </a:r>
            <a:r>
              <a:rPr lang="cs-CZ" sz="2200" dirty="0" smtClean="0"/>
              <a:t>.</a:t>
            </a:r>
          </a:p>
          <a:p>
            <a:r>
              <a:rPr lang="cs-CZ" sz="2200" dirty="0" smtClean="0"/>
              <a:t>Souš </a:t>
            </a:r>
            <a:r>
              <a:rPr lang="cs-CZ" sz="2200" dirty="0"/>
              <a:t>je na zemském povrchu rozdělena nepravidelně do šesti velkých oblastí nazývaných kontinenty. </a:t>
            </a:r>
            <a:endParaRPr lang="cs-CZ" sz="2200" dirty="0" smtClean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046600" y="3178291"/>
            <a:ext cx="7049918" cy="3577833"/>
          </a:xfrm>
          <a:prstGeom prst="rect">
            <a:avLst/>
          </a:prstGeom>
          <a:noFill/>
          <a:ln w="9525" cap="rnd" cmpd="dbl">
            <a:solidFill>
              <a:schemeClr val="tx1"/>
            </a:solidFill>
            <a:miter lim="800000"/>
            <a:headEnd/>
            <a:tailEnd/>
          </a:ln>
          <a:effectLst>
            <a:outerShdw dist="35921" dir="2700000" algn="ctr" rotWithShape="0">
              <a:schemeClr val="bg2"/>
            </a:outerShdw>
          </a:effectLst>
          <a:scene3d>
            <a:camera prst="orthographicFront"/>
            <a:lightRig rig="soft" dir="t"/>
          </a:scene3d>
          <a:sp3d extrusionH="76200" contourW="12700" prstMaterial="dkEdge">
            <a:bevelT w="139700" h="139700" prst="divot"/>
            <a:bevelB w="152400" h="50800" prst="softRound"/>
            <a:extrusionClr>
              <a:schemeClr val="tx1">
                <a:lumMod val="95000"/>
              </a:schemeClr>
            </a:extrusionClr>
            <a:contourClr>
              <a:schemeClr val="bg2">
                <a:lumMod val="60000"/>
                <a:lumOff val="40000"/>
              </a:schemeClr>
            </a:contourClr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54918" y="121113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6">
                    <a:tint val="15000"/>
                    <a:satMod val="200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</a:rPr>
              <a:t>KONTINENTY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válný popisek 4"/>
          <p:cNvSpPr/>
          <p:nvPr/>
        </p:nvSpPr>
        <p:spPr>
          <a:xfrm>
            <a:off x="6516216" y="2899649"/>
            <a:ext cx="2124677" cy="418107"/>
          </a:xfrm>
          <a:prstGeom prst="wedgeEllipseCallout">
            <a:avLst>
              <a:gd name="adj1" fmla="val -63870"/>
              <a:gd name="adj2" fmla="val 147369"/>
            </a:avLst>
          </a:prstGeom>
          <a:gradFill flip="none" rotWithShape="1">
            <a:gsLst>
              <a:gs pos="0">
                <a:srgbClr val="FFFF00">
                  <a:tint val="66000"/>
                  <a:satMod val="160000"/>
                </a:srgbClr>
              </a:gs>
              <a:gs pos="50000">
                <a:srgbClr val="FFFF00">
                  <a:tint val="44500"/>
                  <a:satMod val="160000"/>
                </a:srgbClr>
              </a:gs>
              <a:gs pos="100000">
                <a:srgbClr val="FFFF00">
                  <a:tint val="23500"/>
                  <a:satMod val="160000"/>
                </a:srgbClr>
              </a:gs>
            </a:gsLst>
            <a:lin ang="10800000" scaled="1"/>
            <a:tileRect/>
          </a:gradFill>
          <a:ln w="19050"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ASIE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2484" y="4005064"/>
            <a:ext cx="2088232" cy="432048"/>
          </a:xfrm>
          <a:prstGeom prst="wedgeEllipseCallout">
            <a:avLst>
              <a:gd name="adj1" fmla="val 67397"/>
              <a:gd name="adj2" fmla="val 62500"/>
            </a:avLst>
          </a:prstGeom>
          <a:gradFill flip="none" rotWithShape="1">
            <a:gsLst>
              <a:gs pos="0">
                <a:srgbClr val="F27F76">
                  <a:tint val="66000"/>
                  <a:satMod val="160000"/>
                </a:srgbClr>
              </a:gs>
              <a:gs pos="50000">
                <a:srgbClr val="F27F76">
                  <a:tint val="44500"/>
                  <a:satMod val="160000"/>
                </a:srgbClr>
              </a:gs>
              <a:gs pos="100000">
                <a:srgbClr val="F27F76">
                  <a:tint val="23500"/>
                  <a:satMod val="160000"/>
                </a:srgbClr>
              </a:gs>
            </a:gsLst>
            <a:lin ang="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AMERIKA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Oválný popisek 6"/>
          <p:cNvSpPr/>
          <p:nvPr/>
        </p:nvSpPr>
        <p:spPr>
          <a:xfrm>
            <a:off x="6660232" y="6165304"/>
            <a:ext cx="2483768" cy="432048"/>
          </a:xfrm>
          <a:prstGeom prst="wedgeEllipseCallout">
            <a:avLst>
              <a:gd name="adj1" fmla="val -37867"/>
              <a:gd name="adj2" fmla="val -206002"/>
            </a:avLst>
          </a:prstGeom>
          <a:gradFill flip="none" rotWithShape="1">
            <a:gsLst>
              <a:gs pos="0">
                <a:srgbClr val="00FF00">
                  <a:tint val="66000"/>
                  <a:satMod val="160000"/>
                </a:srgbClr>
              </a:gs>
              <a:gs pos="50000">
                <a:srgbClr val="00FF00">
                  <a:tint val="44500"/>
                  <a:satMod val="160000"/>
                </a:srgbClr>
              </a:gs>
              <a:gs pos="100000">
                <a:srgbClr val="00FF00">
                  <a:tint val="23500"/>
                  <a:satMod val="160000"/>
                </a:srgbClr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AUSTRÁLIE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Oválný popisek 7"/>
          <p:cNvSpPr/>
          <p:nvPr/>
        </p:nvSpPr>
        <p:spPr>
          <a:xfrm>
            <a:off x="2484" y="5355566"/>
            <a:ext cx="2664296" cy="504056"/>
          </a:xfrm>
          <a:prstGeom prst="wedgeEllipseCallout">
            <a:avLst>
              <a:gd name="adj1" fmla="val 121571"/>
              <a:gd name="adj2" fmla="val 203294"/>
            </a:avLst>
          </a:prstGeom>
          <a:gradFill flip="none" rotWithShape="1">
            <a:gsLst>
              <a:gs pos="0">
                <a:schemeClr val="tx1">
                  <a:shade val="30000"/>
                  <a:satMod val="115000"/>
                </a:schemeClr>
              </a:gs>
              <a:gs pos="50000">
                <a:schemeClr val="tx1">
                  <a:shade val="67500"/>
                  <a:satMod val="115000"/>
                </a:schemeClr>
              </a:gs>
              <a:gs pos="100000">
                <a:schemeClr val="tx1">
                  <a:shade val="100000"/>
                  <a:satMod val="115000"/>
                </a:schemeClr>
              </a:gs>
            </a:gsLst>
            <a:path path="circle">
              <a:fillToRect l="100000" b="100000"/>
            </a:path>
            <a:tileRect t="-100000" r="-10000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ANTARKTIDA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Oválný popisek 8"/>
          <p:cNvSpPr/>
          <p:nvPr/>
        </p:nvSpPr>
        <p:spPr>
          <a:xfrm>
            <a:off x="4315551" y="2690595"/>
            <a:ext cx="2232248" cy="418107"/>
          </a:xfrm>
          <a:prstGeom prst="wedgeEllipseCallout">
            <a:avLst>
              <a:gd name="adj1" fmla="val -26947"/>
              <a:gd name="adj2" fmla="val 196331"/>
            </a:avLst>
          </a:prstGeom>
          <a:gradFill flip="none" rotWithShape="1">
            <a:gsLst>
              <a:gs pos="0">
                <a:srgbClr val="00B0F0">
                  <a:tint val="66000"/>
                  <a:satMod val="160000"/>
                </a:srgbClr>
              </a:gs>
              <a:gs pos="50000">
                <a:srgbClr val="00B0F0">
                  <a:tint val="44500"/>
                  <a:satMod val="160000"/>
                </a:srgbClr>
              </a:gs>
              <a:gs pos="100000">
                <a:srgbClr val="00B0F0">
                  <a:tint val="23500"/>
                  <a:satMod val="160000"/>
                </a:srgbClr>
              </a:gs>
            </a:gsLst>
            <a:lin ang="108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Oválný popisek 11"/>
          <p:cNvSpPr/>
          <p:nvPr/>
        </p:nvSpPr>
        <p:spPr>
          <a:xfrm>
            <a:off x="4315551" y="5880370"/>
            <a:ext cx="1804180" cy="428949"/>
          </a:xfrm>
          <a:prstGeom prst="wedgeEllipseCallout">
            <a:avLst>
              <a:gd name="adj1" fmla="val -25725"/>
              <a:gd name="adj2" fmla="val -234541"/>
            </a:avLst>
          </a:prstGeom>
          <a:gradFill flip="none" rotWithShape="1">
            <a:gsLst>
              <a:gs pos="0">
                <a:schemeClr val="tx1">
                  <a:lumMod val="50000"/>
                  <a:tint val="66000"/>
                  <a:satMod val="160000"/>
                </a:schemeClr>
              </a:gs>
              <a:gs pos="24000">
                <a:schemeClr val="tx1">
                  <a:lumMod val="50000"/>
                  <a:tint val="44500"/>
                  <a:satMod val="160000"/>
                </a:schemeClr>
              </a:gs>
              <a:gs pos="48000">
                <a:schemeClr val="tx1">
                  <a:tint val="23500"/>
                  <a:satMod val="160000"/>
                  <a:lumMod val="63000"/>
                </a:schemeClr>
              </a:gs>
            </a:gsLst>
            <a:lin ang="13500000" scaled="1"/>
            <a:tileRect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AFRIKA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38594" y="2262914"/>
            <a:ext cx="892899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dirty="0"/>
              <a:t>Jádra kontinentů jsou tvořeny stabilními platformami (štíty), které jsou zpravidla staré několik miliard let.</a:t>
            </a:r>
          </a:p>
        </p:txBody>
      </p:sp>
      <p:sp>
        <p:nvSpPr>
          <p:cNvPr id="10" name="Šipka doprava 9"/>
          <p:cNvSpPr/>
          <p:nvPr/>
        </p:nvSpPr>
        <p:spPr>
          <a:xfrm>
            <a:off x="3131841" y="1985107"/>
            <a:ext cx="792088" cy="137037"/>
          </a:xfrm>
          <a:prstGeom prst="rightArrow">
            <a:avLst/>
          </a:prstGeom>
          <a:solidFill>
            <a:srgbClr val="00FF00"/>
          </a:solidFill>
          <a:effectLst>
            <a:glow rad="63500">
              <a:schemeClr val="accent6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1583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" presetClass="entr" presetSubtype="3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690"/>
                            </p:stCondLst>
                            <p:childTnLst>
                              <p:par>
                                <p:cTn id="2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3" grpId="0"/>
      <p:bldP spid="5" grpId="0" animBg="1"/>
      <p:bldP spid="6" grpId="0" animBg="1"/>
      <p:bldP spid="7" grpId="0" animBg="1"/>
      <p:bldP spid="8" grpId="0" animBg="1"/>
      <p:bldP spid="9" grpId="0" animBg="1"/>
      <p:bldP spid="12" grpId="0" animBg="1"/>
      <p:bldP spid="4" grpId="0" build="p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1" y="260648"/>
            <a:ext cx="6672741" cy="57606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31505" y="6186673"/>
            <a:ext cx="8832983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onstantia" pitchFamily="18" charset="0"/>
              </a:rPr>
              <a:t>Mapa světa z roku 1689 (Amsterdam</a:t>
            </a: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  <a:latin typeface="Constantia" pitchFamily="18" charset="0"/>
              </a:rPr>
              <a:t>)</a:t>
            </a:r>
            <a:endParaRPr lang="cs-CZ" sz="2400" b="1" dirty="0">
              <a:solidFill>
                <a:schemeClr val="tx2">
                  <a:lumMod val="10000"/>
                </a:schemeClr>
              </a:solidFill>
              <a:latin typeface="Constantia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29645339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2" dur="2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91922265"/>
              </p:ext>
            </p:extLst>
          </p:nvPr>
        </p:nvGraphicFramePr>
        <p:xfrm>
          <a:off x="328092" y="2780928"/>
          <a:ext cx="8492380" cy="3840480"/>
        </p:xfrm>
        <a:graphic>
          <a:graphicData uri="http://schemas.openxmlformats.org/drawingml/2006/table">
            <a:tbl>
              <a:tblPr>
                <a:effectLst>
                  <a:innerShdw blurRad="114300">
                    <a:srgbClr val="FFC000"/>
                  </a:innerShdw>
                </a:effectLst>
              </a:tblPr>
              <a:tblGrid>
                <a:gridCol w="4246190"/>
                <a:gridCol w="4246190"/>
              </a:tblGrid>
              <a:tr h="390194"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Rovníkový průměr: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B>
                      <a:noFill/>
                    </a:lnB>
                    <a:solidFill>
                      <a:schemeClr val="tx2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12 756 km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5000"/>
                      </a:schemeClr>
                    </a:solidFill>
                  </a:tcPr>
                </a:tc>
              </a:tr>
              <a:tr h="390194"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Vzdálenost pólů: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12 713 km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10000"/>
                      </a:schemeClr>
                    </a:solidFill>
                  </a:tcPr>
                </a:tc>
              </a:tr>
              <a:tr h="390194"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Délka rovníku: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40 075 km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5000"/>
                      </a:schemeClr>
                    </a:solidFill>
                  </a:tcPr>
                </a:tc>
              </a:tr>
              <a:tr h="390194"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Délka poledníkové elipsy: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40 008 km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10000"/>
                      </a:schemeClr>
                    </a:solidFill>
                  </a:tcPr>
                </a:tc>
              </a:tr>
              <a:tr h="390194"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Povrch: 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510 mil km</a:t>
                      </a:r>
                      <a:r>
                        <a:rPr lang="cs-CZ" sz="2200" b="1" baseline="30000" dirty="0">
                          <a:solidFill>
                            <a:srgbClr val="FFFF00"/>
                          </a:solidFill>
                        </a:rPr>
                        <a:t>2</a:t>
                      </a:r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5000"/>
                      </a:schemeClr>
                    </a:solidFill>
                  </a:tcPr>
                </a:tc>
              </a:tr>
              <a:tr h="390194"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Objem: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1 083 miliard km</a:t>
                      </a:r>
                      <a:r>
                        <a:rPr lang="cs-CZ" sz="2200" b="1" baseline="30000" dirty="0">
                          <a:solidFill>
                            <a:srgbClr val="FFFF00"/>
                          </a:solidFill>
                        </a:rPr>
                        <a:t>3</a:t>
                      </a:r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10000"/>
                      </a:schemeClr>
                    </a:solidFill>
                  </a:tcPr>
                </a:tc>
              </a:tr>
              <a:tr h="390194">
                <a:tc>
                  <a:txBody>
                    <a:bodyPr/>
                    <a:lstStyle/>
                    <a:p>
                      <a:r>
                        <a:rPr lang="cs-CZ" sz="2200" b="1" dirty="0" smtClean="0">
                          <a:solidFill>
                            <a:srgbClr val="FFFF00"/>
                          </a:solidFill>
                        </a:rPr>
                        <a:t>Hustota:</a:t>
                      </a:r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5,5 g/cm</a:t>
                      </a:r>
                      <a:r>
                        <a:rPr lang="cs-CZ" sz="2200" b="1" baseline="30000" dirty="0">
                          <a:solidFill>
                            <a:srgbClr val="FFFF00"/>
                          </a:solidFill>
                        </a:rPr>
                        <a:t>3</a:t>
                      </a:r>
                      <a:endParaRPr lang="cs-CZ" sz="2200" b="1" dirty="0">
                        <a:solidFill>
                          <a:srgbClr val="FFFF00"/>
                        </a:solidFill>
                      </a:endParaRP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5000"/>
                      </a:schemeClr>
                    </a:solidFill>
                  </a:tcPr>
                </a:tc>
              </a:tr>
              <a:tr h="390194"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Hmotnost: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1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5,977 · 10</a:t>
                      </a:r>
                      <a:r>
                        <a:rPr lang="cs-CZ" sz="2200" b="1" baseline="30000" dirty="0">
                          <a:solidFill>
                            <a:srgbClr val="FFFF00"/>
                          </a:solidFill>
                        </a:rPr>
                        <a:t>24</a:t>
                      </a:r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 kg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10000"/>
                      </a:schemeClr>
                    </a:solidFill>
                  </a:tcPr>
                </a:tc>
              </a:tr>
              <a:tr h="390194"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Zploštění: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2200" b="1" dirty="0">
                          <a:solidFill>
                            <a:srgbClr val="FFFF00"/>
                          </a:solidFill>
                        </a:rPr>
                        <a:t>1 : 298,26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tx2">
                        <a:lumMod val="25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" name="Rectangle 1"/>
          <p:cNvSpPr>
            <a:spLocks noChangeArrowheads="1"/>
          </p:cNvSpPr>
          <p:nvPr/>
        </p:nvSpPr>
        <p:spPr bwMode="auto">
          <a:xfrm>
            <a:off x="251520" y="919173"/>
            <a:ext cx="8640960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Řecký vědec </a:t>
            </a:r>
            <a:r>
              <a:rPr kumimoji="0" lang="cs-CZ" sz="24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cs typeface="Arial" charset="0"/>
              </a:rPr>
              <a:t>Aristoteles</a:t>
            </a:r>
            <a:r>
              <a:rPr kumimoji="0" lang="cs-CZ" sz="240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cs typeface="Arial" charset="0"/>
              </a:rPr>
              <a:t> jako první dospěl k názoru, že Země je kulatá. Později se zjistilo, že Země není přesná koule, ale je na pólech zploštěná. Tvar Země nejpřesněji vystihuje geoid. Kartografie využívá pravidelný tvar - referenční elipsoid.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597839" y="188744"/>
            <a:ext cx="594832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n w="19050">
                  <a:solidFill>
                    <a:schemeClr val="bg1"/>
                  </a:solidFill>
                </a:ln>
                <a:solidFill>
                  <a:srgbClr val="FFFF00"/>
                </a:solidFill>
                <a:effectLst>
                  <a:glow rad="101600">
                    <a:schemeClr val="accent5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 ÚDAJE O ZEMI</a:t>
            </a:r>
            <a:endParaRPr lang="cs-CZ" sz="4000" b="1" dirty="0">
              <a:ln w="19050">
                <a:solidFill>
                  <a:schemeClr val="bg1"/>
                </a:solidFill>
              </a:ln>
              <a:solidFill>
                <a:srgbClr val="FFFF00"/>
              </a:solidFill>
              <a:effectLst>
                <a:glow rad="101600">
                  <a:schemeClr val="accent5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379723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37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282881"/>
            <a:ext cx="5256584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ROZMĚRY A TVAR ZEMĚ</a:t>
            </a:r>
            <a:endParaRPr lang="cs-CZ" sz="4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60934" y="1124744"/>
            <a:ext cx="87597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/>
              <a:t>Určování rozměrů Země má bohatou </a:t>
            </a:r>
            <a:r>
              <a:rPr lang="cs-CZ" sz="2400" dirty="0" smtClean="0"/>
              <a:t>historii.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60934" y="1916832"/>
            <a:ext cx="4181538" cy="1107996"/>
          </a:xfrm>
          <a:prstGeom prst="rect">
            <a:avLst/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16200000" scaled="1"/>
            <a:tileRect/>
          </a:gradFill>
          <a:ln w="38100">
            <a:solidFill>
              <a:schemeClr val="accent6">
                <a:lumMod val="75000"/>
              </a:schemeClr>
            </a:solidFill>
          </a:ln>
          <a:effectLst>
            <a:glow rad="228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r>
              <a:rPr lang="cs-CZ" sz="2200" b="1" dirty="0">
                <a:solidFill>
                  <a:schemeClr val="accent2">
                    <a:lumMod val="50000"/>
                  </a:schemeClr>
                </a:solidFill>
              </a:rPr>
              <a:t>Země je </a:t>
            </a:r>
            <a:r>
              <a:rPr lang="cs-CZ" sz="2200" b="1" dirty="0" smtClean="0">
                <a:solidFill>
                  <a:schemeClr val="accent2">
                    <a:lumMod val="50000"/>
                  </a:schemeClr>
                </a:solidFill>
              </a:rPr>
              <a:t>popsána </a:t>
            </a:r>
            <a:r>
              <a:rPr lang="cs-CZ" sz="2200" b="1" dirty="0">
                <a:solidFill>
                  <a:schemeClr val="accent2">
                    <a:lumMod val="50000"/>
                  </a:schemeClr>
                </a:solidFill>
              </a:rPr>
              <a:t>jako kotouč obklopený oceánem s nebeskou klenbou ve tvaru přilby.</a:t>
            </a:r>
          </a:p>
        </p:txBody>
      </p:sp>
      <p:sp>
        <p:nvSpPr>
          <p:cNvPr id="6" name="Zaoblený obdélníkový popisek 5"/>
          <p:cNvSpPr/>
          <p:nvPr/>
        </p:nvSpPr>
        <p:spPr>
          <a:xfrm>
            <a:off x="5004048" y="1914456"/>
            <a:ext cx="3916638" cy="1110372"/>
          </a:xfrm>
          <a:prstGeom prst="wedgeRoundRectCallout">
            <a:avLst>
              <a:gd name="adj1" fmla="val -79170"/>
              <a:gd name="adj2" fmla="val 31079"/>
              <a:gd name="adj3" fmla="val 16667"/>
            </a:avLst>
          </a:prstGeom>
          <a:solidFill>
            <a:schemeClr val="accent6">
              <a:lumMod val="75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>
                <a:solidFill>
                  <a:schemeClr val="bg1"/>
                </a:solidFill>
              </a:rPr>
              <a:t>Jedna z prvních představ o světě –</a:t>
            </a:r>
          </a:p>
          <a:p>
            <a:r>
              <a:rPr lang="cs-CZ" sz="2000" dirty="0">
                <a:solidFill>
                  <a:schemeClr val="bg1"/>
                </a:solidFill>
              </a:rPr>
              <a:t>je popsána v </a:t>
            </a:r>
            <a:r>
              <a:rPr lang="cs-CZ" sz="2000" b="1" dirty="0">
                <a:solidFill>
                  <a:schemeClr val="accent6">
                    <a:lumMod val="40000"/>
                    <a:lumOff val="60000"/>
                  </a:schemeClr>
                </a:solidFill>
              </a:rPr>
              <a:t>Homérových</a:t>
            </a:r>
            <a:r>
              <a:rPr lang="cs-CZ" sz="2000" dirty="0">
                <a:solidFill>
                  <a:schemeClr val="bg1"/>
                </a:solidFill>
              </a:rPr>
              <a:t> zpěvech </a:t>
            </a:r>
            <a:r>
              <a:rPr lang="cs-CZ" sz="2000" b="1" dirty="0">
                <a:solidFill>
                  <a:schemeClr val="bg1"/>
                </a:solidFill>
              </a:rPr>
              <a:t>(asi 850 př. n. l.).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349904" y="3382982"/>
            <a:ext cx="2805124" cy="572464"/>
          </a:xfrm>
          <a:prstGeom prst="rect">
            <a:avLst/>
          </a:prstGeom>
          <a:solidFill>
            <a:schemeClr val="tx2"/>
          </a:solidFill>
          <a:ln cmpd="thickThin"/>
          <a:effectLst>
            <a:glow rad="139700">
              <a:schemeClr val="accent5">
                <a:satMod val="175000"/>
                <a:alpha val="40000"/>
              </a:schemeClr>
            </a:glow>
            <a:outerShdw blurRad="40000" dist="20000" dir="5400000" rotWithShape="0">
              <a:srgbClr val="000000">
                <a:alpha val="38000"/>
              </a:srgbClr>
            </a:outerShdw>
            <a:softEdge rad="12700"/>
          </a:effectLst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>
              <a:lnSpc>
                <a:spcPct val="130000"/>
              </a:lnSpc>
              <a:spcBef>
                <a:spcPts val="600"/>
              </a:spcBef>
              <a:spcAft>
                <a:spcPts val="600"/>
              </a:spcAft>
            </a:pPr>
            <a:r>
              <a:rPr lang="cs-CZ" sz="24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Země má tvar koule</a:t>
            </a:r>
            <a:r>
              <a:rPr lang="cs-CZ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. </a:t>
            </a:r>
          </a:p>
        </p:txBody>
      </p:sp>
      <p:sp>
        <p:nvSpPr>
          <p:cNvPr id="10" name="Zaoblený obdélníkový popisek 9"/>
          <p:cNvSpPr/>
          <p:nvPr/>
        </p:nvSpPr>
        <p:spPr>
          <a:xfrm>
            <a:off x="150662" y="3980759"/>
            <a:ext cx="2808312" cy="1008112"/>
          </a:xfrm>
          <a:prstGeom prst="wedgeRoundRectCallout">
            <a:avLst>
              <a:gd name="adj1" fmla="val 72960"/>
              <a:gd name="adj2" fmla="val -63402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Tvrdil </a:t>
            </a:r>
            <a:r>
              <a:rPr lang="cs-CZ" sz="2000" b="1" dirty="0" smtClean="0">
                <a:solidFill>
                  <a:srgbClr val="FFFF00"/>
                </a:solidFill>
              </a:rPr>
              <a:t>Pythagoras</a:t>
            </a:r>
            <a:r>
              <a:rPr lang="cs-CZ" sz="2000" b="1" dirty="0" smtClean="0"/>
              <a:t>, </a:t>
            </a:r>
            <a:r>
              <a:rPr lang="cs-CZ" sz="2000" dirty="0" smtClean="0"/>
              <a:t>význačný matematik, již </a:t>
            </a:r>
            <a:r>
              <a:rPr lang="cs-CZ" sz="2000" b="1" dirty="0"/>
              <a:t>v 6. století př. n. </a:t>
            </a:r>
            <a:r>
              <a:rPr lang="cs-CZ" sz="2000" b="1" dirty="0" smtClean="0"/>
              <a:t>l.</a:t>
            </a:r>
            <a:endParaRPr lang="cs-CZ" sz="2000" b="1" dirty="0"/>
          </a:p>
        </p:txBody>
      </p:sp>
      <p:sp>
        <p:nvSpPr>
          <p:cNvPr id="11" name="Zaoblený obdélníkový popisek 10"/>
          <p:cNvSpPr/>
          <p:nvPr/>
        </p:nvSpPr>
        <p:spPr>
          <a:xfrm>
            <a:off x="6507517" y="3955446"/>
            <a:ext cx="2636483" cy="864096"/>
          </a:xfrm>
          <a:prstGeom prst="wedgeRoundRectCallout">
            <a:avLst>
              <a:gd name="adj1" fmla="val -58174"/>
              <a:gd name="adj2" fmla="val -86599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/>
              <a:t>Názor o kulatosti Země učil i jeho žák </a:t>
            </a:r>
            <a:r>
              <a:rPr lang="cs-CZ" sz="2000" b="1" dirty="0">
                <a:solidFill>
                  <a:srgbClr val="FFFF00"/>
                </a:solidFill>
              </a:rPr>
              <a:t>Platón</a:t>
            </a:r>
            <a:r>
              <a:rPr lang="cs-CZ" sz="2000" dirty="0"/>
              <a:t>. </a:t>
            </a:r>
          </a:p>
        </p:txBody>
      </p:sp>
      <p:sp>
        <p:nvSpPr>
          <p:cNvPr id="12" name="Zaoblený obdélníkový popisek 11"/>
          <p:cNvSpPr/>
          <p:nvPr/>
        </p:nvSpPr>
        <p:spPr>
          <a:xfrm>
            <a:off x="2958974" y="4988871"/>
            <a:ext cx="5262889" cy="1512168"/>
          </a:xfrm>
          <a:prstGeom prst="wedgeRoundRectCallout">
            <a:avLst>
              <a:gd name="adj1" fmla="val -3771"/>
              <a:gd name="adj2" fmla="val -114072"/>
              <a:gd name="adj3" fmla="val 16667"/>
            </a:avLst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000" dirty="0"/>
              <a:t>Prvním, kdo tento názor podložil důkazy, byl </a:t>
            </a:r>
            <a:r>
              <a:rPr lang="cs-CZ" sz="2000" b="1" dirty="0">
                <a:solidFill>
                  <a:srgbClr val="FFFF00"/>
                </a:solidFill>
              </a:rPr>
              <a:t>Aristotelés</a:t>
            </a:r>
            <a:r>
              <a:rPr lang="cs-CZ" sz="2000" dirty="0"/>
              <a:t>. Poukazoval např. na postupné mizení odplouvající lodi za obzorem či </a:t>
            </a:r>
            <a:r>
              <a:rPr lang="cs-CZ" sz="2000" dirty="0" smtClean="0"/>
              <a:t>                          na </a:t>
            </a:r>
            <a:r>
              <a:rPr lang="cs-CZ" sz="2000" dirty="0"/>
              <a:t>kruhový stín Země na Měsíci při jeho zatmění.</a:t>
            </a:r>
          </a:p>
        </p:txBody>
      </p:sp>
    </p:spTree>
    <p:extLst>
      <p:ext uri="{BB962C8B-B14F-4D97-AF65-F5344CB8AC3E}">
        <p14:creationId xmlns:p14="http://schemas.microsoft.com/office/powerpoint/2010/main" xmlns="" val="30568750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7" grpId="0" animBg="1"/>
      <p:bldP spid="6" grpId="0" animBg="1"/>
      <p:bldP spid="8" grpId="0" animBg="1"/>
      <p:bldP spid="10" grpId="0" animBg="1"/>
      <p:bldP spid="11" grpId="0" animBg="1"/>
      <p:bldP spid="1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624319" y="188640"/>
            <a:ext cx="6336705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4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STŘEDOVĚKÁ ASTRONOMIE</a:t>
            </a:r>
            <a:endParaRPr lang="cs-CZ" sz="4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7" name="Čárový popisek 2 (s ohraničením a zvýrazněním) 6"/>
          <p:cNvSpPr/>
          <p:nvPr/>
        </p:nvSpPr>
        <p:spPr>
          <a:xfrm>
            <a:off x="683568" y="1124744"/>
            <a:ext cx="8136904" cy="1224136"/>
          </a:xfrm>
          <a:prstGeom prst="accentBorderCallout2">
            <a:avLst>
              <a:gd name="adj1" fmla="val 2325"/>
              <a:gd name="adj2" fmla="val -1899"/>
              <a:gd name="adj3" fmla="val 23805"/>
              <a:gd name="adj4" fmla="val -7451"/>
              <a:gd name="adj5" fmla="val 96073"/>
              <a:gd name="adj6" fmla="val -1980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1"/>
            <a:tileRect/>
          </a:gradFill>
          <a:ln>
            <a:solidFill>
              <a:schemeClr val="tx1">
                <a:lumMod val="95000"/>
              </a:schemeClr>
            </a:solidFill>
          </a:ln>
          <a:effectLst>
            <a:glow rad="139700">
              <a:schemeClr val="accent5">
                <a:satMod val="175000"/>
                <a:alpha val="40000"/>
              </a:schemeClr>
            </a:glo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dirty="0" smtClean="0"/>
              <a:t> </a:t>
            </a:r>
            <a:r>
              <a:rPr lang="cs-CZ" sz="2200" b="1" dirty="0" smtClean="0">
                <a:solidFill>
                  <a:schemeClr val="bg1"/>
                </a:solidFill>
              </a:rPr>
              <a:t>Ve </a:t>
            </a:r>
            <a:r>
              <a:rPr lang="cs-CZ" sz="2200" b="1" dirty="0">
                <a:solidFill>
                  <a:schemeClr val="bg1"/>
                </a:solidFill>
              </a:rPr>
              <a:t>středověku je církví v Evropě prosazován primitivní názor </a:t>
            </a:r>
            <a:r>
              <a:rPr lang="cs-CZ" sz="2200" b="1" dirty="0" smtClean="0">
                <a:solidFill>
                  <a:schemeClr val="bg1"/>
                </a:solidFill>
              </a:rPr>
              <a:t/>
            </a:r>
            <a:br>
              <a:rPr lang="cs-CZ" sz="2200" b="1" dirty="0" smtClean="0">
                <a:solidFill>
                  <a:schemeClr val="bg1"/>
                </a:solidFill>
              </a:rPr>
            </a:br>
            <a:r>
              <a:rPr lang="cs-CZ" sz="2200" b="1" dirty="0" smtClean="0">
                <a:solidFill>
                  <a:schemeClr val="bg1"/>
                </a:solidFill>
              </a:rPr>
              <a:t>o </a:t>
            </a:r>
            <a:r>
              <a:rPr lang="cs-CZ" sz="2200" b="1" dirty="0">
                <a:solidFill>
                  <a:schemeClr val="bg1"/>
                </a:solidFill>
              </a:rPr>
              <a:t>plochosti Země</a:t>
            </a:r>
            <a:r>
              <a:rPr lang="cs-CZ" sz="2200" b="1" dirty="0" smtClean="0">
                <a:solidFill>
                  <a:schemeClr val="bg1"/>
                </a:solidFill>
              </a:rPr>
              <a:t>. V </a:t>
            </a:r>
            <a:r>
              <a:rPr lang="cs-CZ" sz="2200" b="1" dirty="0">
                <a:solidFill>
                  <a:schemeClr val="bg1"/>
                </a:solidFill>
              </a:rPr>
              <a:t>Evropě byli zastánci názoru kulovitosti Země tvrdě pronásledováni katolickou církví.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4100" y="2682428"/>
            <a:ext cx="2736305" cy="3755427"/>
          </a:xfrm>
          <a:prstGeom prst="rect">
            <a:avLst/>
          </a:prstGeom>
          <a:noFill/>
          <a:ln w="19050">
            <a:solidFill>
              <a:schemeClr val="tx1"/>
            </a:solidFill>
            <a:miter lim="800000"/>
            <a:headEnd/>
            <a:tailEnd/>
          </a:ln>
          <a:effectLst>
            <a:glow rad="1397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383868" y="2492896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Mikuláš Koperník</a:t>
            </a:r>
          </a:p>
          <a:p>
            <a:pPr algn="ctr"/>
            <a:r>
              <a:rPr lang="cs-CZ" sz="2400" b="1" dirty="0" smtClean="0">
                <a:solidFill>
                  <a:srgbClr val="FFC000"/>
                </a:solidFill>
              </a:rPr>
              <a:t>(1473 – 1543)</a:t>
            </a:r>
            <a:endParaRPr lang="cs-CZ" sz="2400" b="1" dirty="0">
              <a:solidFill>
                <a:srgbClr val="FFC000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3095836" y="3461618"/>
            <a:ext cx="3276364" cy="324704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000" dirty="0" smtClean="0"/>
              <a:t>byl </a:t>
            </a:r>
            <a:r>
              <a:rPr lang="cs-CZ" sz="2000" dirty="0"/>
              <a:t>astronom, matematik, právník, stratég a lékař, římskokatolický duchovní </a:t>
            </a:r>
            <a:r>
              <a:rPr lang="cs-CZ" sz="2000" dirty="0" smtClean="0"/>
              <a:t>                 a </a:t>
            </a:r>
            <a:r>
              <a:rPr lang="cs-CZ" sz="2000" dirty="0"/>
              <a:t>tvůrce heliocentrické (sluncestředné) teorie</a:t>
            </a:r>
            <a:r>
              <a:rPr lang="cs-CZ" sz="2000" dirty="0" smtClean="0"/>
              <a:t>.</a:t>
            </a:r>
          </a:p>
          <a:p>
            <a:pPr algn="ctr">
              <a:spcAft>
                <a:spcPts val="600"/>
              </a:spcAft>
            </a:pPr>
            <a:r>
              <a:rPr lang="cs-CZ" sz="2000" dirty="0" smtClean="0"/>
              <a:t>Svoji </a:t>
            </a:r>
            <a:r>
              <a:rPr lang="cs-CZ" sz="2000" dirty="0"/>
              <a:t>novou teorii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o </a:t>
            </a:r>
            <a:r>
              <a:rPr lang="cs-CZ" sz="2000" dirty="0"/>
              <a:t>heliocentrické soustavě zveřejnil ve svém nejslavnějším díle “O obězích sfér nebeských” o 6 </a:t>
            </a:r>
            <a:r>
              <a:rPr lang="cs-CZ" sz="2000" dirty="0" smtClean="0"/>
              <a:t>knihách.</a:t>
            </a:r>
            <a:endParaRPr lang="cs-CZ" sz="2000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38045" y="2656722"/>
            <a:ext cx="2428209" cy="323761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>
            <a:glow rad="139700">
              <a:schemeClr val="accent2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6641936" y="5927602"/>
            <a:ext cx="2304256" cy="523220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1400" b="1" dirty="0" smtClean="0">
                <a:ln w="11430">
                  <a:noFill/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Hrob Mikuláše Koperníka</a:t>
            </a:r>
            <a:br>
              <a:rPr lang="cs-CZ" sz="1400" b="1" dirty="0" smtClean="0">
                <a:ln w="11430">
                  <a:noFill/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</a:br>
            <a:r>
              <a:rPr lang="cs-CZ" sz="1400" b="1" dirty="0" smtClean="0">
                <a:ln w="11430">
                  <a:noFill/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ve </a:t>
            </a:r>
            <a:r>
              <a:rPr lang="cs-CZ" sz="1400" b="1" dirty="0">
                <a:ln w="11430">
                  <a:noFill/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fromborské </a:t>
            </a:r>
            <a:r>
              <a:rPr lang="cs-CZ" sz="1400" b="1" dirty="0" smtClean="0">
                <a:ln w="11430">
                  <a:noFill/>
                </a:ln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  <a:latin typeface="Times New Roman" pitchFamily="18" charset="0"/>
                <a:cs typeface="Times New Roman" pitchFamily="18" charset="0"/>
              </a:rPr>
              <a:t>katedrále.</a:t>
            </a:r>
            <a:endParaRPr lang="cs-CZ" sz="1400" b="1" dirty="0">
              <a:ln w="11430">
                <a:noFill/>
              </a:ln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28326614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16" presetClass="entr" presetSubtype="37" fill="hold" grpId="0" nodeType="afterEffect">
                                  <p:stCondLst>
                                    <p:cond delay="1000"/>
                                  </p:stCondLst>
                                  <p:iterate type="lt">
                                    <p:tmPct val="6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3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8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6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2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  <p:bldP spid="11" grpId="0"/>
      <p:bldP spid="12" grpId="0" build="p"/>
      <p:bldP spid="13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4343" y="611539"/>
            <a:ext cx="2825223" cy="3173778"/>
          </a:xfrm>
          <a:prstGeom prst="rect">
            <a:avLst/>
          </a:prstGeom>
          <a:noFill/>
          <a:ln>
            <a:noFill/>
          </a:ln>
          <a:effectLst>
            <a:glow rad="228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79512" y="4107368"/>
            <a:ext cx="4320480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/>
              <a:t>Byl </a:t>
            </a:r>
            <a:r>
              <a:rPr lang="cs-CZ" sz="2000" dirty="0"/>
              <a:t>souzen za své </a:t>
            </a:r>
            <a:r>
              <a:rPr lang="cs-CZ" sz="2000" dirty="0" smtClean="0"/>
              <a:t>protikatolické                         </a:t>
            </a:r>
            <a:r>
              <a:rPr lang="cs-CZ" sz="2000" dirty="0"/>
              <a:t>a rouhačské </a:t>
            </a:r>
            <a:r>
              <a:rPr lang="cs-CZ" sz="2000" dirty="0" smtClean="0"/>
              <a:t>myšlenky. Neustoupil </a:t>
            </a:r>
            <a:r>
              <a:rPr lang="cs-CZ" sz="2000" dirty="0"/>
              <a:t>naléhání inkvizice aby odvolal své učení. V lednu roku 1600 byl nad ním vynesen rozsudek – trest smrti upálením. 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3157936" y="1340768"/>
            <a:ext cx="590465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/>
              <a:t>byl italský </a:t>
            </a:r>
            <a:r>
              <a:rPr lang="cs-CZ" sz="2000" dirty="0" smtClean="0"/>
              <a:t>filozof, </a:t>
            </a:r>
            <a:r>
              <a:rPr lang="cs-CZ" sz="2000" dirty="0"/>
              <a:t>spisovatel (básník a komediograf), astronom, zabýval se rovněž </a:t>
            </a:r>
            <a:r>
              <a:rPr lang="cs-CZ" sz="2000" dirty="0" smtClean="0"/>
              <a:t>mnemotechnikou.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4813393" y="324299"/>
            <a:ext cx="2520281" cy="9079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spcAft>
                <a:spcPts val="600"/>
              </a:spcAft>
            </a:pP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Giordano Bruno </a:t>
            </a:r>
          </a:p>
          <a:p>
            <a:pPr algn="ctr">
              <a:spcAft>
                <a:spcPts val="1200"/>
              </a:spcAft>
            </a:pPr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(1548 – 1600)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166800" y="2198428"/>
            <a:ext cx="5904655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/>
              <a:t>V astronomii se proslavil tezemi o tom, že Země ani Slunce není středem vesmíru a že vesmír je nekonečný.</a:t>
            </a:r>
          </a:p>
          <a:p>
            <a:pPr>
              <a:spcAft>
                <a:spcPts val="600"/>
              </a:spcAft>
            </a:pPr>
            <a:r>
              <a:rPr lang="cs-CZ" sz="2000" dirty="0"/>
              <a:t>Vydal významné spisy, ve kterých korigoval Koperníkův heliocentrismus a vyložil svoji kosmologickou teorii 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o </a:t>
            </a:r>
            <a:r>
              <a:rPr lang="cs-CZ" sz="2000" dirty="0"/>
              <a:t>nekonečnosti  vesmíru. </a:t>
            </a: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13393" y="4099669"/>
            <a:ext cx="4274568" cy="26502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Zaoblený obdélníkový popisek 9"/>
          <p:cNvSpPr/>
          <p:nvPr/>
        </p:nvSpPr>
        <p:spPr>
          <a:xfrm>
            <a:off x="539551" y="6077159"/>
            <a:ext cx="3993327" cy="648072"/>
          </a:xfrm>
          <a:prstGeom prst="wedgeRoundRectCallout">
            <a:avLst>
              <a:gd name="adj1" fmla="val 54979"/>
              <a:gd name="adj2" fmla="val -76490"/>
              <a:gd name="adj3" fmla="val 16667"/>
            </a:avLst>
          </a:prstGeom>
          <a:gradFill flip="none" rotWithShape="1"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2700000" scaled="1"/>
            <a:tileRect/>
          </a:gradFill>
          <a:ln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pt-BR" sz="1600" b="1" dirty="0">
                <a:solidFill>
                  <a:schemeClr val="bg1"/>
                </a:solidFill>
              </a:rPr>
              <a:t>Reliéf z Brunova pomníku na </a:t>
            </a:r>
            <a:r>
              <a:rPr lang="cs-CZ" sz="1600" b="1" dirty="0">
                <a:solidFill>
                  <a:schemeClr val="bg1"/>
                </a:solidFill>
              </a:rPr>
              <a:t>Náměstí květin v Římě</a:t>
            </a:r>
            <a:r>
              <a:rPr lang="pt-BR" sz="1600" b="1" dirty="0">
                <a:solidFill>
                  <a:schemeClr val="bg1"/>
                </a:solidFill>
              </a:rPr>
              <a:t>, inkviziční proces</a:t>
            </a:r>
            <a:endParaRPr lang="cs-CZ" sz="1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47171166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22" presetClass="entr" presetSubtype="8" fill="hold" grpId="0" nodeType="withEffect">
                                  <p:stCondLst>
                                    <p:cond delay="15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1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36" dur="2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2" presetClass="entr" presetSubtype="6" accel="18000" decel="22000" fill="hold" grpId="0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2" grpId="0"/>
      <p:bldP spid="5" grpId="0"/>
      <p:bldP spid="6" grpId="0"/>
      <p:bldP spid="10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28815" y="4270136"/>
            <a:ext cx="8928992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000" b="1" dirty="0"/>
              <a:t>Galileo</a:t>
            </a:r>
            <a:r>
              <a:rPr lang="cs-CZ" sz="2000" dirty="0"/>
              <a:t> už delší zastával Koperníkovo učení, které bylo v rozporu s teorií o nehybnosti Země. Koncem roku 1615 mu bylo zakázáno toto učení šířit. Přesto roku 1632 vydává knihu, ve které popisuje oba systémy světa a podporuje Koperníkovu teorii. </a:t>
            </a:r>
            <a:endParaRPr lang="cs-CZ" sz="2000" dirty="0" smtClean="0"/>
          </a:p>
          <a:p>
            <a:pPr algn="just"/>
            <a:r>
              <a:rPr lang="cs-CZ" sz="2000" dirty="0" smtClean="0"/>
              <a:t>Inkvizice </a:t>
            </a:r>
            <a:r>
              <a:rPr lang="cs-CZ" sz="2000" dirty="0"/>
              <a:t>na sebe nenechala dlouho čekat: již za rok byl </a:t>
            </a:r>
            <a:r>
              <a:rPr lang="cs-CZ" sz="2000" dirty="0" smtClean="0"/>
              <a:t>předvolán </a:t>
            </a:r>
            <a:r>
              <a:rPr lang="cs-CZ" sz="2000" dirty="0"/>
              <a:t>před soud </a:t>
            </a:r>
            <a:r>
              <a:rPr lang="cs-CZ" sz="2000" dirty="0" smtClean="0"/>
              <a:t>                a </a:t>
            </a:r>
            <a:r>
              <a:rPr lang="cs-CZ" sz="2000" dirty="0"/>
              <a:t>pod hrozbou mučení přinucen své vědecké objevy odvolat. </a:t>
            </a:r>
            <a:endParaRPr lang="cs-CZ" sz="2000" dirty="0" smtClean="0"/>
          </a:p>
          <a:p>
            <a:pPr algn="just"/>
            <a:r>
              <a:rPr lang="cs-CZ" sz="2000" b="1" dirty="0" smtClean="0">
                <a:solidFill>
                  <a:srgbClr val="FFC000"/>
                </a:solidFill>
              </a:rPr>
              <a:t>Podle </a:t>
            </a:r>
            <a:r>
              <a:rPr lang="cs-CZ" sz="2000" b="1" dirty="0">
                <a:solidFill>
                  <a:srgbClr val="FFC000"/>
                </a:solidFill>
              </a:rPr>
              <a:t>legendy si však před odchodem ze soudní síně sám pro sebe řekl onu známou větu: </a:t>
            </a:r>
            <a:r>
              <a:rPr lang="cs-CZ" sz="2400" b="1" dirty="0">
                <a:solidFill>
                  <a:srgbClr val="00FF00"/>
                </a:solidFill>
              </a:rPr>
              <a:t>"A přece se točí." </a:t>
            </a:r>
            <a:endParaRPr lang="cs-CZ" sz="2400" b="1" dirty="0" smtClean="0">
              <a:solidFill>
                <a:srgbClr val="00FF00"/>
              </a:solidFill>
            </a:endParaRPr>
          </a:p>
          <a:p>
            <a:r>
              <a:rPr lang="cs-CZ" dirty="0" smtClean="0"/>
              <a:t>Byl </a:t>
            </a:r>
            <a:r>
              <a:rPr lang="cs-CZ" dirty="0"/>
              <a:t>odsouzený do vězení. To mu později změnili na domácí vězení. Jeho díla byla zakázána.</a:t>
            </a: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0231" y="260648"/>
            <a:ext cx="2737225" cy="3849020"/>
          </a:xfrm>
          <a:prstGeom prst="rect">
            <a:avLst/>
          </a:prstGeom>
          <a:noFill/>
          <a:ln w="9525">
            <a:solidFill>
              <a:srgbClr val="FFC000"/>
            </a:solidFill>
            <a:miter lim="800000"/>
            <a:headEnd/>
            <a:tailEnd/>
          </a:ln>
          <a:effectLst>
            <a:glow rad="101600">
              <a:schemeClr val="accent6">
                <a:satMod val="175000"/>
                <a:alpha val="40000"/>
              </a:schemeClr>
            </a:glow>
            <a:outerShdw dist="3592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131840" y="946637"/>
            <a:ext cx="5904656" cy="33239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sz="2000" dirty="0" smtClean="0"/>
              <a:t>byl </a:t>
            </a:r>
            <a:r>
              <a:rPr lang="cs-CZ" sz="2000" dirty="0"/>
              <a:t>toskánský astronom, filosof a fyzik těsně spjatý s vědeckou revolucí. </a:t>
            </a:r>
            <a:endParaRPr lang="cs-CZ" sz="2000" dirty="0" smtClean="0"/>
          </a:p>
          <a:p>
            <a:pPr>
              <a:spcAft>
                <a:spcPts val="600"/>
              </a:spcAft>
            </a:pPr>
            <a:r>
              <a:rPr lang="cs-CZ" sz="2000" dirty="0" smtClean="0"/>
              <a:t>Mezi </a:t>
            </a:r>
            <a:r>
              <a:rPr lang="cs-CZ" sz="2000" dirty="0"/>
              <a:t>jeho úspěchy řadíme vylepšení dalekohledu, rozmanitá astronomická pozorování, první z Newtonových zákonů pohybu a účinnou podporu Koperníka. Často je uváděn jako „otec moderní astronomie“, „otec moderní fyziky“ a dokonce „otec vědy“. </a:t>
            </a:r>
            <a:endParaRPr lang="cs-CZ" sz="2000" dirty="0" smtClean="0"/>
          </a:p>
          <a:p>
            <a:pPr>
              <a:spcAft>
                <a:spcPts val="600"/>
              </a:spcAft>
            </a:pPr>
            <a:r>
              <a:rPr lang="cs-CZ" sz="2000" b="1" dirty="0">
                <a:solidFill>
                  <a:srgbClr val="FFC000"/>
                </a:solidFill>
              </a:rPr>
              <a:t>Galileovo dílo je považováno za nejvýznamnější průlom od dob Aristotelových.</a:t>
            </a:r>
            <a:endParaRPr lang="cs-CZ" sz="2000" b="1" dirty="0" smtClean="0">
              <a:solidFill>
                <a:srgbClr val="FFC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23928" y="115640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Galileo Galilei</a:t>
            </a:r>
          </a:p>
          <a:p>
            <a:pPr algn="ctr"/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(1564 – 1642)</a:t>
            </a:r>
            <a:endParaRPr lang="cs-CZ" sz="24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81735614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8" fill="hold" grpId="0" nodeType="withEffect">
                                  <p:stCondLst>
                                    <p:cond delay="2000"/>
                                  </p:stCondLst>
                                  <p:iterate type="wd">
                                    <p:tmPct val="13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5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0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0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Pct val="12000"/>
                                  </p:iterate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  <p:bldP spid="5" grpId="0" uiExpand="1" build="p"/>
      <p:bldP spid="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9823"/>
            <a:ext cx="6408712" cy="5362939"/>
          </a:xfrm>
          <a:prstGeom prst="rect">
            <a:avLst/>
          </a:prstGeom>
          <a:noFill/>
          <a:ln>
            <a:noFill/>
          </a:ln>
          <a:scene3d>
            <a:camera prst="orthographicFront"/>
            <a:lightRig rig="threePt" dir="t"/>
          </a:scene3d>
          <a:sp3d>
            <a:bevelT w="139700" h="139700" prst="divot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187624" y="5479571"/>
            <a:ext cx="7387287" cy="1323439"/>
          </a:xfrm>
          <a:prstGeom prst="rect">
            <a:avLst/>
          </a:prstGeom>
          <a:solidFill>
            <a:schemeClr val="tx2">
              <a:lumMod val="50000"/>
            </a:schemeClr>
          </a:solidFill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>
                <a:solidFill>
                  <a:schemeClr val="tx2">
                    <a:lumMod val="10000"/>
                  </a:schemeClr>
                </a:solidFill>
              </a:rPr>
              <a:t>Geocentrismus</a:t>
            </a:r>
            <a:r>
              <a:rPr lang="cs-CZ" sz="2000" dirty="0">
                <a:solidFill>
                  <a:schemeClr val="bg1"/>
                </a:solidFill>
              </a:rPr>
              <a:t> je názor, že Země je středem vesmíru a všechna nebeská tělesa krouží kolem ní. Tento názor poprvé vyslovil starověký astronom </a:t>
            </a:r>
            <a:r>
              <a:rPr lang="cs-CZ" sz="2000" b="1" dirty="0">
                <a:solidFill>
                  <a:schemeClr val="tx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Klaudios Ptolemaios</a:t>
            </a:r>
            <a:r>
              <a:rPr lang="cs-CZ" sz="2000" dirty="0">
                <a:solidFill>
                  <a:schemeClr val="bg1"/>
                </a:solidFill>
              </a:rPr>
              <a:t>. Katolická </a:t>
            </a:r>
            <a:r>
              <a:rPr lang="cs-CZ" sz="2000" dirty="0" smtClean="0">
                <a:solidFill>
                  <a:schemeClr val="bg1"/>
                </a:solidFill>
              </a:rPr>
              <a:t>církev z </a:t>
            </a:r>
            <a:r>
              <a:rPr lang="cs-CZ" sz="2000" dirty="0">
                <a:solidFill>
                  <a:schemeClr val="bg1"/>
                </a:solidFill>
              </a:rPr>
              <a:t>teologických důvodů tento systém podporovala.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24048" y="260648"/>
            <a:ext cx="288032" cy="6401753"/>
          </a:xfrm>
          <a:prstGeom prst="rect">
            <a:avLst/>
          </a:prstGeom>
          <a:noFill/>
          <a:effectLst>
            <a:glow rad="139700">
              <a:schemeClr val="accent4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txBody>
          <a:bodyPr vert="horz" wrap="square" lIns="0" tIns="0" rIns="0" bIns="0" rtlCol="0" anchor="ctr" anchorCtr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200" b="1" dirty="0" smtClean="0">
                <a:ln w="10541" cmpd="sng">
                  <a:solidFill>
                    <a:srgbClr val="7D7D7D">
                      <a:tint val="100000"/>
                      <a:shade val="100000"/>
                      <a:satMod val="110000"/>
                    </a:srgbClr>
                  </a:solidFill>
                  <a:prstDash val="solid"/>
                </a:ln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GEOCENTRISMUS</a:t>
            </a:r>
            <a:endParaRPr lang="cs-CZ" sz="3200" b="1" cap="all" dirty="0">
              <a:ln w="0"/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034851" y="4797152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E6D39E"/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1660</a:t>
            </a:r>
            <a:endParaRPr lang="cs-CZ" sz="3200" b="1" dirty="0">
              <a:solidFill>
                <a:srgbClr val="E6D39E"/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906552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4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87624" y="5225507"/>
            <a:ext cx="7488832" cy="1631216"/>
          </a:xfrm>
          <a:prstGeom prst="rect">
            <a:avLst/>
          </a:prstGeom>
          <a:solidFill>
            <a:srgbClr val="C2A2B7"/>
          </a:solidFill>
          <a:ln>
            <a:solidFill>
              <a:srgbClr val="C99FA8"/>
            </a:solidFill>
          </a:ln>
          <a:effectLst>
            <a:glow rad="101600">
              <a:schemeClr val="accent6">
                <a:satMod val="175000"/>
                <a:alpha val="40000"/>
              </a:schemeClr>
            </a:glow>
          </a:effectLst>
        </p:spPr>
        <p:txBody>
          <a:bodyPr wrap="square" rtlCol="0">
            <a:spAutoFit/>
          </a:bodyPr>
          <a:lstStyle/>
          <a:p>
            <a:pPr algn="ctr"/>
            <a:r>
              <a:rPr lang="cs-CZ" sz="2000" dirty="0">
                <a:solidFill>
                  <a:schemeClr val="bg1"/>
                </a:solidFill>
              </a:rPr>
              <a:t>V astronomii je </a:t>
            </a:r>
            <a:r>
              <a:rPr lang="cs-CZ" sz="2000" b="1" dirty="0">
                <a:solidFill>
                  <a:schemeClr val="bg1"/>
                </a:solidFill>
              </a:rPr>
              <a:t>heliocentrismus</a:t>
            </a:r>
            <a:r>
              <a:rPr lang="cs-CZ" sz="2000" dirty="0">
                <a:solidFill>
                  <a:schemeClr val="bg1"/>
                </a:solidFill>
              </a:rPr>
              <a:t> teorií tvrdící, že Slunce je středem vesmíru a sluneční soustavy. </a:t>
            </a:r>
            <a:r>
              <a:rPr lang="cs-CZ" sz="2000" dirty="0" smtClean="0">
                <a:solidFill>
                  <a:schemeClr val="bg1"/>
                </a:solidFill>
              </a:rPr>
              <a:t>Historicky </a:t>
            </a:r>
            <a:r>
              <a:rPr lang="cs-CZ" sz="2000" dirty="0">
                <a:solidFill>
                  <a:schemeClr val="bg1"/>
                </a:solidFill>
              </a:rPr>
              <a:t>je heliocentrismus protikladem geocentrismu a v současné době modernímu geocentrismu, které kladou jako centrum Zemi. </a:t>
            </a:r>
            <a:r>
              <a:rPr lang="cs-CZ" sz="2000" dirty="0" smtClean="0">
                <a:solidFill>
                  <a:schemeClr val="bg1"/>
                </a:solidFill>
              </a:rPr>
              <a:t>V </a:t>
            </a:r>
            <a:r>
              <a:rPr lang="cs-CZ" sz="2000" dirty="0">
                <a:solidFill>
                  <a:schemeClr val="bg1"/>
                </a:solidFill>
              </a:rPr>
              <a:t>16. a 17. století, když Koperník, </a:t>
            </a:r>
            <a:r>
              <a:rPr lang="cs-CZ" sz="2000" dirty="0" smtClean="0">
                <a:solidFill>
                  <a:schemeClr val="bg1"/>
                </a:solidFill>
              </a:rPr>
              <a:t>Galileo             </a:t>
            </a:r>
            <a:r>
              <a:rPr lang="cs-CZ" sz="2000" dirty="0">
                <a:solidFill>
                  <a:schemeClr val="bg1"/>
                </a:solidFill>
              </a:rPr>
              <a:t>a Kepler oživili a bránili tuto teorii, stala se středem hlavního sporu.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624048" y="-957"/>
            <a:ext cx="288032" cy="6924973"/>
          </a:xfrm>
          <a:prstGeom prst="rect">
            <a:avLst/>
          </a:prstGeom>
          <a:noFill/>
          <a:effectLst>
            <a:glow rad="139700">
              <a:schemeClr val="accent4">
                <a:satMod val="175000"/>
                <a:alpha val="40000"/>
              </a:schemeClr>
            </a:glow>
            <a:innerShdw blurRad="114300">
              <a:prstClr val="black"/>
            </a:innerShdw>
          </a:effectLst>
        </p:spPr>
        <p:txBody>
          <a:bodyPr vert="horz" wrap="square" lIns="0" tIns="0" rIns="0" bIns="0" rtlCol="0" anchor="ctr" anchorCtr="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3000" dirty="0" smtClean="0">
                <a:ln w="10541" cmpd="sng">
                  <a:solidFill>
                    <a:schemeClr val="accent2">
                      <a:lumMod val="20000"/>
                      <a:lumOff val="80000"/>
                    </a:schemeClr>
                  </a:solidFill>
                  <a:prstDash val="solid"/>
                </a:ln>
                <a:solidFill>
                  <a:srgbClr val="E3D5D9"/>
                </a:solidFill>
                <a:effectLst>
                  <a:glow rad="101600">
                    <a:schemeClr val="accent6">
                      <a:satMod val="175000"/>
                      <a:alpha val="40000"/>
                    </a:schemeClr>
                  </a:glow>
                </a:effectLst>
              </a:rPr>
              <a:t>HEL IOCENTRI SMUS</a:t>
            </a:r>
            <a:endParaRPr lang="cs-CZ" sz="3000" cap="all" dirty="0">
              <a:ln w="10541" cmpd="sng">
                <a:solidFill>
                  <a:schemeClr val="accent2">
                    <a:lumMod val="20000"/>
                    <a:lumOff val="80000"/>
                  </a:schemeClr>
                </a:solidFill>
                <a:prstDash val="solid"/>
              </a:ln>
              <a:solidFill>
                <a:srgbClr val="E3D5D9"/>
              </a:solidFill>
              <a:effectLst>
                <a:glow rad="101600">
                  <a:schemeClr val="accent6">
                    <a:satMod val="175000"/>
                    <a:alpha val="40000"/>
                  </a:schemeClr>
                </a:glow>
              </a:effectLst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935450" y="88979"/>
            <a:ext cx="5993180" cy="5046888"/>
          </a:xfrm>
          <a:prstGeom prst="rect">
            <a:avLst/>
          </a:prstGeom>
          <a:noFill/>
          <a:ln>
            <a:noFill/>
          </a:ln>
          <a:effectLst/>
          <a:scene3d>
            <a:camera prst="orthographicFront"/>
            <a:lightRig rig="threePt" dir="t"/>
          </a:scene3d>
          <a:sp3d>
            <a:bevelT w="139700" h="139700" prst="divot"/>
          </a:sp3d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928630" y="4526716"/>
            <a:ext cx="10801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1">
                    <a:lumMod val="85000"/>
                  </a:schemeClr>
                </a:solidFill>
                <a:effectLst>
                  <a:glow rad="1016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1708</a:t>
            </a:r>
            <a:endParaRPr lang="cs-CZ" sz="3200" b="1" dirty="0">
              <a:solidFill>
                <a:schemeClr val="tx1">
                  <a:lumMod val="85000"/>
                </a:schemeClr>
              </a:solidFill>
              <a:effectLst>
                <a:glow rad="101600">
                  <a:schemeClr val="accent2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672788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3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1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3000"/>
                            </p:stCondLst>
                            <p:childTnLst>
                              <p:par>
                                <p:cTn id="14" presetID="42" presetClass="entr" presetSubtype="0" fill="hold" grpId="0" nodeType="afterEffect">
                                  <p:stCondLst>
                                    <p:cond delay="1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7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3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/>
      <p:bldP spid="6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359532" y="620688"/>
            <a:ext cx="84249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Poznání, že heliocentrický pohled také není v doslovném znění zcela pravdivý, přicházelo po jednotlivých </a:t>
            </a:r>
            <a:r>
              <a:rPr lang="cs-CZ" sz="24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krocích.</a:t>
            </a:r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24554" y="4675030"/>
            <a:ext cx="813690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praktických výpočtech musí být často určen počátek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a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orientace vztažné soustavy. </a:t>
            </a:r>
            <a:endParaRPr lang="cs-CZ" sz="24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praktických důvodů se často používají systémy s počátkem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ve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hmotném středu Země, Slunce nebo v hmotném středu </a:t>
            </a:r>
            <a:r>
              <a:rPr lang="cs-CZ" sz="2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Sluneční </a:t>
            </a:r>
            <a:r>
              <a:rPr lang="cs-CZ" sz="2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soustavy. 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310435" y="2708920"/>
            <a:ext cx="842493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Moderní užívání pojmů </a:t>
            </a:r>
          </a:p>
          <a:p>
            <a:pPr algn="ctr"/>
            <a:r>
              <a:rPr lang="cs-CZ" sz="3200" b="1" i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geocentrický</a:t>
            </a:r>
            <a:r>
              <a:rPr lang="cs-CZ" sz="32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a </a:t>
            </a:r>
            <a:r>
              <a:rPr lang="cs-CZ" sz="3200" b="1" i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heliocentrický</a:t>
            </a:r>
            <a:r>
              <a:rPr lang="cs-CZ" sz="32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 </a:t>
            </a:r>
          </a:p>
          <a:p>
            <a:pPr algn="ctr"/>
            <a:r>
              <a:rPr lang="cs-CZ" sz="3200" b="1" dirty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ve </a:t>
            </a:r>
            <a:r>
              <a:rPr lang="cs-CZ" sz="3200" b="1" dirty="0" smtClean="0">
                <a:solidFill>
                  <a:srgbClr val="00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</a:rPr>
              <a:t>vědě</a:t>
            </a:r>
            <a:endParaRPr lang="cs-CZ" sz="3200" b="1" dirty="0">
              <a:solidFill>
                <a:srgbClr val="00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+mj-lt"/>
            </a:endParaRPr>
          </a:p>
        </p:txBody>
      </p:sp>
      <p:sp>
        <p:nvSpPr>
          <p:cNvPr id="11" name="Zahnutá šipka dolů 10"/>
          <p:cNvSpPr/>
          <p:nvPr/>
        </p:nvSpPr>
        <p:spPr>
          <a:xfrm>
            <a:off x="3766818" y="1782178"/>
            <a:ext cx="1885301" cy="422686"/>
          </a:xfrm>
          <a:prstGeom prst="curvedDownArrow">
            <a:avLst>
              <a:gd name="adj1" fmla="val 80326"/>
              <a:gd name="adj2" fmla="val 133648"/>
              <a:gd name="adj3" fmla="val 41697"/>
            </a:avLst>
          </a:prstGeom>
          <a:solidFill>
            <a:srgbClr val="00FF00"/>
          </a:solidFill>
          <a:ln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7233138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2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  <p:bldP spid="10" grpId="0"/>
      <p:bldP spid="11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xmlns="" val="4192260406"/>
              </p:ext>
            </p:extLst>
          </p:nvPr>
        </p:nvGraphicFramePr>
        <p:xfrm>
          <a:off x="827584" y="476672"/>
          <a:ext cx="7704856" cy="62646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2" name="TextovéPole 1"/>
          <p:cNvSpPr txBox="1"/>
          <p:nvPr/>
        </p:nvSpPr>
        <p:spPr>
          <a:xfrm>
            <a:off x="899592" y="620688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00B0F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TO JE NAŠE PLANETA ZEMĚ, </a:t>
            </a:r>
            <a:br>
              <a:rPr lang="cs-CZ" sz="3600" b="1" dirty="0" smtClean="0">
                <a:solidFill>
                  <a:srgbClr val="00B0F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 smtClean="0">
                <a:solidFill>
                  <a:srgbClr val="00B0F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JEDINÁ OBYVATELNÁ PLANETA</a:t>
            </a:r>
            <a:br>
              <a:rPr lang="cs-CZ" sz="3600" b="1" dirty="0" smtClean="0">
                <a:solidFill>
                  <a:srgbClr val="00B0F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600" b="1" dirty="0" smtClean="0">
                <a:solidFill>
                  <a:srgbClr val="00B0F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NAŠÍ SLUNEČNÍ SOUSTAVĚ.</a:t>
            </a:r>
          </a:p>
          <a:p>
            <a:pPr algn="ctr"/>
            <a:endParaRPr lang="cs-CZ" sz="3600" b="1" dirty="0">
              <a:solidFill>
                <a:srgbClr val="00B0F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ctr"/>
            <a:r>
              <a:rPr lang="cs-CZ" sz="3600" b="1" dirty="0" smtClean="0">
                <a:solidFill>
                  <a:srgbClr val="00FF00"/>
                </a:solidFill>
                <a:effectLst>
                  <a:glow rad="139700">
                    <a:schemeClr val="accent2">
                      <a:satMod val="175000"/>
                      <a:alpha val="40000"/>
                    </a:schemeClr>
                  </a:glow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Podívejme se podívat na naši planetu i z jiného pohledu.</a:t>
            </a:r>
            <a:endParaRPr lang="cs-CZ" sz="3600" b="1" dirty="0">
              <a:solidFill>
                <a:srgbClr val="00FF00"/>
              </a:solidFill>
              <a:effectLst>
                <a:glow rad="139700">
                  <a:schemeClr val="accent2">
                    <a:satMod val="175000"/>
                    <a:alpha val="40000"/>
                  </a:schemeClr>
                </a:glow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907704" y="4725144"/>
            <a:ext cx="5328592" cy="58477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pl-PL" sz="3200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PLANETA ZEMĚ ZE STANICE ISS</a:t>
            </a:r>
            <a:endParaRPr lang="cs-CZ" sz="3200" b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xmlns="" val="119289668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3000">
        <p14:doors dir="vert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6799BE-0185-4670-866F-5783F43A68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>
                                            <p:graphicEl>
                                              <a:dgm id="{6A6799BE-0185-4670-866F-5783F43A68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graphicEl>
                                              <a:dgm id="{6A6799BE-0185-4670-866F-5783F43A68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graphicEl>
                                              <a:dgm id="{6A6799BE-0185-4670-866F-5783F43A68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graphicEl>
                                              <a:dgm id="{6A6799BE-0185-4670-866F-5783F43A68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2F5728-8DEB-45A0-9EBC-63C9AD0834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5">
                                            <p:graphicEl>
                                              <a:dgm id="{B52F5728-8DEB-45A0-9EBC-63C9AD0834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5">
                                            <p:graphicEl>
                                              <a:dgm id="{B52F5728-8DEB-45A0-9EBC-63C9AD0834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5">
                                            <p:graphicEl>
                                              <a:dgm id="{B52F5728-8DEB-45A0-9EBC-63C9AD0834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>
                                            <p:graphicEl>
                                              <a:dgm id="{B52F5728-8DEB-45A0-9EBC-63C9AD0834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50F9A8D-B222-4499-80E6-54343AE32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5">
                                            <p:graphicEl>
                                              <a:dgm id="{450F9A8D-B222-4499-80E6-54343AE32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5">
                                            <p:graphicEl>
                                              <a:dgm id="{450F9A8D-B222-4499-80E6-54343AE32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5">
                                            <p:graphicEl>
                                              <a:dgm id="{450F9A8D-B222-4499-80E6-54343AE32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5">
                                            <p:graphicEl>
                                              <a:dgm id="{450F9A8D-B222-4499-80E6-54343AE328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3000"/>
                            </p:stCondLst>
                            <p:childTnLst>
                              <p:par>
                                <p:cTn id="25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FBEB9A3-BD8D-4B02-8338-A5A66320B4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2000" fill="hold"/>
                                        <p:tgtEl>
                                          <p:spTgt spid="5">
                                            <p:graphicEl>
                                              <a:dgm id="{8FBEB9A3-BD8D-4B02-8338-A5A66320B4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5">
                                            <p:graphicEl>
                                              <a:dgm id="{8FBEB9A3-BD8D-4B02-8338-A5A66320B4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5">
                                            <p:graphicEl>
                                              <a:dgm id="{8FBEB9A3-BD8D-4B02-8338-A5A66320B4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5">
                                            <p:graphicEl>
                                              <a:dgm id="{8FBEB9A3-BD8D-4B02-8338-A5A66320B4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517A38-9C9E-4018-89CA-AB24EF305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2000" fill="hold"/>
                                        <p:tgtEl>
                                          <p:spTgt spid="5">
                                            <p:graphicEl>
                                              <a:dgm id="{42517A38-9C9E-4018-89CA-AB24EF305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00" fill="hold"/>
                                        <p:tgtEl>
                                          <p:spTgt spid="5">
                                            <p:graphicEl>
                                              <a:dgm id="{42517A38-9C9E-4018-89CA-AB24EF305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2000" fill="hold"/>
                                        <p:tgtEl>
                                          <p:spTgt spid="5">
                                            <p:graphicEl>
                                              <a:dgm id="{42517A38-9C9E-4018-89CA-AB24EF305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5">
                                            <p:graphicEl>
                                              <a:dgm id="{42517A38-9C9E-4018-89CA-AB24EF305F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3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44292D9-C2C5-42EA-BAA0-771E1F980B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2000" fill="hold"/>
                                        <p:tgtEl>
                                          <p:spTgt spid="5">
                                            <p:graphicEl>
                                              <a:dgm id="{344292D9-C2C5-42EA-BAA0-771E1F980B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2000" fill="hold"/>
                                        <p:tgtEl>
                                          <p:spTgt spid="5">
                                            <p:graphicEl>
                                              <a:dgm id="{344292D9-C2C5-42EA-BAA0-771E1F980B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2000" fill="hold"/>
                                        <p:tgtEl>
                                          <p:spTgt spid="5">
                                            <p:graphicEl>
                                              <a:dgm id="{344292D9-C2C5-42EA-BAA0-771E1F980B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" dur="2000"/>
                                        <p:tgtEl>
                                          <p:spTgt spid="5">
                                            <p:graphicEl>
                                              <a:dgm id="{344292D9-C2C5-42EA-BAA0-771E1F980B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15DE99-599C-47CE-85B9-7D805B88EB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2000" fill="hold"/>
                                        <p:tgtEl>
                                          <p:spTgt spid="5">
                                            <p:graphicEl>
                                              <a:dgm id="{5515DE99-599C-47CE-85B9-7D805B88EB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2000" fill="hold"/>
                                        <p:tgtEl>
                                          <p:spTgt spid="5">
                                            <p:graphicEl>
                                              <a:dgm id="{5515DE99-599C-47CE-85B9-7D805B88EB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2000" fill="hold"/>
                                        <p:tgtEl>
                                          <p:spTgt spid="5">
                                            <p:graphicEl>
                                              <a:dgm id="{5515DE99-599C-47CE-85B9-7D805B88EB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2000"/>
                                        <p:tgtEl>
                                          <p:spTgt spid="5">
                                            <p:graphicEl>
                                              <a:dgm id="{5515DE99-599C-47CE-85B9-7D805B88EB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>
                            <p:stCondLst>
                              <p:cond delay="7000"/>
                            </p:stCondLst>
                            <p:childTnLst>
                              <p:par>
                                <p:cTn id="51" presetID="42" presetClass="exit" presetSubtype="0" fill="hold" grpId="1" nodeType="after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2" dur="1000"/>
                                        <p:tgtEl>
                                          <p:spTgt spid="5">
                                            <p:graphicEl>
                                              <a:dgm id="{6A6799BE-0185-4670-866F-5783F43A68C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/>
                                        <p:tgtEl>
                                          <p:spTgt spid="5">
                                            <p:graphicEl>
                                              <a:dgm id="{6A6799BE-0185-4670-866F-5783F43A68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/>
                                        <p:tgtEl>
                                          <p:spTgt spid="5">
                                            <p:graphicEl>
                                              <a:dgm id="{6A6799BE-0185-4670-866F-5783F43A68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A6799BE-0185-4670-866F-5783F43A68C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6" presetID="42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1000"/>
                                        <p:tgtEl>
                                          <p:spTgt spid="5">
                                            <p:graphicEl>
                                              <a:dgm id="{B52F5728-8DEB-45A0-9EBC-63C9AD0834D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5">
                                            <p:graphicEl>
                                              <a:dgm id="{B52F5728-8DEB-45A0-9EBC-63C9AD0834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/>
                                        <p:tgtEl>
                                          <p:spTgt spid="5">
                                            <p:graphicEl>
                                              <a:dgm id="{B52F5728-8DEB-45A0-9EBC-63C9AD0834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52F5728-8DEB-45A0-9EBC-63C9AD0834D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42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400"/>
                                        <p:tgtEl>
                                          <p:spTgt spid="5">
                                            <p:graphicEl>
                                              <a:dgm id="{450F9A8D-B222-4499-80E6-54343AE328F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400"/>
                                        <p:tgtEl>
                                          <p:spTgt spid="5">
                                            <p:graphicEl>
                                              <a:dgm id="{450F9A8D-B222-4499-80E6-54343AE32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400"/>
                                        <p:tgtEl>
                                          <p:spTgt spid="5">
                                            <p:graphicEl>
                                              <a:dgm id="{450F9A8D-B222-4499-80E6-54343AE32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1399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50F9A8D-B222-4499-80E6-54343AE328F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42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7" dur="1000"/>
                                        <p:tgtEl>
                                          <p:spTgt spid="5">
                                            <p:graphicEl>
                                              <a:dgm id="{8FBEB9A3-BD8D-4B02-8338-A5A66320B4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/>
                                        <p:tgtEl>
                                          <p:spTgt spid="5">
                                            <p:graphicEl>
                                              <a:dgm id="{8FBEB9A3-BD8D-4B02-8338-A5A66320B4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/>
                                        <p:tgtEl>
                                          <p:spTgt spid="5">
                                            <p:graphicEl>
                                              <a:dgm id="{8FBEB9A3-BD8D-4B02-8338-A5A66320B4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FBEB9A3-BD8D-4B02-8338-A5A66320B4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42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1000"/>
                                        <p:tgtEl>
                                          <p:spTgt spid="5">
                                            <p:graphicEl>
                                              <a:dgm id="{42517A38-9C9E-4018-89CA-AB24EF305F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/>
                                        <p:tgtEl>
                                          <p:spTgt spid="5">
                                            <p:graphicEl>
                                              <a:dgm id="{42517A38-9C9E-4018-89CA-AB24EF305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/>
                                        <p:tgtEl>
                                          <p:spTgt spid="5">
                                            <p:graphicEl>
                                              <a:dgm id="{42517A38-9C9E-4018-89CA-AB24EF305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42517A38-9C9E-4018-89CA-AB24EF305F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6" presetID="42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7" dur="1000"/>
                                        <p:tgtEl>
                                          <p:spTgt spid="5">
                                            <p:graphicEl>
                                              <a:dgm id="{344292D9-C2C5-42EA-BAA0-771E1F980B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5">
                                            <p:graphicEl>
                                              <a:dgm id="{344292D9-C2C5-42EA-BAA0-771E1F980B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/>
                                        <p:tgtEl>
                                          <p:spTgt spid="5">
                                            <p:graphicEl>
                                              <a:dgm id="{344292D9-C2C5-42EA-BAA0-771E1F980B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344292D9-C2C5-42EA-BAA0-771E1F980B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42" presetClass="exit" presetSubtype="0" fill="hold" grpId="1" nodeType="withEffect">
                                  <p:stCondLst>
                                    <p:cond delay="10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5">
                                            <p:graphicEl>
                                              <a:dgm id="{5515DE99-599C-47CE-85B9-7D805B88EB9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5">
                                            <p:graphicEl>
                                              <a:dgm id="{5515DE99-599C-47CE-85B9-7D805B88EB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5">
                                            <p:graphicEl>
                                              <a:dgm id="{5515DE99-599C-47CE-85B9-7D805B88EB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+.1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515DE99-599C-47CE-85B9-7D805B88EB9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>
                            <p:stCondLst>
                              <p:cond delay="9400"/>
                            </p:stCondLst>
                            <p:childTnLst>
                              <p:par>
                                <p:cTn id="8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11400"/>
                            </p:stCondLst>
                            <p:childTnLst>
                              <p:par>
                                <p:cTn id="93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5" dur="2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6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 uiExpand="1">
        <p:bldSub>
          <a:bldDgm bld="lvlOne"/>
        </p:bldSub>
      </p:bldGraphic>
      <p:bldGraphic spid="5" grpId="1">
        <p:bldSub>
          <a:bldDgm/>
        </p:bldSub>
      </p:bldGraphic>
      <p:bldP spid="2" grpId="0" build="p"/>
      <p:bldP spid="3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137571"/>
            <a:ext cx="30963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smtClean="0">
                <a:solidFill>
                  <a:srgbClr val="FFC000"/>
                </a:solidFill>
              </a:rPr>
              <a:t>ZDROJE:</a:t>
            </a:r>
            <a:endParaRPr lang="cs-CZ" sz="4000" b="1" dirty="0">
              <a:solidFill>
                <a:srgbClr val="FFC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79512" y="980728"/>
            <a:ext cx="8856984" cy="5555367"/>
          </a:xfrm>
          <a:prstGeom prst="rect">
            <a:avLst/>
          </a:prstGeom>
          <a:gradFill flip="none" rotWithShape="1">
            <a:gsLst>
              <a:gs pos="0">
                <a:srgbClr val="0070C0">
                  <a:tint val="66000"/>
                  <a:satMod val="160000"/>
                </a:srgbClr>
              </a:gs>
              <a:gs pos="50000">
                <a:srgbClr val="0070C0">
                  <a:tint val="44500"/>
                  <a:satMod val="160000"/>
                </a:srgbClr>
              </a:gs>
              <a:gs pos="100000">
                <a:srgbClr val="0070C0">
                  <a:tint val="23500"/>
                  <a:satMod val="160000"/>
                </a:srgbClr>
              </a:gs>
            </a:gsLst>
            <a:lin ang="16200000" scaled="1"/>
            <a:tileRect/>
          </a:gradFill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>
                <a:cs typeface="Times New Roman" pitchFamily="18" charset="0"/>
              </a:rPr>
              <a:t>Aldebaran.cz</a:t>
            </a:r>
            <a:r>
              <a:rPr lang="cs-CZ" sz="1600" dirty="0">
                <a:cs typeface="Times New Roman" pitchFamily="18" charset="0"/>
              </a:rPr>
              <a:t>, </a:t>
            </a:r>
            <a:r>
              <a:rPr lang="cs-CZ" sz="1600" i="1" dirty="0" smtClean="0">
                <a:cs typeface="Times New Roman" pitchFamily="18" charset="0"/>
              </a:rPr>
              <a:t>Země</a:t>
            </a:r>
            <a:r>
              <a:rPr lang="cs-CZ" sz="1600" dirty="0" smtClean="0">
                <a:cs typeface="Times New Roman" pitchFamily="18" charset="0"/>
              </a:rPr>
              <a:t> </a:t>
            </a:r>
            <a:r>
              <a:rPr lang="cs-CZ" sz="1600" dirty="0">
                <a:cs typeface="Times New Roman" pitchFamily="18" charset="0"/>
              </a:rPr>
              <a:t>[online],  ALDEBARAN GROUP FOR ASTROPHYSICS, c2012, </a:t>
            </a:r>
            <a:r>
              <a:rPr lang="cs-CZ" sz="1600" dirty="0" smtClean="0">
                <a:cs typeface="Times New Roman" pitchFamily="18" charset="0"/>
              </a:rPr>
              <a:t/>
            </a:r>
            <a:br>
              <a:rPr lang="cs-CZ" sz="1600" dirty="0" smtClean="0">
                <a:cs typeface="Times New Roman" pitchFamily="18" charset="0"/>
              </a:rPr>
            </a:br>
            <a:r>
              <a:rPr lang="cs-CZ" sz="1600" dirty="0" smtClean="0">
                <a:cs typeface="Times New Roman" pitchFamily="18" charset="0"/>
              </a:rPr>
              <a:t>Datum </a:t>
            </a:r>
            <a:r>
              <a:rPr lang="cs-CZ" sz="1600" dirty="0">
                <a:cs typeface="Times New Roman" pitchFamily="18" charset="0"/>
              </a:rPr>
              <a:t>poslední revize </a:t>
            </a:r>
            <a:r>
              <a:rPr lang="cs-CZ" sz="1600" dirty="0" smtClean="0">
                <a:cs typeface="Times New Roman" pitchFamily="18" charset="0"/>
              </a:rPr>
              <a:t>15. </a:t>
            </a:r>
            <a:r>
              <a:rPr lang="cs-CZ" sz="1600" dirty="0">
                <a:cs typeface="Times New Roman" pitchFamily="18" charset="0"/>
              </a:rPr>
              <a:t>03. 2012, [citováno </a:t>
            </a:r>
            <a:r>
              <a:rPr lang="cs-CZ" sz="1600" dirty="0" smtClean="0">
                <a:cs typeface="Times New Roman" pitchFamily="18" charset="0"/>
              </a:rPr>
              <a:t>15. </a:t>
            </a:r>
            <a:r>
              <a:rPr lang="cs-CZ" sz="1600" dirty="0">
                <a:cs typeface="Times New Roman" pitchFamily="18" charset="0"/>
              </a:rPr>
              <a:t>03. 2012</a:t>
            </a:r>
            <a:r>
              <a:rPr lang="cs-CZ" sz="1600" dirty="0" smtClean="0">
                <a:cs typeface="Times New Roman" pitchFamily="18" charset="0"/>
              </a:rPr>
              <a:t>]</a:t>
            </a:r>
            <a:br>
              <a:rPr lang="cs-CZ" sz="1600" dirty="0" smtClean="0">
                <a:cs typeface="Times New Roman" pitchFamily="18" charset="0"/>
              </a:rPr>
            </a:br>
            <a:r>
              <a:rPr lang="cs-CZ" sz="1600" dirty="0" smtClean="0">
                <a:cs typeface="Times New Roman" pitchFamily="18" charset="0"/>
              </a:rPr>
              <a:t>&lt;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3"/>
              </a:rPr>
              <a:t>http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3"/>
              </a:rPr>
              <a:t>://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3"/>
              </a:rPr>
              <a:t>aldebaran.cz/astrofyzika/sunsystem/zeme.html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&gt;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Přispěvatelé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Wikipedie,</a:t>
            </a:r>
            <a:r>
              <a:rPr lang="cs-CZ" sz="1600" i="1" dirty="0">
                <a:solidFill>
                  <a:schemeClr val="bg1"/>
                </a:solidFill>
                <a:cs typeface="Times New Roman" pitchFamily="18" charset="0"/>
              </a:rPr>
              <a:t> Země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 [online], Wikipedie: Otevřená encyklopedie, c2012,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Datum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poslední revize 20. 02. 2012, 16:49 UTC, [citováno 13. 03. 2012]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&lt;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4"/>
              </a:rPr>
              <a:t>http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4"/>
              </a:rPr>
              <a:t>://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4"/>
              </a:rPr>
              <a:t>cs.wikipedia.org/w/index.php?title=Zem%C4%9B&amp;oldid=8162495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&gt;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Přispěvatelé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Wikipedie,</a:t>
            </a:r>
            <a:r>
              <a:rPr lang="cs-CZ" sz="1600" i="1" dirty="0">
                <a:solidFill>
                  <a:schemeClr val="bg1"/>
                </a:solidFill>
                <a:cs typeface="Times New Roman" pitchFamily="18" charset="0"/>
              </a:rPr>
              <a:t> Mapa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 [online], Wikipedie: Otevřená encyklopedie, c2012,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Datum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poslední revize 5. 03. 2012, 12:08 UTC, [citováno 15. 03. 2012] &lt;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5"/>
              </a:rPr>
              <a:t>http://cs.wikipedia.org/w/index.php?title=Mapa&amp;oldid=8224373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&gt; </a:t>
            </a:r>
            <a:endParaRPr lang="cs-CZ" sz="1600" dirty="0" smtClean="0">
              <a:solidFill>
                <a:schemeClr val="bg1"/>
              </a:solidFill>
              <a:cs typeface="Times New Roman" pitchFamily="18" charset="0"/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Přispěvatelé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Wikipedie,</a:t>
            </a:r>
            <a:r>
              <a:rPr lang="cs-CZ" sz="1600" i="1" dirty="0">
                <a:solidFill>
                  <a:schemeClr val="bg1"/>
                </a:solidFill>
                <a:cs typeface="Times New Roman" pitchFamily="18" charset="0"/>
              </a:rPr>
              <a:t> Giordano Bruno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 [online], Wikipedie: Otevřená encyklopedie, c2012,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/>
            </a:r>
            <a:b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Datum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poslední revize 4. 03. 2012, 19:44 UTC, [citováno 21. 03. 2012] &lt;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6"/>
              </a:rPr>
              <a:t>http://cs.wikipedia.org/w/index.php?title=Giordano_Bruno&amp;oldid=8221743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&gt;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Holger 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Weinandt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[Creative Commons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</a:rPr>
              <a:t>],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[citováno  22.03.2012],</a:t>
            </a:r>
            <a:b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&lt;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7"/>
              </a:rPr>
              <a:t>http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7"/>
              </a:rPr>
              <a:t>://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7"/>
              </a:rPr>
              <a:t>cs.wikipedia.org/wiki/Soubor:Grabmal_Nikolaus_Kopernikus_Frauenburger_Dom_2010.jpg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&gt;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i="1" dirty="0" smtClean="0">
                <a:solidFill>
                  <a:schemeClr val="bg1"/>
                </a:solidFill>
                <a:cs typeface="Times New Roman" pitchFamily="18" charset="0"/>
              </a:rPr>
              <a:t>Vznik planety Země 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[online], Planeta Země, Zázračná planeta, publikováno 19.12.2011, </a:t>
            </a:r>
            <a:b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[citováno 15.03.2012]</a:t>
            </a:r>
            <a:b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</a:b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&lt;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8"/>
              </a:rPr>
              <a:t>http</a:t>
            </a:r>
            <a:r>
              <a:rPr lang="cs-CZ" sz="1600" dirty="0">
                <a:solidFill>
                  <a:schemeClr val="bg1"/>
                </a:solidFill>
                <a:cs typeface="Times New Roman" pitchFamily="18" charset="0"/>
                <a:hlinkClick r:id="rId8"/>
              </a:rPr>
              <a:t>://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  <a:hlinkClick r:id="rId8"/>
              </a:rPr>
              <a:t>planeta-zeme.cz/category/vznik-planety-země</a:t>
            </a: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&gt;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>
                <a:solidFill>
                  <a:schemeClr val="bg1"/>
                </a:solidFill>
                <a:cs typeface="Times New Roman" pitchFamily="18" charset="0"/>
              </a:rPr>
              <a:t>&lt; </a:t>
            </a:r>
            <a:r>
              <a:rPr lang="cs-CZ" sz="1600" dirty="0" smtClean="0">
                <a:hlinkClick r:id="rId9"/>
              </a:rPr>
              <a:t>http</a:t>
            </a:r>
            <a:r>
              <a:rPr lang="cs-CZ" sz="1600" dirty="0">
                <a:hlinkClick r:id="rId9"/>
              </a:rPr>
              <a:t>://</a:t>
            </a:r>
            <a:r>
              <a:rPr lang="cs-CZ" sz="1600" dirty="0" smtClean="0">
                <a:hlinkClick r:id="rId9"/>
              </a:rPr>
              <a:t>office.microsoft.com/cs-cz/images</a:t>
            </a:r>
            <a:r>
              <a:rPr lang="cs-CZ" sz="1600" dirty="0" smtClean="0"/>
              <a:t>&gt;</a:t>
            </a:r>
            <a:endParaRPr lang="cs-CZ" sz="1600" dirty="0"/>
          </a:p>
          <a:p>
            <a:pPr marL="342900" indent="-342900">
              <a:spcAft>
                <a:spcPts val="600"/>
              </a:spcAft>
              <a:buFont typeface="+mj-lt"/>
              <a:buAutoNum type="arabicParenR"/>
            </a:pPr>
            <a:r>
              <a:rPr lang="cs-CZ" sz="1600" dirty="0" smtClean="0">
                <a:solidFill>
                  <a:schemeClr val="bg1"/>
                </a:solidFill>
              </a:rPr>
              <a:t>Wikimedia Commons, [Creative Commons], [citováno 15. 03. 2012], &lt;</a:t>
            </a:r>
            <a:r>
              <a:rPr lang="cs-CZ" sz="1600" dirty="0" smtClean="0">
                <a:solidFill>
                  <a:schemeClr val="bg1"/>
                </a:solidFill>
                <a:hlinkClick r:id="rId10"/>
              </a:rPr>
              <a:t>http</a:t>
            </a:r>
            <a:r>
              <a:rPr lang="cs-CZ" sz="1600" dirty="0">
                <a:solidFill>
                  <a:schemeClr val="bg1"/>
                </a:solidFill>
                <a:hlinkClick r:id="rId10"/>
              </a:rPr>
              <a:t>://</a:t>
            </a:r>
            <a:r>
              <a:rPr lang="cs-CZ" sz="1600" dirty="0" smtClean="0">
                <a:solidFill>
                  <a:schemeClr val="bg1"/>
                </a:solidFill>
                <a:hlinkClick r:id="rId10"/>
              </a:rPr>
              <a:t>commons.wikimedia.org/wiki/File:Continentes.png?uselang=cs </a:t>
            </a:r>
            <a:r>
              <a:rPr lang="cs-CZ" sz="1600" dirty="0" smtClean="0">
                <a:solidFill>
                  <a:schemeClr val="bg1"/>
                </a:solidFill>
              </a:rPr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xmlns="" val="2450774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0774" y="332656"/>
            <a:ext cx="8783714" cy="3816429"/>
          </a:xfrm>
          <a:prstGeom prst="rect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tint val="66000"/>
                  <a:satMod val="160000"/>
                </a:schemeClr>
              </a:gs>
              <a:gs pos="50000">
                <a:schemeClr val="bg2">
                  <a:lumMod val="40000"/>
                  <a:lumOff val="60000"/>
                  <a:tint val="44500"/>
                  <a:satMod val="160000"/>
                </a:schemeClr>
              </a:gs>
              <a:gs pos="100000">
                <a:schemeClr val="bg2">
                  <a:lumMod val="40000"/>
                  <a:lumOff val="60000"/>
                  <a:tint val="23500"/>
                  <a:satMod val="160000"/>
                </a:schemeClr>
              </a:gs>
            </a:gsLst>
            <a:lin ang="16200000" scaled="1"/>
            <a:tileRect/>
          </a:gradFill>
        </p:spPr>
        <p:txBody>
          <a:bodyPr wrap="square" rtlCol="0">
            <a:spAutoFit/>
          </a:bodyPr>
          <a:lstStyle/>
          <a:p>
            <a:pPr marL="342900" indent="-342900"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>
                <a:solidFill>
                  <a:schemeClr val="bg1"/>
                </a:solidFill>
              </a:rPr>
              <a:t>Přispěvatelé Wikipedie,</a:t>
            </a:r>
            <a:r>
              <a:rPr lang="cs-CZ" sz="1600" i="1" dirty="0">
                <a:solidFill>
                  <a:schemeClr val="bg1"/>
                </a:solidFill>
              </a:rPr>
              <a:t> Mikuláš Koperník</a:t>
            </a:r>
            <a:r>
              <a:rPr lang="cs-CZ" sz="1600" dirty="0">
                <a:solidFill>
                  <a:schemeClr val="bg1"/>
                </a:solidFill>
              </a:rPr>
              <a:t> [online], Wikipedie: Otevřená encyklopedie, c2012,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Datum </a:t>
            </a:r>
            <a:r>
              <a:rPr lang="cs-CZ" sz="1600" dirty="0">
                <a:solidFill>
                  <a:schemeClr val="bg1"/>
                </a:solidFill>
              </a:rPr>
              <a:t>poslední revize 16. 02. 2012, 16:27 UTC, [citováno 24. 03. 2012] &lt;</a:t>
            </a:r>
            <a:r>
              <a:rPr lang="cs-CZ" sz="1600" dirty="0">
                <a:solidFill>
                  <a:schemeClr val="bg1"/>
                </a:solidFill>
                <a:hlinkClick r:id="rId2"/>
              </a:rPr>
              <a:t>http://cs.wikipedia.org/w/index.php?title=Mikul%C3%A1%C5%A1_Kopern%C3%ADk&amp;oldid=8143578</a:t>
            </a:r>
            <a:r>
              <a:rPr lang="cs-CZ" sz="1600" dirty="0">
                <a:solidFill>
                  <a:schemeClr val="bg1"/>
                </a:solidFill>
              </a:rPr>
              <a:t>&gt;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>
                <a:solidFill>
                  <a:schemeClr val="bg1"/>
                </a:solidFill>
              </a:rPr>
              <a:t>Přispěvatelé Wikipedie,</a:t>
            </a:r>
            <a:r>
              <a:rPr lang="cs-CZ" sz="1600" i="1" dirty="0">
                <a:solidFill>
                  <a:schemeClr val="bg1"/>
                </a:solidFill>
              </a:rPr>
              <a:t> Galileo Galilei</a:t>
            </a:r>
            <a:r>
              <a:rPr lang="cs-CZ" sz="1600" dirty="0">
                <a:solidFill>
                  <a:schemeClr val="bg1"/>
                </a:solidFill>
              </a:rPr>
              <a:t> [online], Wikipedie: Otevřená encyklopedie, c2012,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Datum </a:t>
            </a:r>
            <a:r>
              <a:rPr lang="cs-CZ" sz="1600" dirty="0">
                <a:solidFill>
                  <a:schemeClr val="bg1"/>
                </a:solidFill>
              </a:rPr>
              <a:t>poslední revize 29. 02. 2012, 22:33 UTC, [citováno 24. 03. 2012] &lt;</a:t>
            </a:r>
            <a:r>
              <a:rPr lang="cs-CZ" sz="1600" dirty="0">
                <a:solidFill>
                  <a:schemeClr val="bg1"/>
                </a:solidFill>
                <a:hlinkClick r:id="rId3"/>
              </a:rPr>
              <a:t>http://cs.wikipedia.org/w/index.php?title=Galileo_Galilei&amp;oldid=8207613</a:t>
            </a:r>
            <a:r>
              <a:rPr lang="cs-CZ" sz="1600" dirty="0">
                <a:solidFill>
                  <a:schemeClr val="bg1"/>
                </a:solidFill>
              </a:rPr>
              <a:t>&gt; </a:t>
            </a:r>
          </a:p>
          <a:p>
            <a:pPr marL="342900" indent="-342900"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 smtClean="0">
                <a:solidFill>
                  <a:schemeClr val="bg1"/>
                </a:solidFill>
              </a:rPr>
              <a:t>Přispěvatelé </a:t>
            </a:r>
            <a:r>
              <a:rPr lang="cs-CZ" sz="1600" dirty="0">
                <a:solidFill>
                  <a:schemeClr val="bg1"/>
                </a:solidFill>
              </a:rPr>
              <a:t>Wikipedie,</a:t>
            </a:r>
            <a:r>
              <a:rPr lang="cs-CZ" sz="1600" i="1" dirty="0">
                <a:solidFill>
                  <a:schemeClr val="bg1"/>
                </a:solidFill>
              </a:rPr>
              <a:t> Geocentrismus</a:t>
            </a:r>
            <a:r>
              <a:rPr lang="cs-CZ" sz="1600" dirty="0">
                <a:solidFill>
                  <a:schemeClr val="bg1"/>
                </a:solidFill>
              </a:rPr>
              <a:t> [online], Wikipedie: Otevřená encyklopedie, c2012,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Datum </a:t>
            </a:r>
            <a:r>
              <a:rPr lang="cs-CZ" sz="1600" dirty="0">
                <a:solidFill>
                  <a:schemeClr val="bg1"/>
                </a:solidFill>
              </a:rPr>
              <a:t>poslední revize 7. 04. 2012, 19:17 UTC, [citováno 25. 04. 2012] &lt;</a:t>
            </a:r>
            <a:r>
              <a:rPr lang="cs-CZ" sz="1600" dirty="0">
                <a:solidFill>
                  <a:schemeClr val="bg1"/>
                </a:solidFill>
                <a:hlinkClick r:id="rId4"/>
              </a:rPr>
              <a:t>http://cs.wikipedia.org/w/index.php?title=Geocentrismus&amp;oldid=8362844</a:t>
            </a:r>
            <a:r>
              <a:rPr lang="cs-CZ" sz="1600" dirty="0">
                <a:solidFill>
                  <a:schemeClr val="bg1"/>
                </a:solidFill>
              </a:rPr>
              <a:t>&gt; </a:t>
            </a:r>
            <a:endParaRPr lang="cs-CZ" sz="1600" dirty="0" smtClean="0">
              <a:solidFill>
                <a:schemeClr val="bg1"/>
              </a:solidFill>
            </a:endParaRPr>
          </a:p>
          <a:p>
            <a:pPr marL="342900" indent="-342900">
              <a:spcAft>
                <a:spcPts val="600"/>
              </a:spcAft>
              <a:buFont typeface="+mj-lt"/>
              <a:buAutoNum type="arabicParenR" startAt="9"/>
            </a:pPr>
            <a:r>
              <a:rPr lang="cs-CZ" sz="1600" dirty="0">
                <a:solidFill>
                  <a:schemeClr val="bg1"/>
                </a:solidFill>
              </a:rPr>
              <a:t>Přispěvatelé Wikipedie,</a:t>
            </a:r>
            <a:r>
              <a:rPr lang="cs-CZ" sz="1600" i="1" dirty="0">
                <a:solidFill>
                  <a:schemeClr val="bg1"/>
                </a:solidFill>
              </a:rPr>
              <a:t> Heliocentrismus</a:t>
            </a:r>
            <a:r>
              <a:rPr lang="cs-CZ" sz="1600" dirty="0">
                <a:solidFill>
                  <a:schemeClr val="bg1"/>
                </a:solidFill>
              </a:rPr>
              <a:t> [online], Wikipedie: Otevřená encyklopedie, c2012, </a:t>
            </a:r>
            <a:r>
              <a:rPr lang="cs-CZ" sz="1600" dirty="0" smtClean="0">
                <a:solidFill>
                  <a:schemeClr val="bg1"/>
                </a:solidFill>
              </a:rPr>
              <a:t/>
            </a:r>
            <a:br>
              <a:rPr lang="cs-CZ" sz="1600" dirty="0" smtClean="0">
                <a:solidFill>
                  <a:schemeClr val="bg1"/>
                </a:solidFill>
              </a:rPr>
            </a:br>
            <a:r>
              <a:rPr lang="cs-CZ" sz="1600" dirty="0" smtClean="0">
                <a:solidFill>
                  <a:schemeClr val="bg1"/>
                </a:solidFill>
              </a:rPr>
              <a:t>Datum </a:t>
            </a:r>
            <a:r>
              <a:rPr lang="cs-CZ" sz="1600" dirty="0">
                <a:solidFill>
                  <a:schemeClr val="bg1"/>
                </a:solidFill>
              </a:rPr>
              <a:t>poslední revize 9. 03. 2012, 17:27 UTC, [citováno 25. 04. 2012] &lt;</a:t>
            </a:r>
            <a:r>
              <a:rPr lang="cs-CZ" sz="1600" dirty="0">
                <a:solidFill>
                  <a:schemeClr val="bg1"/>
                </a:solidFill>
                <a:hlinkClick r:id="rId5"/>
              </a:rPr>
              <a:t>http://cs.wikipedia.org/w/index.php?title=Heliocentrismus&amp;oldid=8239923</a:t>
            </a:r>
            <a:r>
              <a:rPr lang="cs-CZ" sz="1600" dirty="0">
                <a:solidFill>
                  <a:schemeClr val="bg1"/>
                </a:solidFill>
              </a:rPr>
              <a:t>&gt; </a:t>
            </a:r>
            <a:endParaRPr lang="cs-CZ" sz="1600" dirty="0" smtClean="0">
              <a:solidFill>
                <a:schemeClr val="bg1"/>
              </a:solidFill>
            </a:endParaRPr>
          </a:p>
          <a:p>
            <a:pPr>
              <a:spcAft>
                <a:spcPts val="600"/>
              </a:spcAft>
            </a:pPr>
            <a:endParaRPr lang="cs-CZ" sz="14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31834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4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1_Živly">
  <a:themeElements>
    <a:clrScheme name="Živly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629DD1"/>
      </a:accent1>
      <a:accent2>
        <a:srgbClr val="297FD5"/>
      </a:accent2>
      <a:accent3>
        <a:srgbClr val="7F8FA9"/>
      </a:accent3>
      <a:accent4>
        <a:srgbClr val="4A66AC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Živly">
      <a:maj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Živly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48000">
              <a:schemeClr val="phClr">
                <a:tint val="54000"/>
                <a:satMod val="140000"/>
              </a:schemeClr>
            </a:gs>
            <a:gs pos="100000">
              <a:schemeClr val="phClr">
                <a:tint val="24000"/>
                <a:satMod val="260000"/>
              </a:schemeClr>
            </a:gs>
          </a:gsLst>
          <a:lin ang="1620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48000"/>
                <a:satMod val="180000"/>
                <a:lumMod val="94000"/>
              </a:schemeClr>
            </a:gs>
            <a:gs pos="100000">
              <a:schemeClr val="phClr">
                <a:shade val="48000"/>
                <a:satMod val="180000"/>
                <a:lumMod val="94000"/>
              </a:schemeClr>
            </a:gs>
          </a:gsLst>
          <a:lin ang="414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12700" dir="5400000" sx="102000" sy="102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762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19800000"/>
            </a:lightRig>
          </a:scene3d>
          <a:sp3d prstMaterial="metal">
            <a:bevelT w="38100" h="38100"/>
          </a:sp3d>
        </a:effectStyle>
        <a:effectStyle>
          <a:effectLst>
            <a:outerShdw blurRad="114300" dist="114300" dir="5400000" rotWithShape="0">
              <a:srgbClr val="000000">
                <a:alpha val="7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plastic"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5000"/>
              </a:schemeClr>
            </a:gs>
            <a:gs pos="100000">
              <a:schemeClr val="phClr">
                <a:shade val="40000"/>
                <a:satMod val="18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4000"/>
                <a:satMod val="280000"/>
              </a:schemeClr>
              <a:schemeClr val="phClr">
                <a:tint val="60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5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4157</TotalTime>
  <Words>905</Words>
  <Application>Microsoft Office PowerPoint</Application>
  <PresentationFormat>Předvádění na obrazovce (4:3)</PresentationFormat>
  <Paragraphs>151</Paragraphs>
  <Slides>20</Slides>
  <Notes>1</Notes>
  <HiddenSlides>4</HiddenSlides>
  <MMClips>0</MMClips>
  <ScaleCrop>false</ScaleCrop>
  <HeadingPairs>
    <vt:vector size="4" baseType="variant">
      <vt:variant>
        <vt:lpstr>Motiv</vt:lpstr>
      </vt:variant>
      <vt:variant>
        <vt:i4>4</vt:i4>
      </vt:variant>
      <vt:variant>
        <vt:lpstr>Nadpisy snímků</vt:lpstr>
      </vt:variant>
      <vt:variant>
        <vt:i4>20</vt:i4>
      </vt:variant>
    </vt:vector>
  </HeadingPairs>
  <TitlesOfParts>
    <vt:vector size="24" baseType="lpstr">
      <vt:lpstr>Motiv4</vt:lpstr>
      <vt:lpstr>Motiv systému Office</vt:lpstr>
      <vt:lpstr>1_Motiv systému Office</vt:lpstr>
      <vt:lpstr>1_Živly</vt:lpstr>
      <vt:lpstr>Snímek 1</vt:lpstr>
      <vt:lpstr>ANOTACE:</vt:lpstr>
      <vt:lpstr>VESMÍR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Špinlerová Zdeňka</dc:creator>
  <cp:lastModifiedBy>Dum</cp:lastModifiedBy>
  <cp:revision>178</cp:revision>
  <dcterms:created xsi:type="dcterms:W3CDTF">2012-03-11T19:52:47Z</dcterms:created>
  <dcterms:modified xsi:type="dcterms:W3CDTF">2012-09-27T20:51:27Z</dcterms:modified>
</cp:coreProperties>
</file>