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  <p:sldMasterId id="2147483852" r:id="rId3"/>
    <p:sldMasterId id="2147483864" r:id="rId4"/>
    <p:sldMasterId id="2147483876" r:id="rId5"/>
  </p:sldMasterIdLst>
  <p:sldIdLst>
    <p:sldId id="265" r:id="rId6"/>
    <p:sldId id="266" r:id="rId7"/>
    <p:sldId id="263" r:id="rId8"/>
    <p:sldId id="260" r:id="rId9"/>
    <p:sldId id="262" r:id="rId10"/>
    <p:sldId id="258" r:id="rId11"/>
    <p:sldId id="257" r:id="rId12"/>
    <p:sldId id="259" r:id="rId13"/>
    <p:sldId id="261" r:id="rId14"/>
    <p:sldId id="264" r:id="rId15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FF"/>
    <a:srgbClr val="00FF00"/>
    <a:srgbClr val="9966FF"/>
    <a:srgbClr val="99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132" y="16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FE0F8A-E492-4E01-93A7-5A15AD50D508}" type="presOf" srcId="{130831A4-0540-4EC5-8F5A-93030E89D2D9}" destId="{8E23E229-92FC-49D1-B5FE-0303176B8A4E}" srcOrd="1" destOrd="0" presId="urn:microsoft.com/office/officeart/2005/8/layout/target3"/>
    <dgm:cxn modelId="{85F7ABD7-0FC7-4341-8CB4-A3ABFA347650}" type="presOf" srcId="{1D8420EA-BFA0-403B-80F5-647FA396CC45}" destId="{F7B3C0B7-F0F7-4F49-B02C-3630F8C5FAE5}" srcOrd="0" destOrd="0" presId="urn:microsoft.com/office/officeart/2005/8/layout/target3"/>
    <dgm:cxn modelId="{BBE6A9C3-76FE-48E6-8B58-4A3F0A3ADA08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07E86B05-A47B-4AD0-A964-52952A3405FC}" type="presOf" srcId="{1D8420EA-BFA0-403B-80F5-647FA396CC45}" destId="{8467D0EB-87A2-4285-8ACA-0398EFBF29BC}" srcOrd="1" destOrd="0" presId="urn:microsoft.com/office/officeart/2005/8/layout/target3"/>
    <dgm:cxn modelId="{AD2FF370-74C1-4FA7-B364-B412249CEA14}" type="presOf" srcId="{27FE2D31-D344-4B63-A89A-A89AB0D9F3E3}" destId="{FE47432B-CA46-450C-8D8F-66C300A95B52}" srcOrd="0" destOrd="0" presId="urn:microsoft.com/office/officeart/2005/8/layout/target3"/>
    <dgm:cxn modelId="{ADE980DA-7FBB-4E9E-AFA5-CAB0FE50F2EF}" type="presOf" srcId="{100B6B2E-82E6-4C11-B19B-F2DB3A0EA64F}" destId="{DBA8199F-D892-4A8E-A352-2B7844050E09}" srcOrd="1" destOrd="0" presId="urn:microsoft.com/office/officeart/2005/8/layout/target3"/>
    <dgm:cxn modelId="{AA7C8653-3B07-40AC-B52F-B4F1F0534BFA}" type="presOf" srcId="{914700B9-77B5-440A-A438-DE98B6D4894D}" destId="{E73F1C26-6DCD-4001-88B9-355E01E2BCE7}" srcOrd="0" destOrd="0" presId="urn:microsoft.com/office/officeart/2005/8/layout/target3"/>
    <dgm:cxn modelId="{1E1E138E-A39C-43CD-BD8F-A321562B8565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2650BF11-D2F3-43D8-ACA1-95B7BFA7064B}" type="presOf" srcId="{914700B9-77B5-440A-A438-DE98B6D4894D}" destId="{BD9AF279-D483-48F2-BBBD-45F8E8923512}" srcOrd="1" destOrd="0" presId="urn:microsoft.com/office/officeart/2005/8/layout/target3"/>
    <dgm:cxn modelId="{65E34167-85F4-421C-829A-90671F5168D5}" type="presParOf" srcId="{FE47432B-CA46-450C-8D8F-66C300A95B52}" destId="{B522209E-30D0-49D6-A340-2D383A11C668}" srcOrd="0" destOrd="0" presId="urn:microsoft.com/office/officeart/2005/8/layout/target3"/>
    <dgm:cxn modelId="{4E91CE62-589C-46A9-B948-F9B3BB2E1CE6}" type="presParOf" srcId="{FE47432B-CA46-450C-8D8F-66C300A95B52}" destId="{ED5A8377-51D5-4DC5-B0E7-680166966720}" srcOrd="1" destOrd="0" presId="urn:microsoft.com/office/officeart/2005/8/layout/target3"/>
    <dgm:cxn modelId="{53A4900B-4655-4178-9EF8-8071417D114F}" type="presParOf" srcId="{FE47432B-CA46-450C-8D8F-66C300A95B52}" destId="{F69CC921-512E-49F4-824C-A648EC5F27A5}" srcOrd="2" destOrd="0" presId="urn:microsoft.com/office/officeart/2005/8/layout/target3"/>
    <dgm:cxn modelId="{2695B280-DCF8-488F-ACCC-BF65F54592F3}" type="presParOf" srcId="{FE47432B-CA46-450C-8D8F-66C300A95B52}" destId="{61C9CE18-EDA6-4EDF-BA1C-09779D38FBBF}" srcOrd="3" destOrd="0" presId="urn:microsoft.com/office/officeart/2005/8/layout/target3"/>
    <dgm:cxn modelId="{5E0FA918-A65D-4B4C-80E2-6518CE1B18E3}" type="presParOf" srcId="{FE47432B-CA46-450C-8D8F-66C300A95B52}" destId="{D60DEAAB-7AFE-435A-ACF6-18851E4B0426}" srcOrd="4" destOrd="0" presId="urn:microsoft.com/office/officeart/2005/8/layout/target3"/>
    <dgm:cxn modelId="{F8F971C8-49D2-4FC6-B7A5-ABE633888CFB}" type="presParOf" srcId="{FE47432B-CA46-450C-8D8F-66C300A95B52}" destId="{F7B3C0B7-F0F7-4F49-B02C-3630F8C5FAE5}" srcOrd="5" destOrd="0" presId="urn:microsoft.com/office/officeart/2005/8/layout/target3"/>
    <dgm:cxn modelId="{35E83D20-E9A0-472C-986B-0048C3038866}" type="presParOf" srcId="{FE47432B-CA46-450C-8D8F-66C300A95B52}" destId="{C9DA9446-E2D3-4F6A-8960-3CADFBF870B8}" srcOrd="6" destOrd="0" presId="urn:microsoft.com/office/officeart/2005/8/layout/target3"/>
    <dgm:cxn modelId="{BC59DB14-A6FF-4C21-9F3E-D21446F0F77B}" type="presParOf" srcId="{FE47432B-CA46-450C-8D8F-66C300A95B52}" destId="{9726EC6F-D322-4CD3-B489-1BE3DF7CE70B}" srcOrd="7" destOrd="0" presId="urn:microsoft.com/office/officeart/2005/8/layout/target3"/>
    <dgm:cxn modelId="{7D147EB3-E211-4767-A311-3E2BE2020A7D}" type="presParOf" srcId="{FE47432B-CA46-450C-8D8F-66C300A95B52}" destId="{645AA564-2E9E-4954-AD87-AE01782CEC59}" srcOrd="8" destOrd="0" presId="urn:microsoft.com/office/officeart/2005/8/layout/target3"/>
    <dgm:cxn modelId="{87A3128B-3B2A-4AB9-A497-CA7670CE7B7E}" type="presParOf" srcId="{FE47432B-CA46-450C-8D8F-66C300A95B52}" destId="{8538CAC4-6A86-42B8-B5AF-2FF155DB9D02}" srcOrd="9" destOrd="0" presId="urn:microsoft.com/office/officeart/2005/8/layout/target3"/>
    <dgm:cxn modelId="{951B0019-4D53-4CAA-A11D-9A8EAA9B07DA}" type="presParOf" srcId="{FE47432B-CA46-450C-8D8F-66C300A95B52}" destId="{26FD6024-A07F-46D0-8BC0-B5E595C5673D}" srcOrd="10" destOrd="0" presId="urn:microsoft.com/office/officeart/2005/8/layout/target3"/>
    <dgm:cxn modelId="{5BECD84B-75B5-43F6-991B-ED7B3ADDCA99}" type="presParOf" srcId="{FE47432B-CA46-450C-8D8F-66C300A95B52}" destId="{E73F1C26-6DCD-4001-88B9-355E01E2BCE7}" srcOrd="11" destOrd="0" presId="urn:microsoft.com/office/officeart/2005/8/layout/target3"/>
    <dgm:cxn modelId="{A4BAAB8E-AA49-434F-96D8-915F1EB708CC}" type="presParOf" srcId="{FE47432B-CA46-450C-8D8F-66C300A95B52}" destId="{8E23E229-92FC-49D1-B5FE-0303176B8A4E}" srcOrd="12" destOrd="0" presId="urn:microsoft.com/office/officeart/2005/8/layout/target3"/>
    <dgm:cxn modelId="{9A7D352E-77F1-440B-B9CA-496FCD94DEB7}" type="presParOf" srcId="{FE47432B-CA46-450C-8D8F-66C300A95B52}" destId="{8467D0EB-87A2-4285-8ACA-0398EFBF29BC}" srcOrd="13" destOrd="0" presId="urn:microsoft.com/office/officeart/2005/8/layout/target3"/>
    <dgm:cxn modelId="{E32834A3-BC14-4859-88F4-B79B313E80DE}" type="presParOf" srcId="{FE47432B-CA46-450C-8D8F-66C300A95B52}" destId="{DBA8199F-D892-4A8E-A352-2B7844050E09}" srcOrd="14" destOrd="0" presId="urn:microsoft.com/office/officeart/2005/8/layout/target3"/>
    <dgm:cxn modelId="{206E6E5F-5128-4411-8918-4FE8C259F7A3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70626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5148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0667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69584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9650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305687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452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8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642525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53268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8893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08063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77824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15749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08398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631184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691876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72378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83948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58020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96766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413296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88105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06637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58167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31434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144867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344133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41206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436111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27176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91372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47898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711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Oval 9"/>
          <p:cNvSpPr/>
          <p:nvPr userDrawn="1"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40791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1799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879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97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0998910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007" y="53012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2441004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VY_32_INOVACE_07_S12-Fy-9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Země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křížovka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162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0125281"/>
              </p:ext>
            </p:extLst>
          </p:nvPr>
        </p:nvGraphicFramePr>
        <p:xfrm>
          <a:off x="539552" y="3573016"/>
          <a:ext cx="8280920" cy="27995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Výtisk křížovky (snímek 9)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Před použitím materiálu je potřeba vytisknou pro žáky křížovku. </a:t>
                      </a:r>
                      <a:b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 snímku 7 –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nápověda (lze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odkrývat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jednotlivé pozice pro nápovědu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některých písmen).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0512806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pojmů o sluneční soustavě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planetách Marsu a Venuši formou křížovky odtajní pojem litosféra, který lze použít jako motivační k dalšímu tématu – stavba Země.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si zopakují některé poznatky z předchozích hodin z probíraného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učiva o sluneční soustavě, Marsu a Venuši a sodách, které se podílely na jejich výzkumu.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844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313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933056"/>
            <a:ext cx="7920880" cy="856456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flat" dir="tl">
              <a:rot lat="0" lon="0" rev="6600000"/>
            </a:lightRig>
          </a:scene3d>
          <a:sp3d>
            <a:bevelT w="152400" h="50800" prst="softRound"/>
          </a:sp3d>
        </p:spPr>
        <p:txBody>
          <a:bodyPr>
            <a:scene3d>
              <a:camera prst="orthographicFron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4000" b="1" cap="all" dirty="0" smtClean="0">
                <a:ln w="571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8100000" scaled="0"/>
                  <a:tileRect/>
                </a:gradFill>
                <a:effectLst>
                  <a:reflection blurRad="12700" stA="50000" endPos="50000" dist="5000" dir="5400000" sy="-100000" rotWithShape="0"/>
                </a:effectLst>
                <a:latin typeface="Aharoni" pitchFamily="2" charset="-79"/>
                <a:cs typeface="Aharoni" pitchFamily="2" charset="-79"/>
              </a:rPr>
              <a:t>VESMÍR</a:t>
            </a:r>
            <a:endParaRPr lang="cs-CZ" sz="14000" b="1" cap="all" dirty="0">
              <a:ln w="5715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8100000" scaled="0"/>
                <a:tileRect/>
              </a:gradFill>
              <a:effectLst>
                <a:reflection blurRad="12700" stA="50000" endPos="50000" dist="5000" dir="5400000" sy="-100000" rotWithShape="0"/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819392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rázek 5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30" r="15430"/>
          <a:stretch>
            <a:fillRect/>
          </a:stretch>
        </p:blipFill>
        <p:spPr/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Rounded MT Bold" pitchFamily="34" charset="0"/>
              </a:rPr>
              <a:t>VESMÍR</a:t>
            </a:r>
            <a:endParaRPr lang="cs-CZ" sz="6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 rot="19140000">
            <a:off x="1215834" y="2374050"/>
            <a:ext cx="5506597" cy="740664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rgbClr val="3399FF"/>
                </a:solidFill>
                <a:latin typeface="Times New Roman" pitchFamily="18" charset="0"/>
                <a:cs typeface="Times New Roman" pitchFamily="18" charset="0"/>
              </a:rPr>
              <a:t>křížovka</a:t>
            </a:r>
            <a:endParaRPr lang="cs-CZ" sz="5400" dirty="0">
              <a:solidFill>
                <a:srgbClr val="3399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9562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1109935"/>
            <a:ext cx="3456384" cy="461665"/>
          </a:xfrm>
          <a:prstGeom prst="rect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SLUNEČNÍ SOUSTAVA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53544" y="2493010"/>
            <a:ext cx="1800200" cy="461665"/>
          </a:xfrm>
          <a:prstGeom prst="rect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MERKUR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060832" y="2708920"/>
            <a:ext cx="1584176" cy="461665"/>
          </a:xfrm>
          <a:prstGeom prst="rect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MERKUR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44208" y="1600255"/>
            <a:ext cx="1584176" cy="461665"/>
          </a:xfrm>
          <a:prstGeom prst="rect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VENUŠE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46853" y="3615407"/>
            <a:ext cx="1584176" cy="461665"/>
          </a:xfrm>
          <a:prstGeom prst="rect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ZEMĚ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28168" y="3437384"/>
            <a:ext cx="3384376" cy="461665"/>
          </a:xfrm>
          <a:prstGeom prst="rect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KOSMICKÉ SONDY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5144998"/>
            <a:ext cx="8064896" cy="1354217"/>
          </a:xfrm>
          <a:prstGeom prst="rect">
            <a:avLst/>
          </a:prstGeom>
          <a:gradFill flip="none" rotWithShape="1">
            <a:gsLst>
              <a:gs pos="0">
                <a:srgbClr val="00FF00">
                  <a:tint val="66000"/>
                  <a:satMod val="160000"/>
                </a:srgbClr>
              </a:gs>
              <a:gs pos="50000">
                <a:srgbClr val="00FF00">
                  <a:tint val="44500"/>
                  <a:satMod val="160000"/>
                </a:srgbClr>
              </a:gs>
              <a:gs pos="100000">
                <a:srgbClr val="00FF00">
                  <a:tint val="23500"/>
                  <a:satMod val="160000"/>
                </a:srgbClr>
              </a:gs>
            </a:gsLst>
            <a:lin ang="16200000" scaled="1"/>
            <a:tileRect/>
          </a:gra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Zopakujme si získané poznatky v následující křížovce, která nám prozradí pojem související se stavbou Země.</a:t>
            </a:r>
          </a:p>
          <a:p>
            <a:pPr algn="ctr"/>
            <a:endParaRPr lang="cs-CZ" sz="1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Pokud budete potřebovat, můžete požádat o nápovědu jednoho či více písmen.</a:t>
            </a:r>
          </a:p>
          <a:p>
            <a:pPr algn="ctr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8962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8910286"/>
              </p:ext>
            </p:extLst>
          </p:nvPr>
        </p:nvGraphicFramePr>
        <p:xfrm>
          <a:off x="1619668" y="116632"/>
          <a:ext cx="6020037" cy="384048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22425"/>
                <a:gridCol w="322425"/>
                <a:gridCol w="322425"/>
              </a:tblGrid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1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1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2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2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3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3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4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4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5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5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6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6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7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7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8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8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9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9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940152" y="170080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3984080"/>
            <a:ext cx="86172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Nejbližší hvězda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Zabírá 29% zemského povrchu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Šest velkých oblastí souše Země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Tělesa sluneční soustavy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Prvek, který obsahuje atmosféra Venuše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Bod na oběžné dráze planety, ve kterém je nejvíce vzdálena od Slunce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Vrstva obklopující Zemi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Planeta nebližší Slunci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První kosmická sonda vyslaná k Merkuru</a:t>
            </a:r>
            <a:endParaRPr lang="cs-CZ" sz="20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1736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000"/>
                            </p:stCondLst>
                            <p:childTnLst>
                              <p:par>
                                <p:cTn id="3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9000"/>
                            </p:stCondLst>
                            <p:childTnLst>
                              <p:par>
                                <p:cTn id="4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9339833"/>
              </p:ext>
            </p:extLst>
          </p:nvPr>
        </p:nvGraphicFramePr>
        <p:xfrm>
          <a:off x="1331642" y="116632"/>
          <a:ext cx="6308063" cy="384048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407270"/>
                <a:gridCol w="407270"/>
                <a:gridCol w="407270"/>
                <a:gridCol w="407270"/>
                <a:gridCol w="407270"/>
                <a:gridCol w="407270"/>
                <a:gridCol w="407270"/>
                <a:gridCol w="407270"/>
                <a:gridCol w="407270"/>
                <a:gridCol w="407270"/>
                <a:gridCol w="407270"/>
                <a:gridCol w="407270"/>
                <a:gridCol w="407270"/>
                <a:gridCol w="337851"/>
                <a:gridCol w="337851"/>
                <a:gridCol w="337851"/>
              </a:tblGrid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FFFF00"/>
                          </a:solidFill>
                        </a:rPr>
                        <a:t>L</a:t>
                      </a:r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1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FFFF00"/>
                          </a:solidFill>
                        </a:rPr>
                        <a:t>I</a:t>
                      </a:r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2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FFFF00"/>
                          </a:solidFill>
                        </a:rPr>
                        <a:t>T</a:t>
                      </a:r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3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FFFF00"/>
                          </a:solidFill>
                        </a:rPr>
                        <a:t>O</a:t>
                      </a:r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4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FFFF00"/>
                          </a:solidFill>
                        </a:rPr>
                        <a:t>S</a:t>
                      </a:r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5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FFFF00"/>
                          </a:solidFill>
                        </a:rPr>
                        <a:t>F</a:t>
                      </a:r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É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6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FFFF00"/>
                          </a:solidFill>
                        </a:rPr>
                        <a:t>É</a:t>
                      </a:r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7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FFFF00"/>
                          </a:solidFill>
                        </a:rPr>
                        <a:t>R</a:t>
                      </a:r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8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9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940152" y="170080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3789040"/>
            <a:ext cx="87849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Nejbližší hvězda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Zabírá 29% zemského povrchu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Šest velkých oblastí souše Země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Tělesa sluneční soustavy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Prvek, který obsahuje atmosféra Venuše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Bod na oběžné dráze planety, ve kterém je nejvíce vzdálena od Slunce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Vrstva obklopující Zemi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Planeta nebližší Slunci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První kosmická sonda vyslaná k Merkuru</a:t>
            </a:r>
            <a:endParaRPr lang="cs-CZ" sz="20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779912" y="116632"/>
            <a:ext cx="360040" cy="421281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4572000" y="116632"/>
            <a:ext cx="400058" cy="421281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004048" y="116632"/>
            <a:ext cx="364054" cy="421281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5428068" y="116632"/>
            <a:ext cx="373059" cy="421281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860116" y="126675"/>
            <a:ext cx="342991" cy="41123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2555776" y="548680"/>
            <a:ext cx="371294" cy="42104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2927070" y="548680"/>
            <a:ext cx="420794" cy="410277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3383333" y="548680"/>
            <a:ext cx="396579" cy="42104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3815916" y="537913"/>
            <a:ext cx="360040" cy="42104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4605774" y="548680"/>
            <a:ext cx="400058" cy="42104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5034031" y="558723"/>
            <a:ext cx="372082" cy="411001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2974571" y="980728"/>
            <a:ext cx="373293" cy="42104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3395657" y="980728"/>
            <a:ext cx="360040" cy="42104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3779912" y="980728"/>
            <a:ext cx="360040" cy="42104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4603990" y="980728"/>
            <a:ext cx="368068" cy="41004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5072042" y="1001775"/>
            <a:ext cx="296060" cy="399997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5487056" y="979767"/>
            <a:ext cx="314071" cy="411001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5882901" y="980728"/>
            <a:ext cx="320206" cy="42104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6268018" y="969724"/>
            <a:ext cx="320206" cy="43204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6628188" y="979767"/>
            <a:ext cx="320076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3815916" y="1401772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4625783" y="1401771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5025046" y="1401772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5428068" y="1401770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5843067" y="1401769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vál 36"/>
          <p:cNvSpPr/>
          <p:nvPr/>
        </p:nvSpPr>
        <p:spPr>
          <a:xfrm>
            <a:off x="4608004" y="1823777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Ovál 37"/>
          <p:cNvSpPr/>
          <p:nvPr/>
        </p:nvSpPr>
        <p:spPr>
          <a:xfrm>
            <a:off x="5040052" y="1823777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vál 38"/>
          <p:cNvSpPr/>
          <p:nvPr/>
        </p:nvSpPr>
        <p:spPr>
          <a:xfrm>
            <a:off x="5441087" y="1823777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Ovál 39"/>
          <p:cNvSpPr/>
          <p:nvPr/>
        </p:nvSpPr>
        <p:spPr>
          <a:xfrm>
            <a:off x="3815916" y="2245782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vál 40"/>
          <p:cNvSpPr/>
          <p:nvPr/>
        </p:nvSpPr>
        <p:spPr>
          <a:xfrm>
            <a:off x="4608004" y="2253408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vál 41"/>
          <p:cNvSpPr/>
          <p:nvPr/>
        </p:nvSpPr>
        <p:spPr>
          <a:xfrm>
            <a:off x="5025046" y="2253408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Ovál 42"/>
          <p:cNvSpPr/>
          <p:nvPr/>
        </p:nvSpPr>
        <p:spPr>
          <a:xfrm>
            <a:off x="5428068" y="2272133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vál 43"/>
          <p:cNvSpPr/>
          <p:nvPr/>
        </p:nvSpPr>
        <p:spPr>
          <a:xfrm>
            <a:off x="5820341" y="2245781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Ovál 44"/>
          <p:cNvSpPr/>
          <p:nvPr/>
        </p:nvSpPr>
        <p:spPr>
          <a:xfrm>
            <a:off x="6228184" y="2245780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Ovál 45"/>
          <p:cNvSpPr/>
          <p:nvPr/>
        </p:nvSpPr>
        <p:spPr>
          <a:xfrm>
            <a:off x="1763688" y="2671579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Ovál 46"/>
          <p:cNvSpPr/>
          <p:nvPr/>
        </p:nvSpPr>
        <p:spPr>
          <a:xfrm>
            <a:off x="2195736" y="2675413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vál 47"/>
          <p:cNvSpPr/>
          <p:nvPr/>
        </p:nvSpPr>
        <p:spPr>
          <a:xfrm>
            <a:off x="2555776" y="2671578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vál 48"/>
          <p:cNvSpPr/>
          <p:nvPr/>
        </p:nvSpPr>
        <p:spPr>
          <a:xfrm>
            <a:off x="2981197" y="2671577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Ovál 49"/>
          <p:cNvSpPr/>
          <p:nvPr/>
        </p:nvSpPr>
        <p:spPr>
          <a:xfrm>
            <a:off x="3379175" y="2671576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Ovál 50"/>
          <p:cNvSpPr/>
          <p:nvPr/>
        </p:nvSpPr>
        <p:spPr>
          <a:xfrm>
            <a:off x="3788296" y="2671575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Ovál 51"/>
          <p:cNvSpPr/>
          <p:nvPr/>
        </p:nvSpPr>
        <p:spPr>
          <a:xfrm>
            <a:off x="4608004" y="2671574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Ovál 52"/>
          <p:cNvSpPr/>
          <p:nvPr/>
        </p:nvSpPr>
        <p:spPr>
          <a:xfrm>
            <a:off x="5017018" y="2671573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vál 53"/>
          <p:cNvSpPr/>
          <p:nvPr/>
        </p:nvSpPr>
        <p:spPr>
          <a:xfrm>
            <a:off x="3372327" y="3105044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Ovál 54"/>
          <p:cNvSpPr/>
          <p:nvPr/>
        </p:nvSpPr>
        <p:spPr>
          <a:xfrm>
            <a:off x="3779912" y="3093578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Ovál 55"/>
          <p:cNvSpPr/>
          <p:nvPr/>
        </p:nvSpPr>
        <p:spPr>
          <a:xfrm>
            <a:off x="4597746" y="3105044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Ovál 56"/>
          <p:cNvSpPr/>
          <p:nvPr/>
        </p:nvSpPr>
        <p:spPr>
          <a:xfrm>
            <a:off x="5025046" y="3093577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Ovál 57"/>
          <p:cNvSpPr/>
          <p:nvPr/>
        </p:nvSpPr>
        <p:spPr>
          <a:xfrm>
            <a:off x="5428068" y="3111893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vál 58"/>
          <p:cNvSpPr/>
          <p:nvPr/>
        </p:nvSpPr>
        <p:spPr>
          <a:xfrm>
            <a:off x="3788296" y="3534675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vál 59"/>
          <p:cNvSpPr/>
          <p:nvPr/>
        </p:nvSpPr>
        <p:spPr>
          <a:xfrm>
            <a:off x="4625783" y="3552623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Ovál 60"/>
          <p:cNvSpPr/>
          <p:nvPr/>
        </p:nvSpPr>
        <p:spPr>
          <a:xfrm>
            <a:off x="5036232" y="3547600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Ovál 61"/>
          <p:cNvSpPr/>
          <p:nvPr/>
        </p:nvSpPr>
        <p:spPr>
          <a:xfrm>
            <a:off x="5441087" y="3548374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Ovál 62"/>
          <p:cNvSpPr/>
          <p:nvPr/>
        </p:nvSpPr>
        <p:spPr>
          <a:xfrm>
            <a:off x="5860116" y="3515582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vál 63"/>
          <p:cNvSpPr/>
          <p:nvPr/>
        </p:nvSpPr>
        <p:spPr>
          <a:xfrm>
            <a:off x="6248101" y="3515581"/>
            <a:ext cx="360040" cy="42200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Ovál 64"/>
          <p:cNvSpPr/>
          <p:nvPr/>
        </p:nvSpPr>
        <p:spPr>
          <a:xfrm>
            <a:off x="4201298" y="126675"/>
            <a:ext cx="360040" cy="422005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Ovál 65"/>
          <p:cNvSpPr/>
          <p:nvPr/>
        </p:nvSpPr>
        <p:spPr>
          <a:xfrm>
            <a:off x="4201298" y="553220"/>
            <a:ext cx="360040" cy="422005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Ovál 66"/>
          <p:cNvSpPr/>
          <p:nvPr/>
        </p:nvSpPr>
        <p:spPr>
          <a:xfrm>
            <a:off x="4201298" y="968763"/>
            <a:ext cx="360040" cy="422005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Ovál 67"/>
          <p:cNvSpPr/>
          <p:nvPr/>
        </p:nvSpPr>
        <p:spPr>
          <a:xfrm>
            <a:off x="4211960" y="1401772"/>
            <a:ext cx="360040" cy="422005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Ovál 68"/>
          <p:cNvSpPr/>
          <p:nvPr/>
        </p:nvSpPr>
        <p:spPr>
          <a:xfrm>
            <a:off x="4221179" y="1831403"/>
            <a:ext cx="360040" cy="422005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0" name="Ovál 69"/>
          <p:cNvSpPr/>
          <p:nvPr/>
        </p:nvSpPr>
        <p:spPr>
          <a:xfrm>
            <a:off x="4223174" y="2249574"/>
            <a:ext cx="360040" cy="422005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1" name="Ovál 70"/>
          <p:cNvSpPr/>
          <p:nvPr/>
        </p:nvSpPr>
        <p:spPr>
          <a:xfrm>
            <a:off x="4223174" y="2667785"/>
            <a:ext cx="360040" cy="422005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Ovál 71"/>
          <p:cNvSpPr/>
          <p:nvPr/>
        </p:nvSpPr>
        <p:spPr>
          <a:xfrm>
            <a:off x="4201298" y="3089790"/>
            <a:ext cx="360040" cy="422005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vál 72"/>
          <p:cNvSpPr/>
          <p:nvPr/>
        </p:nvSpPr>
        <p:spPr>
          <a:xfrm>
            <a:off x="4200637" y="3533898"/>
            <a:ext cx="360040" cy="422005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728984" y="109925"/>
            <a:ext cx="43204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NÁPOVĚDA</a:t>
            </a: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08049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3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4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5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6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6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7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7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8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9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9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0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0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1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2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2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3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3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4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50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5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6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6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7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8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8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9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19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0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1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1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2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2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34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4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46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52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58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64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70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7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82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88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294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300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306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312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318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324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330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336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342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348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354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56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7" fill="hold">
                      <p:stCondLst>
                        <p:cond delay="0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360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366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>
                      <p:stCondLst>
                        <p:cond delay="0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372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1061157"/>
              </p:ext>
            </p:extLst>
          </p:nvPr>
        </p:nvGraphicFramePr>
        <p:xfrm>
          <a:off x="1619668" y="116632"/>
          <a:ext cx="6020037" cy="3840480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22425"/>
                <a:gridCol w="322425"/>
                <a:gridCol w="322425"/>
              </a:tblGrid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C00000"/>
                          </a:solidFill>
                        </a:rPr>
                        <a:t>L</a:t>
                      </a:r>
                      <a:endParaRPr lang="cs-CZ" sz="2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1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  <a:endParaRPr lang="cs-CZ" sz="2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2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C00000"/>
                          </a:solidFill>
                        </a:rPr>
                        <a:t>T</a:t>
                      </a:r>
                      <a:endParaRPr lang="cs-CZ" sz="2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3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C00000"/>
                          </a:solidFill>
                        </a:rPr>
                        <a:t>O</a:t>
                      </a:r>
                      <a:endParaRPr lang="cs-CZ" sz="2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4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C00000"/>
                          </a:solidFill>
                        </a:rPr>
                        <a:t>S</a:t>
                      </a:r>
                      <a:endParaRPr lang="cs-CZ" sz="2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5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C00000"/>
                          </a:solidFill>
                        </a:rPr>
                        <a:t>F</a:t>
                      </a:r>
                      <a:endParaRPr lang="cs-CZ" sz="2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É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6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C00000"/>
                          </a:solidFill>
                        </a:rPr>
                        <a:t>É</a:t>
                      </a:r>
                      <a:endParaRPr lang="cs-CZ" sz="2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7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C00000"/>
                          </a:solidFill>
                        </a:rPr>
                        <a:t>R</a:t>
                      </a:r>
                      <a:endParaRPr lang="cs-CZ" sz="2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8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C00000"/>
                          </a:solidFill>
                        </a:rPr>
                        <a:t>A</a:t>
                      </a:r>
                      <a:endParaRPr lang="cs-CZ" sz="2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9900FF">
                            <a:tint val="66000"/>
                            <a:satMod val="160000"/>
                          </a:srgbClr>
                        </a:gs>
                        <a:gs pos="50000">
                          <a:srgbClr val="9900FF">
                            <a:tint val="44500"/>
                            <a:satMod val="160000"/>
                          </a:srgbClr>
                        </a:gs>
                        <a:gs pos="100000">
                          <a:srgbClr val="9900FF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9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940152" y="170080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4005064"/>
            <a:ext cx="87849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Nejbližší hvězda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Zabírá 29% zemského povrchu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Šest velkých oblastí souše Země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Tělesa sluneční soustavy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Prvek, který obsahuje atmosféra Venuše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Bod na oběžné dráze planety, ve kterém je nejvíce vzdálena od Slunce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Vrstva obklopující Zemi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Planeta nebližší Slunci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První kosmická sonda vyslaná k Merkuru</a:t>
            </a:r>
            <a:endParaRPr lang="cs-CZ" sz="20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74276" y="245520"/>
            <a:ext cx="738664" cy="3649239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  <a:cs typeface="Calibri" pitchFamily="34" charset="0"/>
              </a:rPr>
              <a:t>ŘEŠENÍ</a:t>
            </a:r>
            <a:endParaRPr lang="cs-CZ" sz="3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033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1234040"/>
              </p:ext>
            </p:extLst>
          </p:nvPr>
        </p:nvGraphicFramePr>
        <p:xfrm>
          <a:off x="1619668" y="116632"/>
          <a:ext cx="6020037" cy="3840480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88674"/>
                <a:gridCol w="322425"/>
                <a:gridCol w="322425"/>
                <a:gridCol w="322425"/>
              </a:tblGrid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1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6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6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65000"/>
                            <a:tint val="23500"/>
                            <a:satMod val="160000"/>
                          </a:scheme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1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2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6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6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65000"/>
                            <a:tint val="23500"/>
                            <a:satMod val="160000"/>
                          </a:scheme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2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3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6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6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65000"/>
                            <a:tint val="23500"/>
                            <a:satMod val="160000"/>
                          </a:scheme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3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4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6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6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65000"/>
                            <a:tint val="23500"/>
                            <a:satMod val="160000"/>
                          </a:scheme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4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5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6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6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65000"/>
                            <a:tint val="23500"/>
                            <a:satMod val="160000"/>
                          </a:scheme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5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6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6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6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65000"/>
                            <a:tint val="23500"/>
                            <a:satMod val="160000"/>
                          </a:scheme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6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7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6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6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65000"/>
                            <a:tint val="23500"/>
                            <a:satMod val="160000"/>
                          </a:scheme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7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8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6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6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65000"/>
                            <a:tint val="23500"/>
                            <a:satMod val="160000"/>
                          </a:scheme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8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9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6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6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65000"/>
                            <a:tint val="23500"/>
                            <a:satMod val="160000"/>
                          </a:scheme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70C0"/>
                          </a:solidFill>
                        </a:rPr>
                        <a:t>9</a:t>
                      </a:r>
                      <a:endParaRPr lang="cs-CZ" sz="2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784" y="3984080"/>
            <a:ext cx="87849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Nejbližší hvězda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Zabírá 29% zemského povrchu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Šest velkých oblastí souše Země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Tělesa sluneční soustavy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Prvek, který obsahuje atmosféra Venuše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Bod na oběžné dráze planety, ve kterém je nejvíce vzdálena od Slunce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Vrstva obklopující Zemi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Planeta nebližší Slunci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První kosmická sonda vyslaná k Merkuru</a:t>
            </a:r>
            <a:endParaRPr lang="cs-CZ" sz="20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7504" y="116632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VERZE PRO TISK</a:t>
            </a:r>
            <a:endParaRPr lang="cs-CZ" b="1" dirty="0">
              <a:solidFill>
                <a:schemeClr val="bg1">
                  <a:lumMod val="6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75054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0085" y="26064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692696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office.microsoft.com/cs-cz/images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61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4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399</TotalTime>
  <Words>596</Words>
  <Application>Microsoft Office PowerPoint</Application>
  <PresentationFormat>Předvádění na obrazovce (4:3)</PresentationFormat>
  <Paragraphs>266</Paragraphs>
  <Slides>10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Úhly</vt:lpstr>
      <vt:lpstr>Motiv4</vt:lpstr>
      <vt:lpstr>1_Živly</vt:lpstr>
      <vt:lpstr>Motiv systému Office</vt:lpstr>
      <vt:lpstr>1_Motiv systému Office</vt:lpstr>
      <vt:lpstr>Prezentace aplikace PowerPoint</vt:lpstr>
      <vt:lpstr>ANOTACE:</vt:lpstr>
      <vt:lpstr>VESMÍR</vt:lpstr>
      <vt:lpstr>VESMÍR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Špinlerová Zdeňka</dc:creator>
  <cp:lastModifiedBy>admin</cp:lastModifiedBy>
  <cp:revision>28</cp:revision>
  <cp:lastPrinted>2012-05-03T09:16:30Z</cp:lastPrinted>
  <dcterms:created xsi:type="dcterms:W3CDTF">2012-05-02T16:40:41Z</dcterms:created>
  <dcterms:modified xsi:type="dcterms:W3CDTF">2012-07-15T00:01:49Z</dcterms:modified>
</cp:coreProperties>
</file>