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  <p:sldMasterId id="2147483828" r:id="rId3"/>
    <p:sldMasterId id="2147483840" r:id="rId4"/>
  </p:sldMasterIdLst>
  <p:notesMasterIdLst>
    <p:notesMasterId r:id="rId29"/>
  </p:notesMasterIdLst>
  <p:sldIdLst>
    <p:sldId id="279" r:id="rId5"/>
    <p:sldId id="280" r:id="rId6"/>
    <p:sldId id="291" r:id="rId7"/>
    <p:sldId id="256" r:id="rId8"/>
    <p:sldId id="282" r:id="rId9"/>
    <p:sldId id="266" r:id="rId10"/>
    <p:sldId id="268" r:id="rId11"/>
    <p:sldId id="285" r:id="rId12"/>
    <p:sldId id="284" r:id="rId13"/>
    <p:sldId id="267" r:id="rId14"/>
    <p:sldId id="287" r:id="rId15"/>
    <p:sldId id="289" r:id="rId16"/>
    <p:sldId id="286" r:id="rId17"/>
    <p:sldId id="290" r:id="rId18"/>
    <p:sldId id="269" r:id="rId19"/>
    <p:sldId id="293" r:id="rId20"/>
    <p:sldId id="283" r:id="rId21"/>
    <p:sldId id="276" r:id="rId22"/>
    <p:sldId id="294" r:id="rId23"/>
    <p:sldId id="295" r:id="rId24"/>
    <p:sldId id="292" r:id="rId25"/>
    <p:sldId id="296" r:id="rId26"/>
    <p:sldId id="260" r:id="rId27"/>
    <p:sldId id="25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02604"/>
    <a:srgbClr val="00FF00"/>
    <a:srgbClr val="FF9393"/>
    <a:srgbClr val="FF66FF"/>
    <a:srgbClr val="6AEC80"/>
    <a:srgbClr val="0CD61F"/>
    <a:srgbClr val="FF6600"/>
    <a:srgbClr val="99CCFF"/>
    <a:srgbClr val="FF5050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365A81-7B4D-4952-861E-4BB9B1933A08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1A1185D-5347-496B-9C41-D2CFD7A17F06}" type="presOf" srcId="{914700B9-77B5-440A-A438-DE98B6D4894D}" destId="{BD9AF279-D483-48F2-BBBD-45F8E8923512}" srcOrd="1" destOrd="0" presId="urn:microsoft.com/office/officeart/2005/8/layout/target3"/>
    <dgm:cxn modelId="{4486565A-5221-4A6F-BBA5-BD6E991E62CE}" type="presOf" srcId="{130831A4-0540-4EC5-8F5A-93030E89D2D9}" destId="{8E23E229-92FC-49D1-B5FE-0303176B8A4E}" srcOrd="1" destOrd="0" presId="urn:microsoft.com/office/officeart/2005/8/layout/target3"/>
    <dgm:cxn modelId="{2980CC95-7B0A-480A-8831-5F29F6F50D3D}" type="presOf" srcId="{27FE2D31-D344-4B63-A89A-A89AB0D9F3E3}" destId="{FE47432B-CA46-450C-8D8F-66C300A95B52}" srcOrd="0" destOrd="0" presId="urn:microsoft.com/office/officeart/2005/8/layout/target3"/>
    <dgm:cxn modelId="{6A77E810-DD65-4ACB-8508-226141A3D7FB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0F1A5F0E-3E77-4860-8C6C-83C665CFA927}" type="presOf" srcId="{100B6B2E-82E6-4C11-B19B-F2DB3A0EA64F}" destId="{DBA8199F-D892-4A8E-A352-2B7844050E09}" srcOrd="1" destOrd="0" presId="urn:microsoft.com/office/officeart/2005/8/layout/target3"/>
    <dgm:cxn modelId="{195985E4-55AB-4BE5-A865-94CB4E4A2100}" type="presOf" srcId="{1D8420EA-BFA0-403B-80F5-647FA396CC45}" destId="{8467D0EB-87A2-4285-8ACA-0398EFBF29BC}" srcOrd="1" destOrd="0" presId="urn:microsoft.com/office/officeart/2005/8/layout/target3"/>
    <dgm:cxn modelId="{60300958-940C-4D83-8E83-190DAC14020C}" type="presOf" srcId="{100B6B2E-82E6-4C11-B19B-F2DB3A0EA64F}" destId="{645AA564-2E9E-4954-AD87-AE01782CEC59}" srcOrd="0" destOrd="0" presId="urn:microsoft.com/office/officeart/2005/8/layout/target3"/>
    <dgm:cxn modelId="{399C8C7D-DB1F-4083-81D1-C15502095B00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62B03CF-2B63-4F92-8771-CA43AE6E45A4}" type="presParOf" srcId="{FE47432B-CA46-450C-8D8F-66C300A95B52}" destId="{B522209E-30D0-49D6-A340-2D383A11C668}" srcOrd="0" destOrd="0" presId="urn:microsoft.com/office/officeart/2005/8/layout/target3"/>
    <dgm:cxn modelId="{D1D00A3D-697F-4C51-B5A3-E9C10BC9499A}" type="presParOf" srcId="{FE47432B-CA46-450C-8D8F-66C300A95B52}" destId="{ED5A8377-51D5-4DC5-B0E7-680166966720}" srcOrd="1" destOrd="0" presId="urn:microsoft.com/office/officeart/2005/8/layout/target3"/>
    <dgm:cxn modelId="{E8CBC750-A67F-4DD2-97D4-31414635D065}" type="presParOf" srcId="{FE47432B-CA46-450C-8D8F-66C300A95B52}" destId="{F69CC921-512E-49F4-824C-A648EC5F27A5}" srcOrd="2" destOrd="0" presId="urn:microsoft.com/office/officeart/2005/8/layout/target3"/>
    <dgm:cxn modelId="{02B2A5F1-53EC-440C-8119-1D535E3D0BB9}" type="presParOf" srcId="{FE47432B-CA46-450C-8D8F-66C300A95B52}" destId="{61C9CE18-EDA6-4EDF-BA1C-09779D38FBBF}" srcOrd="3" destOrd="0" presId="urn:microsoft.com/office/officeart/2005/8/layout/target3"/>
    <dgm:cxn modelId="{E68B1541-0C90-4C04-ABA2-33852C61469D}" type="presParOf" srcId="{FE47432B-CA46-450C-8D8F-66C300A95B52}" destId="{D60DEAAB-7AFE-435A-ACF6-18851E4B0426}" srcOrd="4" destOrd="0" presId="urn:microsoft.com/office/officeart/2005/8/layout/target3"/>
    <dgm:cxn modelId="{C22E6004-2553-4829-8087-2F14B2363C5B}" type="presParOf" srcId="{FE47432B-CA46-450C-8D8F-66C300A95B52}" destId="{F7B3C0B7-F0F7-4F49-B02C-3630F8C5FAE5}" srcOrd="5" destOrd="0" presId="urn:microsoft.com/office/officeart/2005/8/layout/target3"/>
    <dgm:cxn modelId="{D0057966-10E0-421D-95A4-B2EC60D9ED33}" type="presParOf" srcId="{FE47432B-CA46-450C-8D8F-66C300A95B52}" destId="{C9DA9446-E2D3-4F6A-8960-3CADFBF870B8}" srcOrd="6" destOrd="0" presId="urn:microsoft.com/office/officeart/2005/8/layout/target3"/>
    <dgm:cxn modelId="{0ED8FDE6-133C-4608-9467-909C2D04DCF0}" type="presParOf" srcId="{FE47432B-CA46-450C-8D8F-66C300A95B52}" destId="{9726EC6F-D322-4CD3-B489-1BE3DF7CE70B}" srcOrd="7" destOrd="0" presId="urn:microsoft.com/office/officeart/2005/8/layout/target3"/>
    <dgm:cxn modelId="{E76781D2-E79F-4A39-99A9-53A00A8230C0}" type="presParOf" srcId="{FE47432B-CA46-450C-8D8F-66C300A95B52}" destId="{645AA564-2E9E-4954-AD87-AE01782CEC59}" srcOrd="8" destOrd="0" presId="urn:microsoft.com/office/officeart/2005/8/layout/target3"/>
    <dgm:cxn modelId="{5177D757-263D-4FAC-8E0A-CA0DD93CFFA2}" type="presParOf" srcId="{FE47432B-CA46-450C-8D8F-66C300A95B52}" destId="{8538CAC4-6A86-42B8-B5AF-2FF155DB9D02}" srcOrd="9" destOrd="0" presId="urn:microsoft.com/office/officeart/2005/8/layout/target3"/>
    <dgm:cxn modelId="{9B4B5438-40C4-4DDA-9FC0-CC560BB9C756}" type="presParOf" srcId="{FE47432B-CA46-450C-8D8F-66C300A95B52}" destId="{26FD6024-A07F-46D0-8BC0-B5E595C5673D}" srcOrd="10" destOrd="0" presId="urn:microsoft.com/office/officeart/2005/8/layout/target3"/>
    <dgm:cxn modelId="{C30BB085-6656-4B5E-8615-1A443D18D369}" type="presParOf" srcId="{FE47432B-CA46-450C-8D8F-66C300A95B52}" destId="{E73F1C26-6DCD-4001-88B9-355E01E2BCE7}" srcOrd="11" destOrd="0" presId="urn:microsoft.com/office/officeart/2005/8/layout/target3"/>
    <dgm:cxn modelId="{E5AB52EF-7B55-4B67-9E7F-C2CCBE0881C3}" type="presParOf" srcId="{FE47432B-CA46-450C-8D8F-66C300A95B52}" destId="{8E23E229-92FC-49D1-B5FE-0303176B8A4E}" srcOrd="12" destOrd="0" presId="urn:microsoft.com/office/officeart/2005/8/layout/target3"/>
    <dgm:cxn modelId="{5850093F-6BD7-4DFE-97E4-0F3C61BD2B8C}" type="presParOf" srcId="{FE47432B-CA46-450C-8D8F-66C300A95B52}" destId="{8467D0EB-87A2-4285-8ACA-0398EFBF29BC}" srcOrd="13" destOrd="0" presId="urn:microsoft.com/office/officeart/2005/8/layout/target3"/>
    <dgm:cxn modelId="{4B11217C-4981-43D4-8B9B-FE0CDBC910C9}" type="presParOf" srcId="{FE47432B-CA46-450C-8D8F-66C300A95B52}" destId="{DBA8199F-D892-4A8E-A352-2B7844050E09}" srcOrd="14" destOrd="0" presId="urn:microsoft.com/office/officeart/2005/8/layout/target3"/>
    <dgm:cxn modelId="{9D4476A7-E024-460D-A807-97AE6142E8A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148126-FB23-4C13-B98A-94FFA574CB04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D656B6-4F6D-4EB7-9E9C-5E8859DC63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6113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656B6-4F6D-4EB7-9E9C-5E8859DC63F0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3421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656B6-4F6D-4EB7-9E9C-5E8859DC63F0}" type="slidenum">
              <a:rPr lang="cs-CZ" smtClean="0"/>
              <a:pPr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8735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10992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3452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64373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80110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77250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41037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7575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58148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66769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1509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03031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97266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5503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211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06131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55607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76130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75877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64286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56116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43087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157798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91408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49375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14751524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966234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377943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03556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667897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0325248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427949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255301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3615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80982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9042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537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80792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" TargetMode="External"/><Relationship Id="rId3" Type="http://schemas.openxmlformats.org/officeDocument/2006/relationships/hyperlink" Target="http://astronomia.zcu.cz/planety/zeme/1948-stavba-nitra-zeme" TargetMode="External"/><Relationship Id="rId7" Type="http://schemas.openxmlformats.org/officeDocument/2006/relationships/hyperlink" Target="http://geologie.vsb.cz/jelinek/tc-lit-desky.htm" TargetMode="External"/><Relationship Id="rId2" Type="http://schemas.openxmlformats.org/officeDocument/2006/relationships/hyperlink" Target="http://cs.wikipedia.org/w/index.php?title=Zem%C4%9B&amp;oldid=816249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geologie.vsb.cz/jelinek/tc-zem.htm" TargetMode="External"/><Relationship Id="rId5" Type="http://schemas.openxmlformats.org/officeDocument/2006/relationships/hyperlink" Target="http://cs.wikipedia.org/w/index.php?title=Stratifikace_Zem%C4%9B&amp;oldid=8162746" TargetMode="External"/><Relationship Id="rId4" Type="http://schemas.openxmlformats.org/officeDocument/2006/relationships/hyperlink" Target="http://cs.wikipedia.org/w/index.php?title=Oce%C3%A1nsk%C3%A1_k%C5%AFra&amp;oldid=8082867" TargetMode="External"/><Relationship Id="rId9" Type="http://schemas.openxmlformats.org/officeDocument/2006/relationships/hyperlink" Target="http://cs.wikipedia.org/wiki/Soubor:Plates_tect_cs.sv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Zemsk%C3%BD_pl%C3%A1%C5%A1%C5%A5&amp;oldid=803772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17338094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00912255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VY_32_INOVACE_08_S12-Fy-9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Planeta Země – vnitřní stavba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89972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81879118"/>
              </p:ext>
            </p:extLst>
          </p:nvPr>
        </p:nvGraphicFramePr>
        <p:xfrm>
          <a:off x="539552" y="3573016"/>
          <a:ext cx="8280920" cy="2750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pero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, fixy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a 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áci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ve shrnutí přiřazují názvy k jednotlivým vrstvám – lze použít interaktivní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pero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nebo fixy,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kontrolu řešení mohou provést pomocí animací.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08671325"/>
              </p:ext>
            </p:extLst>
          </p:nvPr>
        </p:nvGraphicFramePr>
        <p:xfrm>
          <a:off x="539552" y="1196752"/>
          <a:ext cx="8280920" cy="2241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k výkladu učiva. Materiál aktivně doplňuje výklad o stavbě a složení Země pomocí názorných obrázků.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zopakují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ujasní svoje znalosti o vnitřní stavbě Země, jejím složením, dokáží vyjmenovat a charakterizovat jednotlivé zemské vrstvy. 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281246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933056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2732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19648"/>
            <a:ext cx="6211594" cy="616025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91991" y="1196752"/>
            <a:ext cx="6522940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8100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  <a:latin typeface="Georgia" pitchFamily="18" charset="0"/>
              </a:rPr>
              <a:t>PLANETA</a:t>
            </a:r>
            <a:br>
              <a:rPr lang="cs-CZ" sz="9600" b="1" cap="none" spc="0" dirty="0" smtClean="0">
                <a:ln w="38100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  <a:latin typeface="Georgia" pitchFamily="18" charset="0"/>
              </a:rPr>
            </a:br>
            <a:r>
              <a:rPr lang="cs-CZ" sz="9600" b="1" cap="none" spc="0" dirty="0" smtClean="0">
                <a:ln w="38100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  <a:latin typeface="Georgia" pitchFamily="18" charset="0"/>
              </a:rPr>
              <a:t>ZEMĚ</a:t>
            </a:r>
            <a:endParaRPr lang="cs-CZ" sz="9600" b="1" cap="none" spc="0" dirty="0">
              <a:ln w="38100" cmpd="sng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effectLst/>
              <a:latin typeface="Georgi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79912" y="5445224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ln w="24500" cmpd="dbl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Díl </a:t>
            </a:r>
            <a:r>
              <a:rPr lang="cs-CZ" sz="6000" b="1" dirty="0" smtClean="0">
                <a:ln w="24500" cmpd="dbl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2.</a:t>
            </a:r>
            <a:endParaRPr lang="cs-CZ" sz="6000" b="1" dirty="0">
              <a:ln w="24500" cmpd="dbl">
                <a:solidFill>
                  <a:schemeClr val="tx1"/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98484" y="4439510"/>
            <a:ext cx="4707072" cy="1015663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rgbClr val="FF99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Vnitřní stavba</a:t>
            </a:r>
            <a:endParaRPr lang="cs-CZ" sz="6000" b="1" spc="50" dirty="0">
              <a:ln w="11430"/>
              <a:solidFill>
                <a:srgbClr val="FF990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4401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998758"/>
            <a:ext cx="88569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Zemské </a:t>
            </a:r>
            <a:r>
              <a:rPr lang="cs-CZ" sz="2200" dirty="0"/>
              <a:t>těleso se skládá </a:t>
            </a:r>
            <a:r>
              <a:rPr lang="cs-CZ" sz="2200" dirty="0" smtClean="0"/>
              <a:t>z několika </a:t>
            </a:r>
            <a:r>
              <a:rPr lang="cs-CZ" sz="2200" dirty="0" smtClean="0"/>
              <a:t>vrstev, </a:t>
            </a:r>
            <a:r>
              <a:rPr lang="cs-CZ" sz="2200" dirty="0" smtClean="0"/>
              <a:t>tzv. </a:t>
            </a:r>
            <a:r>
              <a:rPr lang="cs-CZ" sz="2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geosfér</a:t>
            </a:r>
            <a:r>
              <a:rPr lang="cs-CZ" sz="2200" dirty="0"/>
              <a:t>, které na sebe volně navazují. </a:t>
            </a:r>
            <a:r>
              <a:rPr lang="cs-CZ" sz="2200" dirty="0" smtClean="0"/>
              <a:t>Liší </a:t>
            </a:r>
            <a:r>
              <a:rPr lang="cs-CZ" sz="2200" dirty="0"/>
              <a:t>se od sebe složením, hustotou, tlakem a teplotou. </a:t>
            </a:r>
            <a:endParaRPr lang="cs-CZ" sz="2200" dirty="0" smtClean="0"/>
          </a:p>
          <a:p>
            <a:r>
              <a:rPr lang="cs-CZ" sz="2200" dirty="0" smtClean="0"/>
              <a:t>Byly </a:t>
            </a:r>
            <a:r>
              <a:rPr lang="cs-CZ" sz="2200" dirty="0"/>
              <a:t>detekovány na základě šíření seismických vln. </a:t>
            </a:r>
            <a:endParaRPr lang="cs-CZ" sz="2200" dirty="0" smtClean="0"/>
          </a:p>
          <a:p>
            <a:r>
              <a:rPr lang="cs-CZ" sz="2200" dirty="0" smtClean="0"/>
              <a:t>Tyto </a:t>
            </a:r>
            <a:r>
              <a:rPr lang="cs-CZ" sz="2200" dirty="0"/>
              <a:t>geosféry jsou směrem od jádra řazeny soustředně, tedy obepínají jádro.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6431" y="229317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FFC000"/>
                </a:solidFill>
                <a:latin typeface="+mj-lt"/>
              </a:rPr>
              <a:t>Stavba a složení Země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2682" y="2708920"/>
            <a:ext cx="3765679" cy="3922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51521" y="5615022"/>
            <a:ext cx="2669052" cy="782796"/>
          </a:xfrm>
          <a:prstGeom prst="wedgeEllipseCallout">
            <a:avLst>
              <a:gd name="adj1" fmla="val 111182"/>
              <a:gd name="adj2" fmla="val -169320"/>
            </a:avLst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ZEMSKÉ JÁDRO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51521" y="3789040"/>
            <a:ext cx="2545194" cy="669973"/>
          </a:xfrm>
          <a:prstGeom prst="wedgeEllipseCallout">
            <a:avLst>
              <a:gd name="adj1" fmla="val 89171"/>
              <a:gd name="adj2" fmla="val 34229"/>
            </a:avLst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ZEMSKÝ PLÁŠŤ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6372200" y="5560640"/>
            <a:ext cx="2385777" cy="852685"/>
          </a:xfrm>
          <a:prstGeom prst="wedgeEllipseCallout">
            <a:avLst>
              <a:gd name="adj1" fmla="val -62499"/>
              <a:gd name="adj2" fmla="val -136224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LITOSFERICKÉ DESKY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620565" y="3621818"/>
            <a:ext cx="2463169" cy="749439"/>
          </a:xfrm>
          <a:prstGeom prst="wedgeEllipseCallout">
            <a:avLst>
              <a:gd name="adj1" fmla="val -77363"/>
              <a:gd name="adj2" fmla="val 54598"/>
            </a:avLst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ZEMSKÁ KŮRA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3133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55719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FFC000"/>
                </a:solidFill>
              </a:rPr>
              <a:t>Stavba a složení Země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348880"/>
            <a:ext cx="5666507" cy="4419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Čárový popisek 1 (bez ohraničení) 2"/>
          <p:cNvSpPr/>
          <p:nvPr/>
        </p:nvSpPr>
        <p:spPr>
          <a:xfrm>
            <a:off x="152228" y="5314748"/>
            <a:ext cx="2304256" cy="306324"/>
          </a:xfrm>
          <a:prstGeom prst="callout1">
            <a:avLst>
              <a:gd name="adj1" fmla="val 49630"/>
              <a:gd name="adj2" fmla="val 100537"/>
              <a:gd name="adj3" fmla="val 46284"/>
              <a:gd name="adj4" fmla="val 190651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Vnitřní pevné jádro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7" name="Čárový popisek 1 (bez ohraničení) 6"/>
          <p:cNvSpPr/>
          <p:nvPr/>
        </p:nvSpPr>
        <p:spPr>
          <a:xfrm>
            <a:off x="52936" y="4708407"/>
            <a:ext cx="2403548" cy="306324"/>
          </a:xfrm>
          <a:prstGeom prst="callout1">
            <a:avLst>
              <a:gd name="adj1" fmla="val 39336"/>
              <a:gd name="adj2" fmla="val 101519"/>
              <a:gd name="adj3" fmla="val 43520"/>
              <a:gd name="adj4" fmla="val 17655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Vnější kapalné jádro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Čárový popisek 1 (bez ohraničení) 7"/>
          <p:cNvSpPr/>
          <p:nvPr/>
        </p:nvSpPr>
        <p:spPr>
          <a:xfrm>
            <a:off x="821654" y="4236573"/>
            <a:ext cx="1605583" cy="306324"/>
          </a:xfrm>
          <a:prstGeom prst="callout1">
            <a:avLst>
              <a:gd name="adj1" fmla="val 73289"/>
              <a:gd name="adj2" fmla="val 102501"/>
              <a:gd name="adj3" fmla="val 74399"/>
              <a:gd name="adj4" fmla="val 205086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Spodní plášť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Čárový popisek 1 (bez ohraničení) 8"/>
          <p:cNvSpPr/>
          <p:nvPr/>
        </p:nvSpPr>
        <p:spPr>
          <a:xfrm>
            <a:off x="808379" y="3726960"/>
            <a:ext cx="1605583" cy="306324"/>
          </a:xfrm>
          <a:prstGeom prst="callout1">
            <a:avLst>
              <a:gd name="adj1" fmla="val 106243"/>
              <a:gd name="adj2" fmla="val 108393"/>
              <a:gd name="adj3" fmla="val 107354"/>
              <a:gd name="adj4" fmla="val 194549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Svrchní plášť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" name="Čárový popisek 1 (bez ohraničení) 9"/>
          <p:cNvSpPr/>
          <p:nvPr/>
        </p:nvSpPr>
        <p:spPr>
          <a:xfrm>
            <a:off x="773915" y="3275207"/>
            <a:ext cx="1605583" cy="306324"/>
          </a:xfrm>
          <a:prstGeom prst="callout1">
            <a:avLst>
              <a:gd name="adj1" fmla="val 111390"/>
              <a:gd name="adj2" fmla="val 110224"/>
              <a:gd name="adj3" fmla="val 107353"/>
              <a:gd name="adj4" fmla="val 183748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Zemská kůra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1" name="Čárový popisek 1 (bez ohraničení) 10"/>
          <p:cNvSpPr/>
          <p:nvPr/>
        </p:nvSpPr>
        <p:spPr>
          <a:xfrm>
            <a:off x="6936630" y="1700808"/>
            <a:ext cx="2026559" cy="504056"/>
          </a:xfrm>
          <a:prstGeom prst="callout1">
            <a:avLst>
              <a:gd name="adj1" fmla="val 64871"/>
              <a:gd name="adj2" fmla="val -8602"/>
              <a:gd name="adj3" fmla="val 229160"/>
              <a:gd name="adj4" fmla="val -70626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Vrstvy atmosféry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2228" y="689727"/>
            <a:ext cx="874002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Složení </a:t>
            </a:r>
            <a:r>
              <a:rPr lang="cs-CZ" sz="2200" dirty="0"/>
              <a:t>planety Země je úzce spjato s jejím  vznikem. Během formování planety došlo vlivem  gravitační diferenciace k </a:t>
            </a:r>
            <a:r>
              <a:rPr lang="cs-CZ" sz="2200" dirty="0" smtClean="0"/>
              <a:t>vyčlenění</a:t>
            </a:r>
          </a:p>
          <a:p>
            <a:pPr marL="723900" indent="-450850">
              <a:buFont typeface="Wingdings" pitchFamily="2" charset="2"/>
              <a:buChar char="Ø"/>
            </a:pPr>
            <a:r>
              <a:rPr lang="cs-CZ" sz="2200" dirty="0" smtClean="0"/>
              <a:t>jádra</a:t>
            </a:r>
          </a:p>
          <a:p>
            <a:pPr marL="723900" indent="-450850">
              <a:buFont typeface="Wingdings" pitchFamily="2" charset="2"/>
              <a:buChar char="Ø"/>
            </a:pPr>
            <a:r>
              <a:rPr lang="cs-CZ" sz="2200" dirty="0" smtClean="0"/>
              <a:t>pláště  </a:t>
            </a:r>
          </a:p>
          <a:p>
            <a:pPr marL="723900" indent="-450850">
              <a:buFont typeface="Wingdings" pitchFamily="2" charset="2"/>
              <a:buChar char="Ø"/>
            </a:pPr>
            <a:r>
              <a:rPr lang="cs-CZ" sz="2200" dirty="0" smtClean="0"/>
              <a:t>zemské kůry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12724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2957" y="1341340"/>
            <a:ext cx="3491287" cy="5106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31445" y="3789040"/>
            <a:ext cx="51067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 nachází pod </a:t>
            </a:r>
            <a:r>
              <a:rPr lang="cs-CZ" sz="2400" dirty="0"/>
              <a:t>úrovní 2900 </a:t>
            </a:r>
            <a:r>
              <a:rPr lang="cs-CZ" sz="2400" dirty="0" smtClean="0"/>
              <a:t>km, je tekuté, jeho </a:t>
            </a:r>
            <a:r>
              <a:rPr lang="cs-CZ" sz="2400" dirty="0"/>
              <a:t>hmota cirkuluje kolem vnitřního  pevného jádra. </a:t>
            </a:r>
            <a:endParaRPr lang="cs-CZ" sz="24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188640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rgbClr val="FFC000"/>
                  </a:solidFill>
                </a:ln>
                <a:solidFill>
                  <a:srgbClr val="FF505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ZEMSKÉ JÁDRO</a:t>
            </a:r>
            <a:endParaRPr lang="cs-CZ" sz="4400" b="1" dirty="0">
              <a:ln>
                <a:solidFill>
                  <a:srgbClr val="FFC000"/>
                </a:solidFill>
              </a:ln>
              <a:solidFill>
                <a:srgbClr val="FF5050"/>
              </a:soli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19705"/>
            <a:ext cx="5484140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400" dirty="0"/>
              <a:t>Zemské jádro představuje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16% </a:t>
            </a:r>
            <a:r>
              <a:rPr lang="cs-CZ" sz="2400" dirty="0"/>
              <a:t>objemu a 31% hmoty </a:t>
            </a:r>
            <a:r>
              <a:rPr lang="cs-CZ" sz="2400" dirty="0" smtClean="0"/>
              <a:t>Země. </a:t>
            </a:r>
          </a:p>
          <a:p>
            <a:pPr algn="ctr">
              <a:spcAft>
                <a:spcPts val="600"/>
              </a:spcAft>
            </a:pPr>
            <a:r>
              <a:rPr lang="cs-CZ" sz="2400" dirty="0">
                <a:solidFill>
                  <a:srgbClr val="FF9393"/>
                </a:solidFill>
              </a:rPr>
              <a:t>Jádro je tvořeno převážně slitinami železa a </a:t>
            </a:r>
            <a:r>
              <a:rPr lang="cs-CZ" sz="2400" dirty="0" smtClean="0">
                <a:solidFill>
                  <a:srgbClr val="FF9393"/>
                </a:solidFill>
              </a:rPr>
              <a:t>niklu s příměsí lehčích prvků, patrně hlavně síry.</a:t>
            </a:r>
            <a:endParaRPr lang="cs-CZ" sz="2400" dirty="0">
              <a:solidFill>
                <a:srgbClr val="FF9393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31856" y="3209205"/>
            <a:ext cx="2267151" cy="46166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1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1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solidFill>
              <a:schemeClr val="bg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VNĚJŠÍ JÁDRO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 rot="918495">
            <a:off x="3821307" y="3738664"/>
            <a:ext cx="2828681" cy="282142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09039" y="5111488"/>
            <a:ext cx="2267151" cy="46166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1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1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solidFill>
              <a:schemeClr val="bg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VNITŘNÍ JÁDRO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 rot="221729">
            <a:off x="3950253" y="5210041"/>
            <a:ext cx="3067774" cy="300459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5538" y="5589240"/>
            <a:ext cx="51585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Rozhraní těchto dvou částí jádra se  uvádí v hloubce 5100 až 5300 km. Střed Země je v hloubce 6378 km.</a:t>
            </a:r>
            <a:endParaRPr lang="cs-CZ" sz="2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3035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/>
      <p:bldP spid="3" grpId="0" build="p"/>
      <p:bldP spid="12" grpId="0" animBg="1"/>
      <p:bldP spid="6" grpId="0" animBg="1"/>
      <p:bldP spid="13" grpId="0" animBg="1"/>
      <p:bldP spid="15" grpId="0" animBg="1"/>
      <p:bldP spid="1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Čárový popisek 1 (s ohraničením a zvýrazněním) 6"/>
          <p:cNvSpPr/>
          <p:nvPr/>
        </p:nvSpPr>
        <p:spPr>
          <a:xfrm>
            <a:off x="5502256" y="3302044"/>
            <a:ext cx="3530710" cy="3384376"/>
          </a:xfrm>
          <a:prstGeom prst="accentBorderCallout1">
            <a:avLst>
              <a:gd name="adj1" fmla="val 34702"/>
              <a:gd name="adj2" fmla="val 104236"/>
              <a:gd name="adj3" fmla="val 33096"/>
              <a:gd name="adj4" fmla="val 138331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jádro j</a:t>
            </a:r>
            <a:r>
              <a:rPr lang="cs-CZ" sz="2200" b="1" dirty="0" smtClean="0">
                <a:solidFill>
                  <a:schemeClr val="bg1"/>
                </a:solidFill>
              </a:rPr>
              <a:t>e </a:t>
            </a:r>
            <a:r>
              <a:rPr lang="cs-CZ" sz="2200" b="1" dirty="0">
                <a:solidFill>
                  <a:schemeClr val="bg1"/>
                </a:solidFill>
              </a:rPr>
              <a:t>pevné – pravděpodobně  se vytvořilo jako důsledek tuhnutí </a:t>
            </a:r>
            <a:r>
              <a:rPr lang="cs-CZ" sz="2200" b="1" dirty="0" smtClean="0">
                <a:solidFill>
                  <a:schemeClr val="bg1"/>
                </a:solidFill>
              </a:rPr>
              <a:t>                     za </a:t>
            </a:r>
            <a:r>
              <a:rPr lang="cs-CZ" sz="2200" b="1" dirty="0">
                <a:solidFill>
                  <a:schemeClr val="bg1"/>
                </a:solidFill>
              </a:rPr>
              <a:t>vysokého </a:t>
            </a:r>
            <a:r>
              <a:rPr lang="cs-CZ" sz="2200" b="1" dirty="0" smtClean="0">
                <a:solidFill>
                  <a:schemeClr val="bg1"/>
                </a:solidFill>
              </a:rPr>
              <a:t>tlaku, </a:t>
            </a:r>
            <a:r>
              <a:rPr lang="cs-CZ" sz="2200" b="1" dirty="0">
                <a:solidFill>
                  <a:schemeClr val="bg1"/>
                </a:solidFill>
              </a:rPr>
              <a:t>teplota dosahuje asi </a:t>
            </a:r>
            <a:r>
              <a:rPr lang="cs-CZ" sz="2200" b="1" dirty="0" smtClean="0">
                <a:solidFill>
                  <a:schemeClr val="bg1"/>
                </a:solidFill>
              </a:rPr>
              <a:t>4700°C</a:t>
            </a:r>
            <a:r>
              <a:rPr lang="cs-CZ" sz="2200" b="1" dirty="0">
                <a:solidFill>
                  <a:schemeClr val="bg1"/>
                </a:solidFill>
              </a:rPr>
              <a:t>. Odhadovaná hustota jádra je </a:t>
            </a:r>
            <a:r>
              <a:rPr lang="cs-CZ" sz="2200" b="1" dirty="0" smtClean="0">
                <a:solidFill>
                  <a:schemeClr val="bg1"/>
                </a:solidFill>
              </a:rPr>
              <a:t>kolem 17 g/</a:t>
            </a:r>
            <a:r>
              <a:rPr lang="cs-CZ" sz="2200" b="1" dirty="0">
                <a:solidFill>
                  <a:schemeClr val="bg1"/>
                </a:solidFill>
              </a:rPr>
              <a:t>cm</a:t>
            </a:r>
            <a:r>
              <a:rPr lang="cs-CZ" sz="2200" b="1" baseline="30000" dirty="0">
                <a:solidFill>
                  <a:schemeClr val="bg1"/>
                </a:solidFill>
              </a:rPr>
              <a:t>3</a:t>
            </a:r>
            <a:r>
              <a:rPr lang="cs-CZ" sz="2200" b="1" dirty="0" smtClean="0">
                <a:solidFill>
                  <a:schemeClr val="bg1"/>
                </a:solidFill>
              </a:rPr>
              <a:t>, </a:t>
            </a:r>
            <a:r>
              <a:rPr lang="cs-CZ" sz="2200" b="1" dirty="0">
                <a:solidFill>
                  <a:schemeClr val="bg1"/>
                </a:solidFill>
              </a:rPr>
              <a:t>teplota uvnitř jádra je 4300 - 6000 </a:t>
            </a:r>
            <a:r>
              <a:rPr lang="cs-CZ" sz="2200" b="1" baseline="30000" dirty="0">
                <a:solidFill>
                  <a:schemeClr val="bg1"/>
                </a:solidFill>
              </a:rPr>
              <a:t>o</a:t>
            </a:r>
            <a:r>
              <a:rPr lang="cs-CZ" sz="2200" b="1" dirty="0">
                <a:solidFill>
                  <a:schemeClr val="bg1"/>
                </a:solidFill>
              </a:rPr>
              <a:t>C a tlak 300 ÷ 430 GPa.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116632"/>
            <a:ext cx="45136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rgbClr val="FFC000"/>
                  </a:solidFill>
                </a:ln>
                <a:solidFill>
                  <a:srgbClr val="FF505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JÁDRO</a:t>
            </a:r>
            <a:endParaRPr lang="cs-CZ" sz="4400" b="1" dirty="0">
              <a:ln>
                <a:solidFill>
                  <a:srgbClr val="FFC000"/>
                </a:solidFill>
              </a:ln>
              <a:solidFill>
                <a:srgbClr val="FF5050"/>
              </a:soli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424400" y="1196752"/>
            <a:ext cx="368642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Hloubka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5100 – 6378 km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Skupenství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pevné</a:t>
            </a:r>
          </a:p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Hustota: 12 - </a:t>
            </a:r>
            <a:r>
              <a:rPr lang="cs-CZ" sz="2400" b="1" dirty="0">
                <a:solidFill>
                  <a:srgbClr val="FFFF00"/>
                </a:solidFill>
              </a:rPr>
              <a:t>17,3 g/cm</a:t>
            </a:r>
            <a:r>
              <a:rPr lang="cs-CZ" sz="2400" b="1" baseline="30000" dirty="0">
                <a:solidFill>
                  <a:srgbClr val="FFFF00"/>
                </a:solidFill>
              </a:rPr>
              <a:t>3 </a:t>
            </a:r>
          </a:p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Teplota: 4700 °C (5800°C)</a:t>
            </a:r>
          </a:p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Tlak: až  430 GPa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9542" y="5157192"/>
            <a:ext cx="489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Mezi </a:t>
            </a:r>
            <a:r>
              <a:rPr lang="cs-CZ" sz="2400" b="1" dirty="0" smtClean="0"/>
              <a:t>vnitřním </a:t>
            </a:r>
            <a:r>
              <a:rPr lang="cs-CZ" sz="2400" b="1" dirty="0"/>
              <a:t>a </a:t>
            </a:r>
            <a:r>
              <a:rPr lang="cs-CZ" sz="2400" b="1" dirty="0" smtClean="0"/>
              <a:t>vnějším jádrem </a:t>
            </a:r>
            <a:r>
              <a:rPr lang="cs-CZ" sz="2400" b="1" dirty="0"/>
              <a:t>se nachází přechodná vrstva, </a:t>
            </a:r>
            <a:r>
              <a:rPr lang="cs-CZ" sz="2400" b="1" dirty="0" smtClean="0"/>
              <a:t>která </a:t>
            </a:r>
            <a:r>
              <a:rPr lang="cs-CZ" sz="2400" b="1" dirty="0"/>
              <a:t>je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160 </a:t>
            </a:r>
            <a:r>
              <a:rPr lang="cs-CZ" sz="2400" b="1" dirty="0"/>
              <a:t>- 500 km široká.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9542" y="1234140"/>
            <a:ext cx="5114925" cy="354171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glow rad="1397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/>
        </p:spPr>
      </p:pic>
      <p:sp>
        <p:nvSpPr>
          <p:cNvPr id="5" name="Ovál 4"/>
          <p:cNvSpPr/>
          <p:nvPr/>
        </p:nvSpPr>
        <p:spPr>
          <a:xfrm rot="255048">
            <a:off x="1115616" y="3645024"/>
            <a:ext cx="3096344" cy="720080"/>
          </a:xfrm>
          <a:prstGeom prst="ellipse">
            <a:avLst/>
          </a:prstGeom>
          <a:solidFill>
            <a:schemeClr val="accent6">
              <a:lumMod val="50000"/>
              <a:alpha val="3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788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/>
      <p:bldP spid="2" grpId="0" uiExpand="1" build="p"/>
      <p:bldP spid="3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Čárový popisek 1 (s ohraničením a zvýrazněním) 8"/>
          <p:cNvSpPr/>
          <p:nvPr/>
        </p:nvSpPr>
        <p:spPr>
          <a:xfrm>
            <a:off x="5352836" y="3448628"/>
            <a:ext cx="3619909" cy="2664296"/>
          </a:xfrm>
          <a:prstGeom prst="accentBorderCallout1">
            <a:avLst>
              <a:gd name="adj1" fmla="val 81241"/>
              <a:gd name="adj2" fmla="val 104329"/>
              <a:gd name="adj3" fmla="val 96386"/>
              <a:gd name="adj4" fmla="val 136831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Horká</a:t>
            </a:r>
            <a:r>
              <a:rPr lang="cs-CZ" sz="2200" b="1" dirty="0" smtClean="0">
                <a:solidFill>
                  <a:schemeClr val="bg1"/>
                </a:solidFill>
              </a:rPr>
              <a:t>, vodivá </a:t>
            </a:r>
            <a:r>
              <a:rPr lang="cs-CZ" sz="2200" b="1" dirty="0">
                <a:solidFill>
                  <a:schemeClr val="bg1"/>
                </a:solidFill>
              </a:rPr>
              <a:t>vrstva společně s rotací Země vytváří elektrické pole </a:t>
            </a:r>
            <a:r>
              <a:rPr lang="cs-CZ" sz="2200" b="1" dirty="0" smtClean="0">
                <a:solidFill>
                  <a:schemeClr val="bg1"/>
                </a:solidFill>
              </a:rPr>
              <a:t>a </a:t>
            </a:r>
            <a:r>
              <a:rPr lang="cs-CZ" sz="2200" b="1" dirty="0">
                <a:solidFill>
                  <a:schemeClr val="bg1"/>
                </a:solidFill>
              </a:rPr>
              <a:t>zároveň i pole </a:t>
            </a:r>
            <a:r>
              <a:rPr lang="cs-CZ" sz="2200" b="1" dirty="0" smtClean="0">
                <a:solidFill>
                  <a:schemeClr val="bg1"/>
                </a:solidFill>
              </a:rPr>
              <a:t>magnetické, čímž </a:t>
            </a:r>
            <a:r>
              <a:rPr lang="cs-CZ" sz="2200" b="1" dirty="0">
                <a:solidFill>
                  <a:schemeClr val="bg1"/>
                </a:solidFill>
              </a:rPr>
              <a:t>se kolem Země vytváří ochranný štít – </a:t>
            </a:r>
            <a:r>
              <a:rPr lang="cs-CZ" sz="2200" b="1" dirty="0" smtClean="0">
                <a:solidFill>
                  <a:schemeClr val="bg1"/>
                </a:solidFill>
              </a:rPr>
              <a:t>magnetosféra, </a:t>
            </a:r>
            <a:r>
              <a:rPr lang="cs-CZ" sz="2200" b="1" dirty="0">
                <a:solidFill>
                  <a:schemeClr val="bg1"/>
                </a:solidFill>
              </a:rPr>
              <a:t>která nás chrání před kosmickým zářením.</a:t>
            </a:r>
            <a:endParaRPr lang="cs-CZ" sz="2200" b="1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116632"/>
            <a:ext cx="4513697" cy="769441"/>
          </a:xfrm>
          <a:prstGeom prst="rect">
            <a:avLst/>
          </a:prstGeom>
          <a:noFill/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rgbClr val="FFC000"/>
                  </a:solidFill>
                </a:ln>
                <a:solidFill>
                  <a:srgbClr val="FF505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 </a:t>
            </a:r>
            <a:r>
              <a:rPr lang="cs-CZ" sz="4400" b="1" dirty="0">
                <a:ln>
                  <a:solidFill>
                    <a:srgbClr val="FFC000"/>
                  </a:solidFill>
                </a:ln>
                <a:solidFill>
                  <a:srgbClr val="FF505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886073"/>
            <a:ext cx="87129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Nitro planety je žhavé, zahřívané teplem z rozpadu radioaktivních prvků.</a:t>
            </a:r>
            <a:endParaRPr lang="cs-CZ" sz="2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52836" y="1556828"/>
            <a:ext cx="36492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400" b="1" dirty="0">
                <a:solidFill>
                  <a:srgbClr val="FFFF00"/>
                </a:solidFill>
              </a:rPr>
              <a:t>Hloubka: </a:t>
            </a:r>
            <a:r>
              <a:rPr lang="cs-CZ" sz="2400" b="1" dirty="0" smtClean="0">
                <a:solidFill>
                  <a:srgbClr val="FFFF00"/>
                </a:solidFill>
              </a:rPr>
              <a:t>2900 </a:t>
            </a:r>
            <a:r>
              <a:rPr lang="cs-CZ" sz="2400" b="1" dirty="0">
                <a:solidFill>
                  <a:srgbClr val="FFFF00"/>
                </a:solidFill>
              </a:rPr>
              <a:t>– </a:t>
            </a:r>
            <a:r>
              <a:rPr lang="cs-CZ" sz="2400" b="1" dirty="0" smtClean="0">
                <a:solidFill>
                  <a:srgbClr val="FFFF00"/>
                </a:solidFill>
              </a:rPr>
              <a:t>5100 km</a:t>
            </a:r>
            <a:endParaRPr lang="cs-CZ" sz="2400" b="1" dirty="0">
              <a:solidFill>
                <a:srgbClr val="FFFF00"/>
              </a:solidFill>
            </a:endParaRPr>
          </a:p>
          <a:p>
            <a:r>
              <a:rPr lang="cs-CZ" sz="2400" b="1" dirty="0">
                <a:solidFill>
                  <a:srgbClr val="FFFF00"/>
                </a:solidFill>
              </a:rPr>
              <a:t>- Skupenství:  kapalné</a:t>
            </a:r>
          </a:p>
          <a:p>
            <a:r>
              <a:rPr lang="cs-CZ" sz="2400" b="1" dirty="0">
                <a:solidFill>
                  <a:srgbClr val="FFFF00"/>
                </a:solidFill>
              </a:rPr>
              <a:t>- Hustota: 10 g/cm</a:t>
            </a:r>
            <a:r>
              <a:rPr lang="cs-CZ" sz="2400" b="1" baseline="30000" dirty="0">
                <a:solidFill>
                  <a:srgbClr val="FFFF00"/>
                </a:solidFill>
              </a:rPr>
              <a:t>3 </a:t>
            </a:r>
          </a:p>
          <a:p>
            <a:r>
              <a:rPr lang="cs-CZ" sz="2400" b="1" dirty="0">
                <a:solidFill>
                  <a:srgbClr val="FFFF00"/>
                </a:solidFill>
              </a:rPr>
              <a:t>- Teplota: 3500 – 4000 °C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34859" y="5301208"/>
            <a:ext cx="501320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Rozhraní mezi vnějším jádrem a pláštěm bylo zjištěno v hloubce 2900 km a je označováno jako </a:t>
            </a:r>
            <a:r>
              <a:rPr lang="cs-CZ" sz="2200" b="1" dirty="0">
                <a:solidFill>
                  <a:srgbClr val="FFC000"/>
                </a:solidFill>
              </a:rPr>
              <a:t>Gutenbergova </a:t>
            </a:r>
            <a:r>
              <a:rPr lang="cs-CZ" sz="2200" b="1" dirty="0" smtClean="0">
                <a:solidFill>
                  <a:srgbClr val="FFC000"/>
                </a:solidFill>
              </a:rPr>
              <a:t>diskontinuita. </a:t>
            </a:r>
            <a:endParaRPr lang="cs-CZ" sz="2200" b="1" dirty="0">
              <a:solidFill>
                <a:srgbClr val="FFC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859" y="1556091"/>
            <a:ext cx="5111069" cy="3537846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 rot="21294201">
            <a:off x="1071477" y="3188956"/>
            <a:ext cx="3142363" cy="701374"/>
          </a:xfrm>
          <a:prstGeom prst="ellipse">
            <a:avLst/>
          </a:prstGeom>
          <a:solidFill>
            <a:schemeClr val="accent6">
              <a:lumMod val="50000"/>
              <a:alpha val="3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4861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320"/>
                            </p:stCondLst>
                            <p:childTnLst>
                              <p:par>
                                <p:cTn id="1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32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/>
      <p:bldP spid="16" grpId="0"/>
      <p:bldP spid="17" grpId="0" uiExpand="1" build="p"/>
      <p:bldP spid="18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0346" y="1973744"/>
            <a:ext cx="3494087" cy="473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0602" y="931842"/>
            <a:ext cx="8918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200" dirty="0" smtClean="0"/>
              <a:t>Je </a:t>
            </a:r>
            <a:r>
              <a:rPr lang="cs-CZ" sz="2200" dirty="0"/>
              <a:t>vymezen </a:t>
            </a:r>
            <a:r>
              <a:rPr lang="cs-CZ" sz="2200" dirty="0" smtClean="0"/>
              <a:t>shora </a:t>
            </a:r>
            <a:r>
              <a:rPr lang="cs-CZ" sz="2200" dirty="0"/>
              <a:t>zemskou kůrou a zespoda zemských jádrem. </a:t>
            </a:r>
            <a:endParaRPr lang="cs-CZ" sz="2200" dirty="0" smtClean="0"/>
          </a:p>
          <a:p>
            <a:pPr marL="342900" indent="-342900">
              <a:buFontTx/>
              <a:buChar char="-"/>
            </a:pPr>
            <a:r>
              <a:rPr lang="cs-CZ" sz="2200" b="1" dirty="0" smtClean="0"/>
              <a:t>Tvoří </a:t>
            </a:r>
            <a:r>
              <a:rPr lang="cs-CZ" sz="2200" b="1" dirty="0"/>
              <a:t>69% hmotnosti země a 84% celkového objemu. </a:t>
            </a:r>
            <a:endParaRPr lang="cs-CZ" sz="220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198489"/>
            <a:ext cx="40446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ZEMSKÝ PLÁŠŤ</a:t>
            </a:r>
            <a:endParaRPr lang="cs-CZ" sz="4400" b="1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602" y="1701284"/>
            <a:ext cx="5245062" cy="1446550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200" dirty="0"/>
              <a:t>Je tvořen poměrně těžkými křemičitanovými minerály, některé jsou velmi podobné těm, které známe ze zemské kůry.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0602" y="5304403"/>
            <a:ext cx="524506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Spodní plášť sahá od 2900 km do 650 km. Je tvořen především křemičitany obohacenými o kobalt, hliník a titan. Prozatím je o něm známo velmi málo informací.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0602" y="3645024"/>
            <a:ext cx="524506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Sahá až do hloubky 650km. Dále se rozkládá 0 - 20km pod dnem oceánů a 20 - 90km </a:t>
            </a:r>
            <a:r>
              <a:rPr lang="cs-CZ" sz="2200" dirty="0" smtClean="0"/>
              <a:t>               pod </a:t>
            </a:r>
            <a:r>
              <a:rPr lang="cs-CZ" sz="2200" dirty="0"/>
              <a:t>kontinenty.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531856" y="3209205"/>
            <a:ext cx="2267151" cy="46166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bg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SVRCHNÍ PLÁŠŤ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31855" y="4860642"/>
            <a:ext cx="2267151" cy="46166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bg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SPODNÍ PLÁŠŤ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10" name="Pravoúhlá spojnice 9"/>
          <p:cNvCxnSpPr>
            <a:stCxn id="14" idx="3"/>
          </p:cNvCxnSpPr>
          <p:nvPr/>
        </p:nvCxnSpPr>
        <p:spPr>
          <a:xfrm flipV="1">
            <a:off x="3799006" y="3645024"/>
            <a:ext cx="3005242" cy="1446451"/>
          </a:xfrm>
          <a:prstGeom prst="bentConnector3">
            <a:avLst>
              <a:gd name="adj1" fmla="val 88601"/>
            </a:avLst>
          </a:prstGeom>
          <a:ln w="57150">
            <a:solidFill>
              <a:srgbClr val="FFC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ravoúhlá spojnice 17"/>
          <p:cNvCxnSpPr/>
          <p:nvPr/>
        </p:nvCxnSpPr>
        <p:spPr>
          <a:xfrm flipV="1">
            <a:off x="3861467" y="2564904"/>
            <a:ext cx="2654749" cy="855292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5520346" y="2204865"/>
            <a:ext cx="3494087" cy="1800200"/>
          </a:xfrm>
          <a:prstGeom prst="ellipse">
            <a:avLst/>
          </a:prstGeom>
          <a:solidFill>
            <a:srgbClr val="FFC0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608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300"/>
                            </p:stCondLst>
                            <p:childTnLst>
                              <p:par>
                                <p:cTn id="2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3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3" grpId="0"/>
      <p:bldP spid="6" grpId="0"/>
      <p:bldP spid="7" grpId="0"/>
      <p:bldP spid="13" grpId="0" animBg="1"/>
      <p:bldP spid="14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45786" y="158307"/>
            <a:ext cx="37335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PLÁŠŤ</a:t>
            </a:r>
            <a:endParaRPr lang="cs-CZ" sz="4400" b="1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72381" y="2521006"/>
            <a:ext cx="3403091" cy="2123658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</a:rPr>
              <a:t>O </a:t>
            </a:r>
            <a:r>
              <a:rPr lang="cs-CZ" sz="2200" b="1" dirty="0">
                <a:solidFill>
                  <a:schemeClr val="bg1"/>
                </a:solidFill>
              </a:rPr>
              <a:t>spodním plášti je známo jen velmi málo údajů. Hlouběji do nitra Země se pak jeví spodní plášť jako chemicky homogenní těleso.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672381" y="764704"/>
            <a:ext cx="3372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Hloubka: 650 - 2900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</a:t>
            </a:r>
          </a:p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Skupenství: pevné</a:t>
            </a:r>
          </a:p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Hustota: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5,5 </a:t>
            </a:r>
            <a:r>
              <a:rPr lang="cs-CZ" sz="2400" b="1" dirty="0" smtClean="0">
                <a:solidFill>
                  <a:srgbClr val="FFFF00"/>
                </a:solidFill>
              </a:rPr>
              <a:t>g/cm</a:t>
            </a:r>
            <a:r>
              <a:rPr lang="cs-CZ" sz="2400" b="1" baseline="30000" dirty="0" smtClean="0">
                <a:solidFill>
                  <a:srgbClr val="FFFF00"/>
                </a:solidFill>
              </a:rPr>
              <a:t>3 </a:t>
            </a:r>
            <a:endParaRPr lang="cs-CZ" sz="2400" b="1" baseline="30000" dirty="0">
              <a:solidFill>
                <a:srgbClr val="FFFF00"/>
              </a:solidFill>
            </a:endParaRPr>
          </a:p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Teplota: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1000 - 3500°C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32" y="956902"/>
            <a:ext cx="5327650" cy="3687762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31" y="4706554"/>
            <a:ext cx="888274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V hloubce přibližně 2900 km od povrchu Země se nachází tzv. </a:t>
            </a:r>
            <a:r>
              <a:rPr lang="cs-CZ" sz="2200" b="1" dirty="0" smtClean="0"/>
              <a:t>Gutenbergova diskontinuita, </a:t>
            </a:r>
            <a:r>
              <a:rPr lang="cs-CZ" sz="2200" dirty="0" smtClean="0"/>
              <a:t>která představuje </a:t>
            </a:r>
            <a:r>
              <a:rPr lang="cs-CZ" sz="2200" u="sng" dirty="0"/>
              <a:t>přechod</a:t>
            </a:r>
            <a:r>
              <a:rPr lang="cs-CZ" sz="2200" dirty="0"/>
              <a:t> </a:t>
            </a:r>
            <a:r>
              <a:rPr lang="cs-CZ" sz="2200" u="sng" dirty="0"/>
              <a:t>mezi spodním pláštěm </a:t>
            </a:r>
            <a:r>
              <a:rPr lang="cs-CZ" sz="2200" dirty="0"/>
              <a:t>tvořeného silikátovou </a:t>
            </a:r>
            <a:r>
              <a:rPr lang="cs-CZ" sz="2200" dirty="0" smtClean="0"/>
              <a:t>taveninou </a:t>
            </a:r>
            <a:r>
              <a:rPr lang="es-ES" sz="2200" dirty="0" smtClean="0"/>
              <a:t>obohacen</a:t>
            </a:r>
            <a:r>
              <a:rPr lang="cs-CZ" sz="2200" dirty="0" smtClean="0"/>
              <a:t>ou</a:t>
            </a:r>
            <a:r>
              <a:rPr lang="es-ES" sz="2200" dirty="0" smtClean="0"/>
              <a:t> </a:t>
            </a:r>
            <a:r>
              <a:rPr lang="es-ES" sz="2200" dirty="0"/>
              <a:t>o prvky kobalt, hliník a titan</a:t>
            </a:r>
            <a:r>
              <a:rPr lang="cs-CZ" sz="2200" dirty="0" smtClean="0"/>
              <a:t> </a:t>
            </a:r>
            <a:r>
              <a:rPr lang="cs-CZ" sz="2200" dirty="0"/>
              <a:t>a </a:t>
            </a:r>
            <a:r>
              <a:rPr lang="cs-CZ" sz="2200" u="sng" dirty="0"/>
              <a:t>polotekutým jádrem</a:t>
            </a:r>
            <a:r>
              <a:rPr lang="cs-CZ" sz="2200" dirty="0"/>
              <a:t> tvořeným polotekutými kovy (hlavně železo a nikl). </a:t>
            </a:r>
            <a:endParaRPr lang="cs-CZ" sz="2200" dirty="0" smtClean="0"/>
          </a:p>
          <a:p>
            <a:r>
              <a:rPr lang="cs-CZ" sz="2200" b="1" dirty="0" smtClean="0"/>
              <a:t>Její </a:t>
            </a:r>
            <a:r>
              <a:rPr lang="cs-CZ" sz="2200" b="1" dirty="0"/>
              <a:t>mocnost se na základě měření pohybu seismických vln </a:t>
            </a:r>
            <a:r>
              <a:rPr lang="cs-CZ" sz="2200" b="1" dirty="0" smtClean="0"/>
              <a:t>odhaduje                   </a:t>
            </a:r>
            <a:r>
              <a:rPr lang="cs-CZ" sz="2200" b="1" dirty="0"/>
              <a:t>na </a:t>
            </a:r>
            <a:r>
              <a:rPr lang="cs-CZ" sz="2200" b="1" dirty="0" smtClean="0"/>
              <a:t>300 </a:t>
            </a:r>
            <a:r>
              <a:rPr lang="cs-CZ" sz="2200" b="1" dirty="0"/>
              <a:t>kilometrů. </a:t>
            </a:r>
          </a:p>
        </p:txBody>
      </p:sp>
      <p:sp>
        <p:nvSpPr>
          <p:cNvPr id="2" name="Ovál 1"/>
          <p:cNvSpPr/>
          <p:nvPr/>
        </p:nvSpPr>
        <p:spPr>
          <a:xfrm>
            <a:off x="1313638" y="2204864"/>
            <a:ext cx="3042338" cy="549351"/>
          </a:xfrm>
          <a:prstGeom prst="ellipse">
            <a:avLst/>
          </a:prstGeom>
          <a:solidFill>
            <a:schemeClr val="accent6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1" name="Zakřivená spojnice 20"/>
          <p:cNvCxnSpPr/>
          <p:nvPr/>
        </p:nvCxnSpPr>
        <p:spPr>
          <a:xfrm>
            <a:off x="4067944" y="2521006"/>
            <a:ext cx="3096344" cy="2276146"/>
          </a:xfrm>
          <a:prstGeom prst="curvedConnector3">
            <a:avLst>
              <a:gd name="adj1" fmla="val 21363"/>
            </a:avLst>
          </a:prstGeom>
          <a:ln w="38100">
            <a:headEnd type="arrow"/>
            <a:tailEnd type="arrow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05511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  <p:bldP spid="6" grpId="0" uiExpand="1" build="p"/>
      <p:bldP spid="4" grpId="0"/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65124" y="176529"/>
            <a:ext cx="44464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SVRCHNÍ  PLÁŠŤ</a:t>
            </a:r>
            <a:endParaRPr lang="cs-CZ" sz="4400" b="1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57822" y="3156798"/>
            <a:ext cx="3372296" cy="1785104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</a:rPr>
              <a:t>Mineralogické složení svrchního pláště odpovídá strukturám olivínu, pyroxenu, granátu </a:t>
            </a:r>
            <a:r>
              <a:rPr lang="cs-CZ" sz="2200" b="1" dirty="0" smtClean="0">
                <a:solidFill>
                  <a:schemeClr val="bg1"/>
                </a:solidFill>
              </a:rPr>
              <a:t>                        a </a:t>
            </a:r>
            <a:r>
              <a:rPr lang="cs-CZ" sz="2200" b="1" dirty="0" smtClean="0">
                <a:solidFill>
                  <a:schemeClr val="bg1"/>
                </a:solidFill>
              </a:rPr>
              <a:t>spinelu.</a:t>
            </a:r>
            <a:endParaRPr lang="cs-CZ" sz="2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26022" y="1159029"/>
            <a:ext cx="3635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Hloubka: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(průměrně</a:t>
            </a:r>
            <a:r>
              <a:rPr lang="cs-CZ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br>
              <a:rPr lang="cs-CZ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 km – 650 km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Skupenství: pevné</a:t>
            </a:r>
          </a:p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Hustota: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3,5 </a:t>
            </a:r>
            <a:r>
              <a:rPr lang="cs-CZ" sz="2400" b="1" dirty="0" smtClean="0">
                <a:solidFill>
                  <a:srgbClr val="FFFF00"/>
                </a:solidFill>
              </a:rPr>
              <a:t>g/cm</a:t>
            </a:r>
            <a:r>
              <a:rPr lang="cs-CZ" sz="2400" b="1" baseline="30000" dirty="0" smtClean="0">
                <a:solidFill>
                  <a:srgbClr val="FFFF00"/>
                </a:solidFill>
              </a:rPr>
              <a:t>3 </a:t>
            </a:r>
            <a:endParaRPr lang="cs-CZ" sz="2400" b="1" baseline="30000" dirty="0">
              <a:solidFill>
                <a:srgbClr val="FFFF00"/>
              </a:solidFill>
            </a:endParaRPr>
          </a:p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Teplota: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méně než 1000°C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5600" y="5157192"/>
            <a:ext cx="88945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Svrchní plášť je shora </a:t>
            </a:r>
            <a:r>
              <a:rPr lang="cs-CZ" sz="2200" dirty="0" smtClean="0"/>
              <a:t>ohraničen </a:t>
            </a:r>
            <a:r>
              <a:rPr lang="cs-CZ" sz="2200" b="1" dirty="0" err="1" smtClean="0">
                <a:solidFill>
                  <a:srgbClr val="00FF00"/>
                </a:solidFill>
              </a:rPr>
              <a:t>Mohorovičičovou</a:t>
            </a:r>
            <a:r>
              <a:rPr lang="cs-CZ" sz="2200" b="1" dirty="0" smtClean="0">
                <a:solidFill>
                  <a:srgbClr val="00FF00"/>
                </a:solidFill>
              </a:rPr>
              <a:t> </a:t>
            </a:r>
            <a:r>
              <a:rPr lang="cs-CZ" sz="2200" b="1" dirty="0">
                <a:solidFill>
                  <a:srgbClr val="00FF00"/>
                </a:solidFill>
              </a:rPr>
              <a:t>diskontinuitou </a:t>
            </a:r>
            <a:r>
              <a:rPr lang="cs-CZ" sz="2200" dirty="0"/>
              <a:t>(MOHO</a:t>
            </a:r>
            <a:r>
              <a:rPr lang="cs-CZ" sz="2200" dirty="0" smtClean="0"/>
              <a:t>). </a:t>
            </a:r>
            <a:br>
              <a:rPr lang="cs-CZ" sz="2200" dirty="0" smtClean="0"/>
            </a:br>
            <a:r>
              <a:rPr lang="cs-CZ" sz="2200" dirty="0" smtClean="0"/>
              <a:t>Hloubka </a:t>
            </a:r>
            <a:r>
              <a:rPr lang="cs-CZ" sz="2200" dirty="0"/>
              <a:t>tohoto rozhraní je závislá na </a:t>
            </a:r>
            <a:r>
              <a:rPr lang="cs-CZ" sz="2200" dirty="0" smtClean="0"/>
              <a:t>mocnosti  zemské kůry</a:t>
            </a:r>
            <a:r>
              <a:rPr lang="cs-CZ" sz="2200" dirty="0"/>
              <a:t>, která </a:t>
            </a:r>
            <a:r>
              <a:rPr lang="cs-CZ" sz="2200" dirty="0" smtClean="0"/>
              <a:t>je</a:t>
            </a:r>
            <a:br>
              <a:rPr lang="cs-CZ" sz="2200" dirty="0" smtClean="0"/>
            </a:br>
            <a:r>
              <a:rPr lang="cs-CZ" sz="2200" dirty="0" smtClean="0"/>
              <a:t>u </a:t>
            </a:r>
            <a:r>
              <a:rPr lang="cs-CZ" sz="2200" dirty="0"/>
              <a:t>kontinentů a  oceánů </a:t>
            </a:r>
            <a:r>
              <a:rPr lang="cs-CZ" sz="2200" dirty="0" smtClean="0"/>
              <a:t>různá (pod </a:t>
            </a:r>
            <a:r>
              <a:rPr lang="cs-CZ" sz="2200" dirty="0"/>
              <a:t>oceány </a:t>
            </a:r>
            <a:r>
              <a:rPr lang="cs-CZ" sz="2200" dirty="0" smtClean="0"/>
              <a:t>se rozkládá do hloubky 0–20 </a:t>
            </a:r>
            <a:r>
              <a:rPr lang="cs-CZ" sz="2200" dirty="0"/>
              <a:t>km </a:t>
            </a:r>
            <a:r>
              <a:rPr lang="cs-CZ" sz="2200" dirty="0" smtClean="0"/>
              <a:t>           a </a:t>
            </a:r>
            <a:r>
              <a:rPr lang="cs-CZ" sz="2200" dirty="0"/>
              <a:t>pod kontinenty do hloubky 20-90 </a:t>
            </a:r>
            <a:r>
              <a:rPr lang="cs-CZ" sz="2200" dirty="0" smtClean="0"/>
              <a:t>km).</a:t>
            </a:r>
            <a:r>
              <a:rPr lang="cs-CZ" sz="2200" dirty="0"/>
              <a:t> 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600" y="1254140"/>
            <a:ext cx="5327650" cy="3687762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 rot="220276">
            <a:off x="830667" y="1916965"/>
            <a:ext cx="3960440" cy="647940"/>
          </a:xfrm>
          <a:prstGeom prst="ellipse">
            <a:avLst/>
          </a:prstGeom>
          <a:solidFill>
            <a:schemeClr val="accent6">
              <a:lumMod val="50000"/>
              <a:alpha val="3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" name="Zakřivená spojnice 6"/>
          <p:cNvCxnSpPr/>
          <p:nvPr/>
        </p:nvCxnSpPr>
        <p:spPr>
          <a:xfrm rot="16200000" flipH="1">
            <a:off x="2852816" y="3005960"/>
            <a:ext cx="3366360" cy="936104"/>
          </a:xfrm>
          <a:prstGeom prst="curvedConnector3">
            <a:avLst>
              <a:gd name="adj1" fmla="val 50000"/>
            </a:avLst>
          </a:prstGeom>
          <a:ln w="38100">
            <a:solidFill>
              <a:srgbClr val="00B050"/>
            </a:solidFill>
            <a:headEnd type="arrow"/>
            <a:tailEnd type="arrow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85561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  <p:bldP spid="6" grpId="0" uiExpand="1" build="p"/>
      <p:bldP spid="13" grpId="0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737" y="1862087"/>
            <a:ext cx="5330764" cy="3685502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83768" y="185604"/>
            <a:ext cx="39604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SVRCHNÍ  PLÁŠŤ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5310" y="1047378"/>
            <a:ext cx="2224441" cy="461665"/>
          </a:xfrm>
          <a:prstGeom prst="rect">
            <a:avLst/>
          </a:prstGeom>
          <a:gradFill flip="none" rotWithShape="1">
            <a:gsLst>
              <a:gs pos="0">
                <a:srgbClr val="FF6600">
                  <a:tint val="66000"/>
                  <a:satMod val="160000"/>
                </a:srgbClr>
              </a:gs>
              <a:gs pos="50000">
                <a:srgbClr val="FF6600">
                  <a:tint val="44500"/>
                  <a:satMod val="160000"/>
                </a:srgbClr>
              </a:gs>
              <a:gs pos="100000">
                <a:srgbClr val="FF6600">
                  <a:tint val="23500"/>
                  <a:satMod val="160000"/>
                </a:srgbClr>
              </a:gs>
            </a:gsLst>
            <a:lin ang="8100000" scaled="1"/>
            <a:tileRect/>
          </a:gradFill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ASTENOSFÉRA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" name="Pravoúhlá spojnice 9"/>
          <p:cNvCxnSpPr/>
          <p:nvPr/>
        </p:nvCxnSpPr>
        <p:spPr>
          <a:xfrm>
            <a:off x="464044" y="1509043"/>
            <a:ext cx="1584176" cy="1224136"/>
          </a:xfrm>
          <a:prstGeom prst="bentConnector3">
            <a:avLst>
              <a:gd name="adj1" fmla="val 22889"/>
            </a:avLst>
          </a:prstGeom>
          <a:ln w="38100">
            <a:solidFill>
              <a:srgbClr val="FF9393"/>
            </a:solidFill>
            <a:prstDash val="solid"/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580112" y="1746549"/>
            <a:ext cx="3502541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pře</a:t>
            </a:r>
            <a:r>
              <a:rPr lang="cs-CZ" sz="2200" dirty="0" smtClean="0"/>
              <a:t>chodová plastická vrstva je </a:t>
            </a:r>
            <a:r>
              <a:rPr lang="cs-CZ" sz="2200" dirty="0"/>
              <a:t>původem čedičové magma, ale  obsahuje i vápník, hliník, granát, což je horninotvorný minerál. </a:t>
            </a:r>
            <a:endParaRPr lang="cs-CZ" sz="2200" dirty="0" smtClean="0"/>
          </a:p>
          <a:p>
            <a:pPr>
              <a:spcAft>
                <a:spcPts val="600"/>
              </a:spcAft>
            </a:pPr>
            <a:r>
              <a:rPr lang="cs-CZ" sz="2200" dirty="0" smtClean="0"/>
              <a:t>Je </a:t>
            </a:r>
            <a:r>
              <a:rPr lang="cs-CZ" sz="2200" dirty="0"/>
              <a:t>to vrstva, která umožňuje pohyb litosférických </a:t>
            </a:r>
            <a:r>
              <a:rPr lang="cs-CZ" sz="2200" dirty="0" smtClean="0"/>
              <a:t>desek. </a:t>
            </a:r>
          </a:p>
          <a:p>
            <a:pPr>
              <a:spcAft>
                <a:spcPts val="600"/>
              </a:spcAft>
            </a:pPr>
            <a:r>
              <a:rPr lang="cs-CZ" sz="2200" dirty="0" smtClean="0"/>
              <a:t>Občas </a:t>
            </a:r>
            <a:r>
              <a:rPr lang="cs-CZ" sz="2200" dirty="0"/>
              <a:t>jako magma stoupá </a:t>
            </a:r>
            <a:r>
              <a:rPr lang="cs-CZ" sz="2200" dirty="0" smtClean="0"/>
              <a:t>    do </a:t>
            </a:r>
            <a:r>
              <a:rPr lang="cs-CZ" sz="2200" dirty="0"/>
              <a:t>vrstev ležících nad touto vrstvou. 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483768" y="955045"/>
            <a:ext cx="65988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 - </a:t>
            </a:r>
            <a:r>
              <a:rPr lang="cs-CZ" sz="2200" dirty="0"/>
              <a:t>Tato zóna ve svrchním plášti </a:t>
            </a:r>
            <a:r>
              <a:rPr lang="cs-CZ" sz="2200" dirty="0" smtClean="0"/>
              <a:t>se </a:t>
            </a:r>
            <a:r>
              <a:rPr lang="cs-CZ" sz="2200" dirty="0"/>
              <a:t>nachází v hloubce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70 </a:t>
            </a:r>
            <a:r>
              <a:rPr lang="cs-CZ" sz="2200" dirty="0"/>
              <a:t>až 300 </a:t>
            </a:r>
            <a:r>
              <a:rPr lang="cs-CZ" sz="2200" dirty="0" smtClean="0"/>
              <a:t>km </a:t>
            </a:r>
            <a:r>
              <a:rPr lang="cs-CZ" sz="2000" dirty="0" smtClean="0"/>
              <a:t>(lze ji identifikovat pomocí seismických vln).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93276" y="5316757"/>
            <a:ext cx="2224441" cy="461665"/>
          </a:xfrm>
          <a:prstGeom prst="rect">
            <a:avLst/>
          </a:prstGeom>
          <a:gradFill flip="none" rotWithShape="1">
            <a:gsLst>
              <a:gs pos="0">
                <a:srgbClr val="FF6600">
                  <a:tint val="66000"/>
                  <a:satMod val="160000"/>
                </a:srgbClr>
              </a:gs>
              <a:gs pos="50000">
                <a:srgbClr val="FF6600">
                  <a:tint val="44500"/>
                  <a:satMod val="160000"/>
                </a:srgbClr>
              </a:gs>
              <a:gs pos="100000">
                <a:srgbClr val="FF6600">
                  <a:tint val="23500"/>
                  <a:satMod val="160000"/>
                </a:srgbClr>
              </a:gs>
            </a:gsLst>
            <a:lin ang="8100000" scaled="1"/>
            <a:tileRect/>
          </a:gradFill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LITOSFÉRA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9" name="Pravoúhlá spojnice 28"/>
          <p:cNvCxnSpPr/>
          <p:nvPr/>
        </p:nvCxnSpPr>
        <p:spPr>
          <a:xfrm rot="16200000" flipV="1">
            <a:off x="2980051" y="3580790"/>
            <a:ext cx="2895870" cy="576065"/>
          </a:xfrm>
          <a:prstGeom prst="bentConnector3">
            <a:avLst>
              <a:gd name="adj1" fmla="val 50000"/>
            </a:avLst>
          </a:prstGeom>
          <a:ln w="38100">
            <a:solidFill>
              <a:srgbClr val="FF9393"/>
            </a:solidFill>
            <a:prstDash val="solid"/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" name="TextovéPole 2047"/>
          <p:cNvSpPr txBox="1"/>
          <p:nvPr/>
        </p:nvSpPr>
        <p:spPr>
          <a:xfrm>
            <a:off x="1052699" y="5842477"/>
            <a:ext cx="73448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Litosféra se nachází nad astenosférou,</a:t>
            </a:r>
            <a:r>
              <a:rPr lang="cs-CZ" sz="2200" dirty="0"/>
              <a:t>  </a:t>
            </a:r>
            <a:r>
              <a:rPr lang="cs-CZ" sz="2200" dirty="0" smtClean="0"/>
              <a:t>je </a:t>
            </a:r>
            <a:r>
              <a:rPr lang="cs-CZ" sz="2200" dirty="0"/>
              <a:t>tvořena  nejsvrchnější částí svrchního pláště a zemskou kůrou. </a:t>
            </a:r>
            <a:endParaRPr lang="cs-CZ" sz="2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875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20" grpId="0" build="p"/>
      <p:bldP spid="25" grpId="0"/>
      <p:bldP spid="28" grpId="0" animBg="1"/>
      <p:bldP spid="204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504" y="188640"/>
            <a:ext cx="892899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u="sng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LITOSFÉRA</a:t>
            </a:r>
            <a:r>
              <a:rPr lang="cs-CZ" sz="2200" dirty="0" smtClean="0"/>
              <a:t> </a:t>
            </a:r>
            <a:r>
              <a:rPr lang="cs-CZ" sz="2200" dirty="0"/>
              <a:t>nepředstavuje kompaktní obal, je rozčleněna na mohutné bloky - </a:t>
            </a:r>
            <a:r>
              <a:rPr lang="cs-CZ" sz="2200" b="1" dirty="0">
                <a:solidFill>
                  <a:srgbClr val="FFFF00"/>
                </a:solidFill>
              </a:rPr>
              <a:t>litosférické desky</a:t>
            </a:r>
            <a:r>
              <a:rPr lang="cs-CZ" sz="2200" dirty="0"/>
              <a:t>, které „plavou“ na plastické vrstvě zemského pláště (tzv. </a:t>
            </a:r>
            <a:r>
              <a:rPr lang="cs-CZ" sz="2200" dirty="0" smtClean="0"/>
              <a:t>astenosféře). </a:t>
            </a:r>
            <a:r>
              <a:rPr lang="cs-CZ" sz="2200" b="1" dirty="0" smtClean="0">
                <a:solidFill>
                  <a:srgbClr val="FFFF00"/>
                </a:solidFill>
              </a:rPr>
              <a:t>Litosférické desky, které jsou tvořeny oceánskou </a:t>
            </a:r>
            <a:r>
              <a:rPr lang="cs-CZ" sz="2200" b="1" dirty="0">
                <a:solidFill>
                  <a:srgbClr val="FFFF00"/>
                </a:solidFill>
              </a:rPr>
              <a:t>a </a:t>
            </a:r>
            <a:r>
              <a:rPr lang="cs-CZ" sz="2200" b="1" dirty="0" smtClean="0">
                <a:solidFill>
                  <a:srgbClr val="FFFF00"/>
                </a:solidFill>
              </a:rPr>
              <a:t>pevninskou kůrou</a:t>
            </a:r>
            <a:r>
              <a:rPr lang="cs-CZ" sz="2200" dirty="0" smtClean="0"/>
              <a:t>, se neustále </a:t>
            </a:r>
            <a:r>
              <a:rPr lang="cs-CZ" sz="2200" dirty="0"/>
              <a:t>pohybují a tak přeměňují tvář planety Země.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23" t="2973" b="6637"/>
          <a:stretch/>
        </p:blipFill>
        <p:spPr bwMode="auto">
          <a:xfrm>
            <a:off x="917699" y="1666089"/>
            <a:ext cx="7515646" cy="5165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2771800" y="2344466"/>
            <a:ext cx="2520280" cy="541360"/>
          </a:xfrm>
          <a:prstGeom prst="ellipse">
            <a:avLst/>
          </a:prstGeom>
          <a:solidFill>
            <a:srgbClr val="FFFF00">
              <a:alpha val="63000"/>
            </a:srgbClr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SEVEROAMERICKÁ DESKA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514260" y="4591875"/>
            <a:ext cx="1728192" cy="541360"/>
          </a:xfrm>
          <a:prstGeom prst="ellipse">
            <a:avLst/>
          </a:prstGeom>
          <a:solidFill>
            <a:srgbClr val="FFFF00">
              <a:alpha val="63000"/>
            </a:srgbClr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PACIFICKÁ DESKA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56350" y="4749626"/>
            <a:ext cx="1859644" cy="541360"/>
          </a:xfrm>
          <a:prstGeom prst="ellipse">
            <a:avLst/>
          </a:prstGeom>
          <a:solidFill>
            <a:srgbClr val="FFFF00">
              <a:alpha val="63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AUSTRALSKÁ DESKA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499992" y="4699168"/>
            <a:ext cx="2127260" cy="541360"/>
          </a:xfrm>
          <a:prstGeom prst="ellipse">
            <a:avLst/>
          </a:prstGeom>
          <a:solidFill>
            <a:srgbClr val="FFFF00">
              <a:alpha val="63000"/>
            </a:srgbClr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JIHOAMERICKÁ DESKA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156176" y="4324795"/>
            <a:ext cx="1584176" cy="534161"/>
          </a:xfrm>
          <a:prstGeom prst="ellipse">
            <a:avLst/>
          </a:prstGeom>
          <a:solidFill>
            <a:srgbClr val="FFFF00">
              <a:alpha val="63000"/>
            </a:srgbClr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AFRICKÁ DESKA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444208" y="2615146"/>
            <a:ext cx="1966364" cy="541360"/>
          </a:xfrm>
          <a:prstGeom prst="ellipse">
            <a:avLst/>
          </a:prstGeom>
          <a:solidFill>
            <a:srgbClr val="FFFF00">
              <a:alpha val="63000"/>
            </a:srgbClr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EUROASIJSKÁ DESKA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308304" y="3786531"/>
            <a:ext cx="1465090" cy="541360"/>
          </a:xfrm>
          <a:prstGeom prst="ellipse">
            <a:avLst/>
          </a:prstGeom>
          <a:solidFill>
            <a:srgbClr val="FFFF00">
              <a:alpha val="63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INDICKÁ DESKA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987824" y="6021288"/>
            <a:ext cx="1859644" cy="541360"/>
          </a:xfrm>
          <a:prstGeom prst="ellipse">
            <a:avLst/>
          </a:prstGeom>
          <a:solidFill>
            <a:srgbClr val="FFFF00">
              <a:alpha val="63000"/>
            </a:srgbClr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ARKTICKÁ DESKA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747160" y="4554301"/>
            <a:ext cx="1212416" cy="390650"/>
          </a:xfrm>
          <a:prstGeom prst="ellipse">
            <a:avLst/>
          </a:prstGeom>
          <a:solidFill>
            <a:srgbClr val="FF66FF">
              <a:alpha val="62745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500" b="1" dirty="0" smtClean="0">
                <a:solidFill>
                  <a:schemeClr val="bg1"/>
                </a:solidFill>
              </a:rPr>
              <a:t>NAZCA</a:t>
            </a:r>
            <a:endParaRPr lang="cs-CZ" sz="1500" b="1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548581" y="3989123"/>
            <a:ext cx="1609574" cy="411374"/>
          </a:xfrm>
          <a:prstGeom prst="ellipse">
            <a:avLst/>
          </a:prstGeom>
          <a:solidFill>
            <a:srgbClr val="FF66FF">
              <a:alpha val="62745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500" b="1" dirty="0" smtClean="0">
                <a:solidFill>
                  <a:schemeClr val="bg1"/>
                </a:solidFill>
              </a:rPr>
              <a:t>KOKOSOVÁ</a:t>
            </a:r>
            <a:endParaRPr lang="cs-CZ" sz="1500" b="1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115616" y="3663466"/>
            <a:ext cx="1565148" cy="390650"/>
          </a:xfrm>
          <a:prstGeom prst="ellipse">
            <a:avLst/>
          </a:prstGeom>
          <a:solidFill>
            <a:srgbClr val="FF66FF">
              <a:alpha val="62745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500" b="1" dirty="0" smtClean="0">
                <a:solidFill>
                  <a:schemeClr val="bg1"/>
                </a:solidFill>
              </a:rPr>
              <a:t>FILIPÍNSKÁ</a:t>
            </a:r>
            <a:endParaRPr lang="cs-CZ" sz="1500" b="1" dirty="0">
              <a:solidFill>
                <a:schemeClr val="bg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444209" y="3572486"/>
            <a:ext cx="1430590" cy="390650"/>
          </a:xfrm>
          <a:prstGeom prst="ellipse">
            <a:avLst/>
          </a:prstGeom>
          <a:solidFill>
            <a:srgbClr val="FF66FF">
              <a:alpha val="62745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500" b="1" dirty="0" smtClean="0">
                <a:solidFill>
                  <a:schemeClr val="bg1"/>
                </a:solidFill>
              </a:rPr>
              <a:t>ARABSKÁ</a:t>
            </a:r>
            <a:endParaRPr lang="cs-CZ" sz="1500" b="1" dirty="0">
              <a:solidFill>
                <a:schemeClr val="bg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771800" y="3154176"/>
            <a:ext cx="1950721" cy="411374"/>
          </a:xfrm>
          <a:prstGeom prst="ellipse">
            <a:avLst/>
          </a:prstGeom>
          <a:solidFill>
            <a:srgbClr val="FF66FF">
              <a:alpha val="62745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500" b="1" dirty="0" smtClean="0">
                <a:solidFill>
                  <a:schemeClr val="bg1"/>
                </a:solidFill>
              </a:rPr>
              <a:t>JUAN DE FUCA</a:t>
            </a:r>
            <a:endParaRPr lang="cs-CZ" sz="1500" b="1" dirty="0">
              <a:solidFill>
                <a:schemeClr val="bg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353368" y="3577749"/>
            <a:ext cx="1398853" cy="411374"/>
          </a:xfrm>
          <a:prstGeom prst="ellipse">
            <a:avLst/>
          </a:prstGeom>
          <a:solidFill>
            <a:srgbClr val="FF66FF">
              <a:alpha val="62745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500" b="1" dirty="0" smtClean="0">
                <a:solidFill>
                  <a:schemeClr val="bg1"/>
                </a:solidFill>
              </a:rPr>
              <a:t>KARIBSKÁ</a:t>
            </a:r>
            <a:endParaRPr lang="cs-CZ" sz="1500" b="1" dirty="0">
              <a:solidFill>
                <a:schemeClr val="bg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847468" y="5639053"/>
            <a:ext cx="1212416" cy="390650"/>
          </a:xfrm>
          <a:prstGeom prst="ellipse">
            <a:avLst/>
          </a:prstGeom>
          <a:solidFill>
            <a:srgbClr val="FF66FF">
              <a:alpha val="62745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500" b="1" dirty="0" smtClean="0">
                <a:solidFill>
                  <a:schemeClr val="bg1"/>
                </a:solidFill>
              </a:rPr>
              <a:t>SCOTIA</a:t>
            </a:r>
            <a:endParaRPr lang="cs-CZ" sz="1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039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4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23849" y="116632"/>
            <a:ext cx="3600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FF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ZEMSKÁ KŮRA</a:t>
            </a:r>
            <a:endParaRPr lang="cs-CZ" sz="4400" b="1" dirty="0">
              <a:solidFill>
                <a:srgbClr val="00FF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699" y="3140968"/>
            <a:ext cx="5088317" cy="351941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1397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824518"/>
            <a:ext cx="903649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200" dirty="0" smtClean="0"/>
              <a:t>tvoří nejsvrchnější </a:t>
            </a:r>
            <a:r>
              <a:rPr lang="cs-CZ" sz="2200" dirty="0"/>
              <a:t>část zemského </a:t>
            </a:r>
            <a:r>
              <a:rPr lang="cs-CZ" sz="2200" dirty="0" smtClean="0"/>
              <a:t>tělesa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200" dirty="0" smtClean="0"/>
              <a:t>hloubkový </a:t>
            </a:r>
            <a:r>
              <a:rPr lang="cs-CZ" sz="2200" dirty="0"/>
              <a:t>dosah  zemské kůry je různý s ohledem na její </a:t>
            </a:r>
            <a:r>
              <a:rPr lang="cs-CZ" sz="2200" dirty="0" smtClean="0"/>
              <a:t>charakter - </a:t>
            </a:r>
            <a:r>
              <a:rPr lang="cs-CZ" sz="2200" dirty="0" smtClean="0"/>
              <a:t>                  </a:t>
            </a:r>
            <a:r>
              <a:rPr lang="cs-CZ" sz="2200" b="1" dirty="0" smtClean="0"/>
              <a:t>na </a:t>
            </a:r>
            <a:r>
              <a:rPr lang="cs-CZ" sz="2200" b="1" dirty="0"/>
              <a:t>pevnině  dosahuje průměrně 30-40 km</a:t>
            </a:r>
            <a:r>
              <a:rPr lang="cs-CZ" sz="2200" dirty="0"/>
              <a:t>, </a:t>
            </a:r>
            <a:r>
              <a:rPr lang="cs-CZ" sz="2200" b="1" dirty="0"/>
              <a:t>pod oceány pouze 6-15 </a:t>
            </a:r>
            <a:r>
              <a:rPr lang="cs-CZ" sz="2200" b="1" dirty="0" smtClean="0"/>
              <a:t>km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i="1" dirty="0" smtClean="0">
                <a:solidFill>
                  <a:srgbClr val="FFFF00"/>
                </a:solidFill>
              </a:rPr>
              <a:t>největší </a:t>
            </a:r>
            <a:r>
              <a:rPr lang="cs-CZ" sz="2000" i="1" dirty="0">
                <a:solidFill>
                  <a:srgbClr val="FFFF00"/>
                </a:solidFill>
              </a:rPr>
              <a:t>mocnost je pod kontinenty v  místě pásemných horstev. Většinou se jedná </a:t>
            </a:r>
            <a:r>
              <a:rPr lang="cs-CZ" sz="2000" i="1" dirty="0" smtClean="0">
                <a:solidFill>
                  <a:srgbClr val="FFFF00"/>
                </a:solidFill>
              </a:rPr>
              <a:t>              o </a:t>
            </a:r>
            <a:r>
              <a:rPr lang="cs-CZ" sz="2000" i="1" dirty="0">
                <a:solidFill>
                  <a:srgbClr val="FFFF00"/>
                </a:solidFill>
              </a:rPr>
              <a:t>místa, kde v minulosti došlo ke kolizi dvou  kontinentů a vyvrásnění horstva. Nejmocnější zemská kůra je pod Himalájí, až 70 </a:t>
            </a:r>
            <a:r>
              <a:rPr lang="cs-CZ" sz="2000" i="1" dirty="0" smtClean="0">
                <a:solidFill>
                  <a:srgbClr val="FFFF00"/>
                </a:solidFill>
              </a:rPr>
              <a:t>km</a:t>
            </a:r>
            <a:r>
              <a:rPr lang="cs-CZ" sz="2100" i="1" dirty="0" smtClean="0">
                <a:solidFill>
                  <a:srgbClr val="FFFF00"/>
                </a:solidFill>
              </a:rPr>
              <a:t>)</a:t>
            </a:r>
            <a:endParaRPr lang="cs-CZ" sz="2100" i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27592" y="3129392"/>
            <a:ext cx="3456384" cy="2123658"/>
          </a:xfrm>
          <a:prstGeom prst="rect">
            <a:avLst/>
          </a:prstGeom>
          <a:gradFill flip="none" rotWithShape="1">
            <a:gsLst>
              <a:gs pos="0">
                <a:srgbClr val="6AEC80">
                  <a:tint val="66000"/>
                  <a:satMod val="160000"/>
                </a:srgbClr>
              </a:gs>
              <a:gs pos="50000">
                <a:srgbClr val="6AEC80">
                  <a:tint val="44500"/>
                  <a:satMod val="160000"/>
                </a:srgbClr>
              </a:gs>
              <a:gs pos="100000">
                <a:srgbClr val="6AEC8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</a:rPr>
              <a:t>Celkové látkové složení kontinentální </a:t>
            </a:r>
            <a:r>
              <a:rPr lang="cs-CZ" sz="2200" b="1" dirty="0" smtClean="0">
                <a:solidFill>
                  <a:schemeClr val="bg1"/>
                </a:solidFill>
              </a:rPr>
              <a:t>kůry: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b="1" dirty="0" smtClean="0">
                <a:solidFill>
                  <a:schemeClr val="bg1"/>
                </a:solidFill>
              </a:rPr>
              <a:t>dominantními </a:t>
            </a:r>
            <a:r>
              <a:rPr lang="cs-CZ" sz="2200" b="1" dirty="0">
                <a:solidFill>
                  <a:schemeClr val="bg1"/>
                </a:solidFill>
              </a:rPr>
              <a:t>minerály kůry jsou především křemičitany (silikáty), oxidy a uhličitany.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527592" y="5336948"/>
            <a:ext cx="356334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Od  svrchního pláště je </a:t>
            </a:r>
            <a:r>
              <a:rPr lang="cs-CZ" sz="2000" dirty="0" smtClean="0"/>
              <a:t>zemská kůra omezena </a:t>
            </a:r>
            <a:r>
              <a:rPr lang="cs-CZ" sz="2000" dirty="0"/>
              <a:t>ostrým fyzikálním  rozhraním </a:t>
            </a:r>
            <a:r>
              <a:rPr lang="cs-CZ" sz="2000" dirty="0" smtClean="0"/>
              <a:t> zvaným </a:t>
            </a:r>
            <a:r>
              <a:rPr lang="cs-CZ" sz="2000" b="1" dirty="0" smtClean="0">
                <a:ea typeface="Tahoma" pitchFamily="34" charset="0"/>
                <a:cs typeface="Tahoma" pitchFamily="34" charset="0"/>
              </a:rPr>
              <a:t>Mohorovičičova</a:t>
            </a:r>
            <a:r>
              <a:rPr lang="cs-CZ" sz="2000" b="1" dirty="0">
                <a:ea typeface="Tahoma" pitchFamily="34" charset="0"/>
                <a:cs typeface="Tahoma" pitchFamily="34" charset="0"/>
              </a:rPr>
              <a:t>  </a:t>
            </a:r>
            <a:r>
              <a:rPr lang="cs-CZ" sz="2000" b="1" dirty="0" smtClean="0">
                <a:ea typeface="Tahoma" pitchFamily="34" charset="0"/>
                <a:cs typeface="Tahoma" pitchFamily="34" charset="0"/>
              </a:rPr>
              <a:t>diskontinuita.</a:t>
            </a:r>
            <a:r>
              <a:rPr lang="cs-CZ" sz="2000" dirty="0" smtClean="0">
                <a:ea typeface="Tahoma" pitchFamily="34" charset="0"/>
                <a:cs typeface="Tahoma" pitchFamily="34" charset="0"/>
              </a:rPr>
              <a:t> </a:t>
            </a:r>
            <a:endParaRPr lang="cs-CZ" sz="2000" dirty="0"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Ovál 1"/>
          <p:cNvSpPr/>
          <p:nvPr/>
        </p:nvSpPr>
        <p:spPr>
          <a:xfrm rot="315549">
            <a:off x="1187624" y="3171675"/>
            <a:ext cx="3672408" cy="576064"/>
          </a:xfrm>
          <a:prstGeom prst="ellipse">
            <a:avLst/>
          </a:prstGeom>
          <a:solidFill>
            <a:schemeClr val="accent1">
              <a:alpha val="3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529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20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2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p"/>
      <p:bldP spid="7" grpId="0" animBg="1"/>
      <p:bldP spid="8" grpId="0"/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4867"/>
            <a:ext cx="38164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rgbClr val="00FF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ZEMSKÁ KŮRA</a:t>
            </a:r>
            <a:endParaRPr lang="cs-CZ" sz="4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40768"/>
            <a:ext cx="6480720" cy="5417882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87724" y="792396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Světová mapa mocnosti zemské kůry.</a:t>
            </a:r>
          </a:p>
        </p:txBody>
      </p:sp>
    </p:spTree>
    <p:extLst>
      <p:ext uri="{BB962C8B-B14F-4D97-AF65-F5344CB8AC3E}">
        <p14:creationId xmlns:p14="http://schemas.microsoft.com/office/powerpoint/2010/main" xmlns="" val="153232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7975" y="-9604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01475" y="-9604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1875" y="-68580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6075" y="-68580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76175" y="-68580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975" y="-41116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0575" y="-41116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95075" y="-41116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22675" y="-41116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88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85300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87600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5775" y="13811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9975" y="13811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27175" y="13811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1475" y="4127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6575" y="4127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45975" y="4127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875" y="68738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3775" y="68738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0375" y="-8080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53875" y="-8080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4275" y="-53340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8475" y="-53340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28575" y="-53340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375" y="-25876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7" name="Picture 29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2975" y="-25876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47475" y="-25876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9" name="Picture 31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75075" y="-25876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2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81" name="Picture 33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37700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82" name="Picture 34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0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83" name="Picture 35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8175" y="29051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2375" y="29051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85" name="Picture 37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79575" y="29051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3875" y="5651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87" name="Picture 39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8975" y="5651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98375" y="5651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89" name="Picture 41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275" y="83978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90" name="Picture 42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6175" y="83978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96936" y="79872"/>
            <a:ext cx="4210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rgbClr val="00FF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ZEMSKÁ KŮRA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2302" y="2134167"/>
            <a:ext cx="7128790" cy="4582794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14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noFill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3025775" y="956627"/>
            <a:ext cx="313040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Ty </a:t>
            </a:r>
            <a:r>
              <a:rPr lang="cs-CZ" sz="2200" dirty="0"/>
              <a:t>se vůči sobě liší </a:t>
            </a:r>
            <a:r>
              <a:rPr lang="cs-CZ" sz="2200" dirty="0" smtClean="0"/>
              <a:t>svou </a:t>
            </a:r>
            <a:r>
              <a:rPr lang="cs-CZ" sz="2200" dirty="0"/>
              <a:t>hustotou a chemickým složením</a:t>
            </a:r>
            <a:r>
              <a:rPr lang="cs-CZ" sz="2400" dirty="0"/>
              <a:t>.</a:t>
            </a:r>
          </a:p>
        </p:txBody>
      </p:sp>
      <p:sp>
        <p:nvSpPr>
          <p:cNvPr id="3" name="Zaoblený obdélníkový popisek 2"/>
          <p:cNvSpPr/>
          <p:nvPr/>
        </p:nvSpPr>
        <p:spPr>
          <a:xfrm>
            <a:off x="188861" y="1052736"/>
            <a:ext cx="2366916" cy="504056"/>
          </a:xfrm>
          <a:prstGeom prst="wedgeRoundRectCallout">
            <a:avLst>
              <a:gd name="adj1" fmla="val 71870"/>
              <a:gd name="adj2" fmla="val -110785"/>
              <a:gd name="adj3" fmla="val 16667"/>
            </a:avLst>
          </a:prstGeom>
          <a:gradFill flip="none" rotWithShape="1">
            <a:gsLst>
              <a:gs pos="0">
                <a:srgbClr val="6AEC80">
                  <a:tint val="66000"/>
                  <a:satMod val="160000"/>
                </a:srgbClr>
              </a:gs>
              <a:gs pos="50000">
                <a:srgbClr val="6AEC80">
                  <a:tint val="44500"/>
                  <a:satMod val="160000"/>
                </a:srgbClr>
              </a:gs>
              <a:gs pos="100000">
                <a:srgbClr val="6AEC8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KONTINENTÁLNÍ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Zaoblený obdélníkový popisek 49"/>
          <p:cNvSpPr/>
          <p:nvPr/>
        </p:nvSpPr>
        <p:spPr>
          <a:xfrm>
            <a:off x="6696075" y="1052736"/>
            <a:ext cx="2247168" cy="504056"/>
          </a:xfrm>
          <a:prstGeom prst="wedgeRoundRectCallout">
            <a:avLst>
              <a:gd name="adj1" fmla="val -81727"/>
              <a:gd name="adj2" fmla="val -113493"/>
              <a:gd name="adj3" fmla="val 16667"/>
            </a:avLst>
          </a:prstGeom>
          <a:gradFill flip="none" rotWithShape="1">
            <a:gsLst>
              <a:gs pos="0">
                <a:srgbClr val="6AEC80">
                  <a:tint val="66000"/>
                  <a:satMod val="160000"/>
                </a:srgbClr>
              </a:gs>
              <a:gs pos="50000">
                <a:srgbClr val="6AEC80">
                  <a:tint val="44500"/>
                  <a:satMod val="160000"/>
                </a:srgbClr>
              </a:gs>
              <a:gs pos="100000">
                <a:srgbClr val="6AEC8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OCEÁNSKÁ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1979712" y="3648078"/>
            <a:ext cx="1368152" cy="284978"/>
          </a:xfrm>
          <a:prstGeom prst="ellipse">
            <a:avLst/>
          </a:prstGeom>
          <a:solidFill>
            <a:srgbClr val="6AEC80">
              <a:alpha val="27000"/>
            </a:srgbClr>
          </a:solidFill>
          <a:ln>
            <a:solidFill>
              <a:srgbClr val="6AE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6607544" y="3363100"/>
            <a:ext cx="1562646" cy="284978"/>
          </a:xfrm>
          <a:prstGeom prst="ellipse">
            <a:avLst/>
          </a:prstGeom>
          <a:solidFill>
            <a:srgbClr val="6AEC80">
              <a:alpha val="27000"/>
            </a:srgbClr>
          </a:solidFill>
          <a:ln>
            <a:solidFill>
              <a:srgbClr val="6AE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vál 73"/>
          <p:cNvSpPr/>
          <p:nvPr/>
        </p:nvSpPr>
        <p:spPr>
          <a:xfrm>
            <a:off x="6657975" y="3061354"/>
            <a:ext cx="943828" cy="301745"/>
          </a:xfrm>
          <a:prstGeom prst="ellipse">
            <a:avLst/>
          </a:prstGeom>
          <a:solidFill>
            <a:srgbClr val="6AEC80">
              <a:alpha val="27000"/>
            </a:srgbClr>
          </a:solidFill>
          <a:ln>
            <a:solidFill>
              <a:srgbClr val="6AE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Ovál 74"/>
          <p:cNvSpPr/>
          <p:nvPr/>
        </p:nvSpPr>
        <p:spPr>
          <a:xfrm rot="194096">
            <a:off x="4852297" y="3087547"/>
            <a:ext cx="1185919" cy="444236"/>
          </a:xfrm>
          <a:prstGeom prst="ellipse">
            <a:avLst/>
          </a:prstGeom>
          <a:solidFill>
            <a:srgbClr val="6AEC80">
              <a:alpha val="27000"/>
            </a:srgbClr>
          </a:solidFill>
          <a:ln>
            <a:solidFill>
              <a:srgbClr val="6AE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Ovál 75"/>
          <p:cNvSpPr/>
          <p:nvPr/>
        </p:nvSpPr>
        <p:spPr>
          <a:xfrm rot="21166247">
            <a:off x="3155049" y="3107249"/>
            <a:ext cx="1418095" cy="372992"/>
          </a:xfrm>
          <a:prstGeom prst="ellipse">
            <a:avLst/>
          </a:prstGeom>
          <a:solidFill>
            <a:srgbClr val="6AEC80">
              <a:alpha val="27000"/>
            </a:srgbClr>
          </a:solidFill>
          <a:ln>
            <a:solidFill>
              <a:srgbClr val="6AE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1547665" y="2708920"/>
            <a:ext cx="878036" cy="928418"/>
          </a:xfrm>
          <a:prstGeom prst="roundRect">
            <a:avLst/>
          </a:prstGeom>
          <a:solidFill>
            <a:srgbClr val="FF66FF">
              <a:alpha val="18000"/>
            </a:srgbClr>
          </a:solidFill>
          <a:ln>
            <a:solidFill>
              <a:srgbClr val="FF939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Zaoblený obdélník 77"/>
          <p:cNvSpPr/>
          <p:nvPr/>
        </p:nvSpPr>
        <p:spPr>
          <a:xfrm>
            <a:off x="2499874" y="2708920"/>
            <a:ext cx="1064013" cy="928418"/>
          </a:xfrm>
          <a:prstGeom prst="roundRect">
            <a:avLst/>
          </a:prstGeom>
          <a:solidFill>
            <a:srgbClr val="FF66FF">
              <a:alpha val="18000"/>
            </a:srgbClr>
          </a:solidFill>
          <a:ln>
            <a:solidFill>
              <a:srgbClr val="FF939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406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 animBg="1"/>
      <p:bldP spid="50" grpId="0" animBg="1"/>
      <p:bldP spid="29" grpId="0" animBg="1"/>
      <p:bldP spid="73" grpId="0" animBg="1"/>
      <p:bldP spid="74" grpId="0" animBg="1"/>
      <p:bldP spid="75" grpId="0" animBg="1"/>
      <p:bldP spid="76" grpId="0" animBg="1"/>
      <p:bldP spid="30" grpId="0" animBg="1"/>
      <p:bldP spid="7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4296" y="188640"/>
            <a:ext cx="3486150" cy="2862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6500" y="3429000"/>
            <a:ext cx="597093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b="1" dirty="0" smtClean="0"/>
              <a:t>Oceánská </a:t>
            </a:r>
            <a:r>
              <a:rPr lang="cs-CZ" sz="2200" b="1" dirty="0"/>
              <a:t>kůra tvoří převážnou část zemské povrchu (asi 70 %) a vznikla převážně vulkanickou činností Země. </a:t>
            </a:r>
            <a:endParaRPr lang="cs-CZ" sz="2200" b="1" dirty="0" smtClean="0"/>
          </a:p>
          <a:p>
            <a:pPr>
              <a:spcAft>
                <a:spcPts val="1200"/>
              </a:spcAft>
            </a:pPr>
            <a:r>
              <a:rPr lang="cs-CZ" sz="2200" dirty="0" smtClean="0"/>
              <a:t>V</a:t>
            </a:r>
            <a:r>
              <a:rPr lang="cs-CZ" sz="2200" dirty="0"/>
              <a:t> hloubkách oceánů existuje </a:t>
            </a:r>
            <a:r>
              <a:rPr lang="cs-CZ" sz="2200" u="sng" dirty="0"/>
              <a:t>hřebenový systém </a:t>
            </a:r>
            <a:r>
              <a:rPr lang="cs-CZ" sz="2200" dirty="0"/>
              <a:t>o délce asi 50 000 km, kde dochází k neustálým výronům magmatu. Tím se neustále vytváří nová oceánská kůra. Někdy tento hřeben dokonce vystupuje nad hladinu moře, například Havaj </a:t>
            </a:r>
            <a:r>
              <a:rPr lang="cs-CZ" sz="2200" dirty="0" smtClean="0"/>
              <a:t>                  a </a:t>
            </a:r>
            <a:r>
              <a:rPr lang="cs-CZ" sz="2200" dirty="0"/>
              <a:t>Island. </a:t>
            </a:r>
          </a:p>
        </p:txBody>
      </p:sp>
      <p:sp>
        <p:nvSpPr>
          <p:cNvPr id="2050" name="TextovéPole 2049"/>
          <p:cNvSpPr txBox="1"/>
          <p:nvPr/>
        </p:nvSpPr>
        <p:spPr>
          <a:xfrm>
            <a:off x="6117434" y="4149080"/>
            <a:ext cx="2842572" cy="2462213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75000"/>
                  <a:tint val="66000"/>
                  <a:satMod val="160000"/>
                </a:schemeClr>
              </a:gs>
              <a:gs pos="50000">
                <a:schemeClr val="bg2">
                  <a:lumMod val="75000"/>
                  <a:tint val="44500"/>
                  <a:satMod val="160000"/>
                </a:schemeClr>
              </a:gs>
              <a:gs pos="100000">
                <a:schemeClr val="bg2">
                  <a:lumMod val="75000"/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</a:rPr>
              <a:t>Oceánská kůra </a:t>
            </a:r>
            <a:r>
              <a:rPr lang="cs-CZ" sz="2200" b="1" dirty="0" smtClean="0">
                <a:solidFill>
                  <a:schemeClr val="bg1"/>
                </a:solidFill>
              </a:rPr>
              <a:t>se převážně </a:t>
            </a:r>
            <a:r>
              <a:rPr lang="cs-CZ" sz="2200" b="1" dirty="0">
                <a:solidFill>
                  <a:schemeClr val="bg1"/>
                </a:solidFill>
              </a:rPr>
              <a:t>se skládá z krystalických hornin. Jde hlavně o lehké minerály nízké hustoty, </a:t>
            </a:r>
            <a:r>
              <a:rPr lang="cs-CZ" sz="2200" b="1" u="sng" dirty="0">
                <a:solidFill>
                  <a:schemeClr val="bg1"/>
                </a:solidFill>
              </a:rPr>
              <a:t>dominují křemen (SiO</a:t>
            </a:r>
            <a:r>
              <a:rPr lang="cs-CZ" sz="2200" b="1" u="sng" baseline="-25000" dirty="0">
                <a:solidFill>
                  <a:schemeClr val="bg1"/>
                </a:solidFill>
              </a:rPr>
              <a:t>2</a:t>
            </a:r>
            <a:r>
              <a:rPr lang="cs-CZ" sz="2200" b="1" u="sng" dirty="0">
                <a:solidFill>
                  <a:schemeClr val="bg1"/>
                </a:solidFill>
              </a:rPr>
              <a:t>) a živec.</a:t>
            </a:r>
            <a:endParaRPr lang="cs-CZ" sz="2200" b="1" u="sng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6408204" y="587126"/>
            <a:ext cx="2448272" cy="576064"/>
          </a:xfrm>
          <a:prstGeom prst="wedgeRoundRectCallout">
            <a:avLst>
              <a:gd name="adj1" fmla="val -108612"/>
              <a:gd name="adj2" fmla="val 95669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rgbClr val="00FF00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OCEÁNSKÁ KŮRA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43811" y="531368"/>
            <a:ext cx="3312368" cy="503662"/>
          </a:xfrm>
          <a:prstGeom prst="wedgeRoundRectCallout">
            <a:avLst>
              <a:gd name="adj1" fmla="val 68838"/>
              <a:gd name="adj2" fmla="val 62931"/>
              <a:gd name="adj3" fmla="val 16667"/>
            </a:avLst>
          </a:prstGeom>
          <a:gradFill flip="none" rotWithShape="1">
            <a:gsLst>
              <a:gs pos="0">
                <a:schemeClr val="tx1">
                  <a:lumMod val="7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rgbClr val="00FF00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KONTINENTÁLNÍ KŮRA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1367644" y="2420888"/>
            <a:ext cx="2232248" cy="503662"/>
          </a:xfrm>
          <a:prstGeom prst="wedgeRoundRectCallout">
            <a:avLst>
              <a:gd name="adj1" fmla="val 75563"/>
              <a:gd name="adj2" fmla="val -83394"/>
              <a:gd name="adj3" fmla="val 16667"/>
            </a:avLst>
          </a:prstGeom>
          <a:gradFill flip="none" rotWithShape="1">
            <a:gsLst>
              <a:gs pos="0">
                <a:srgbClr val="FF9393">
                  <a:tint val="66000"/>
                  <a:satMod val="160000"/>
                </a:srgbClr>
              </a:gs>
              <a:gs pos="50000">
                <a:srgbClr val="FF9393">
                  <a:tint val="44500"/>
                  <a:satMod val="160000"/>
                </a:srgbClr>
              </a:gs>
              <a:gs pos="100000">
                <a:srgbClr val="FF9393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00FF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ASTENOSFÉRA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prava 10"/>
          <p:cNvSpPr/>
          <p:nvPr/>
        </p:nvSpPr>
        <p:spPr>
          <a:xfrm rot="5400000">
            <a:off x="7223983" y="1410236"/>
            <a:ext cx="918544" cy="563281"/>
          </a:xfrm>
          <a:prstGeom prst="rightArrow">
            <a:avLst>
              <a:gd name="adj1" fmla="val 45154"/>
              <a:gd name="adj2" fmla="val 50000"/>
            </a:avLst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216866" y="2151147"/>
            <a:ext cx="2927133" cy="181588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</a:rPr>
              <a:t>Skupenství: pevné</a:t>
            </a:r>
          </a:p>
          <a:p>
            <a:r>
              <a:rPr lang="cs-CZ" sz="2200" b="1" dirty="0" smtClean="0">
                <a:solidFill>
                  <a:srgbClr val="FFFF00"/>
                </a:solidFill>
              </a:rPr>
              <a:t>Hustota: 3 </a:t>
            </a:r>
            <a:r>
              <a:rPr lang="cs-CZ" sz="2000" b="1" dirty="0">
                <a:solidFill>
                  <a:srgbClr val="FFFF00"/>
                </a:solidFill>
              </a:rPr>
              <a:t>g/cm</a:t>
            </a:r>
            <a:r>
              <a:rPr lang="cs-CZ" sz="2000" b="1" baseline="30000" dirty="0">
                <a:solidFill>
                  <a:srgbClr val="FFFF00"/>
                </a:solidFill>
              </a:rPr>
              <a:t>3</a:t>
            </a:r>
            <a:endParaRPr lang="cs-CZ" sz="2200" b="1" dirty="0" smtClean="0">
              <a:solidFill>
                <a:srgbClr val="FFFF00"/>
              </a:solidFill>
            </a:endParaRPr>
          </a:p>
          <a:p>
            <a:r>
              <a:rPr lang="cs-CZ" sz="2200" b="1" dirty="0" smtClean="0">
                <a:solidFill>
                  <a:srgbClr val="FFFF00"/>
                </a:solidFill>
              </a:rPr>
              <a:t>Hloubka: 0 – 12 km </a:t>
            </a:r>
            <a:br>
              <a:rPr lang="cs-CZ" sz="2200" b="1" dirty="0" smtClean="0">
                <a:solidFill>
                  <a:srgbClr val="FFFF00"/>
                </a:solidFill>
              </a:rPr>
            </a:br>
            <a:r>
              <a:rPr lang="cs-CZ" sz="2200" b="1" dirty="0" smtClean="0">
                <a:solidFill>
                  <a:srgbClr val="FFFF00"/>
                </a:solidFill>
              </a:rPr>
              <a:t>                  </a:t>
            </a:r>
            <a:r>
              <a:rPr lang="cs-CZ" b="1" dirty="0" smtClean="0">
                <a:solidFill>
                  <a:srgbClr val="FFFF00"/>
                </a:solidFill>
              </a:rPr>
              <a:t>pod povrchem</a:t>
            </a:r>
          </a:p>
          <a:p>
            <a:r>
              <a:rPr lang="cs-CZ" sz="2200" b="1" dirty="0" smtClean="0">
                <a:solidFill>
                  <a:srgbClr val="FFFF00"/>
                </a:solidFill>
              </a:rPr>
              <a:t>Teplota: </a:t>
            </a:r>
            <a:r>
              <a:rPr lang="cs-CZ" sz="1600" b="1" dirty="0" smtClean="0">
                <a:solidFill>
                  <a:srgbClr val="FFFF00"/>
                </a:solidFill>
              </a:rPr>
              <a:t>méně než </a:t>
            </a:r>
            <a:r>
              <a:rPr lang="cs-CZ" sz="2200" b="1" dirty="0" smtClean="0">
                <a:solidFill>
                  <a:srgbClr val="FFFF00"/>
                </a:solidFill>
              </a:rPr>
              <a:t>1000°C</a:t>
            </a:r>
            <a:endParaRPr lang="cs-CZ" sz="2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5550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050" grpId="0" animBg="1"/>
      <p:bldP spid="7" grpId="0" animBg="1"/>
      <p:bldP spid="13" grpId="0" animBg="1"/>
      <p:bldP spid="14" grpId="0" animBg="1"/>
      <p:bldP spid="11" grpId="0" animBg="1"/>
      <p:bldP spid="2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7972" y="114637"/>
            <a:ext cx="3486150" cy="2862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99892" y="3081633"/>
            <a:ext cx="5364596" cy="2123658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bg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bg2">
                  <a:lumMod val="60000"/>
                  <a:lumOff val="4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</a:rPr>
              <a:t>Kontinentální kůra má mnohem nižší hustotu, proto se oceánská kůra propadá </a:t>
            </a:r>
            <a:r>
              <a:rPr lang="cs-CZ" sz="2200" b="1" dirty="0" smtClean="0">
                <a:solidFill>
                  <a:schemeClr val="bg1"/>
                </a:solidFill>
              </a:rPr>
              <a:t>           do </a:t>
            </a:r>
            <a:r>
              <a:rPr lang="cs-CZ" sz="2200" b="1" dirty="0">
                <a:solidFill>
                  <a:schemeClr val="bg1"/>
                </a:solidFill>
              </a:rPr>
              <a:t>astenosféry a kontinentální naopak jakoby vystupuje nad kůru oceánskou. Kontinentální kůra je také výrazně mocnější než kůra oceánská. </a:t>
            </a:r>
          </a:p>
        </p:txBody>
      </p:sp>
      <p:sp>
        <p:nvSpPr>
          <p:cNvPr id="7" name="Zaoblený obdélníkový popisek 6"/>
          <p:cNvSpPr/>
          <p:nvPr/>
        </p:nvSpPr>
        <p:spPr>
          <a:xfrm>
            <a:off x="6516216" y="578737"/>
            <a:ext cx="2448272" cy="576064"/>
          </a:xfrm>
          <a:prstGeom prst="wedgeRoundRectCallout">
            <a:avLst>
              <a:gd name="adj1" fmla="val -109043"/>
              <a:gd name="adj2" fmla="val 75783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rgbClr val="00FF00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OCEÁNSKÁ KŮRA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43811" y="531368"/>
            <a:ext cx="3312368" cy="503662"/>
          </a:xfrm>
          <a:prstGeom prst="wedgeRoundRectCallout">
            <a:avLst>
              <a:gd name="adj1" fmla="val 68838"/>
              <a:gd name="adj2" fmla="val 62931"/>
              <a:gd name="adj3" fmla="val 16667"/>
            </a:avLst>
          </a:prstGeom>
          <a:gradFill flip="none" rotWithShape="1">
            <a:gsLst>
              <a:gs pos="0">
                <a:schemeClr val="tx1">
                  <a:lumMod val="7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rgbClr val="00FF00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KONTINENTÁLNÍ KŮRA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1367644" y="2420888"/>
            <a:ext cx="2232248" cy="503662"/>
          </a:xfrm>
          <a:prstGeom prst="wedgeRoundRectCallout">
            <a:avLst>
              <a:gd name="adj1" fmla="val 75563"/>
              <a:gd name="adj2" fmla="val -83394"/>
              <a:gd name="adj3" fmla="val 16667"/>
            </a:avLst>
          </a:prstGeom>
          <a:gradFill flip="none" rotWithShape="1">
            <a:gsLst>
              <a:gs pos="0">
                <a:srgbClr val="FF9393">
                  <a:tint val="66000"/>
                  <a:satMod val="160000"/>
                </a:srgbClr>
              </a:gs>
              <a:gs pos="50000">
                <a:srgbClr val="FF9393">
                  <a:tint val="44500"/>
                  <a:satMod val="160000"/>
                </a:srgbClr>
              </a:gs>
              <a:gs pos="100000">
                <a:srgbClr val="FF9393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00FF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ASTENOSFÉRA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prava 10"/>
          <p:cNvSpPr/>
          <p:nvPr/>
        </p:nvSpPr>
        <p:spPr>
          <a:xfrm rot="5400000">
            <a:off x="-512191" y="1990519"/>
            <a:ext cx="2234716" cy="563281"/>
          </a:xfrm>
          <a:prstGeom prst="rightArrow">
            <a:avLst>
              <a:gd name="adj1" fmla="val 35462"/>
              <a:gd name="adj2" fmla="val 50000"/>
            </a:avLst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3389516"/>
            <a:ext cx="3096344" cy="1785104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</a:rPr>
              <a:t>Skupenství: pevné</a:t>
            </a:r>
          </a:p>
          <a:p>
            <a:r>
              <a:rPr lang="cs-CZ" sz="2200" b="1" dirty="0" smtClean="0">
                <a:solidFill>
                  <a:srgbClr val="FFFF00"/>
                </a:solidFill>
              </a:rPr>
              <a:t>Hustota: 2,7 </a:t>
            </a:r>
            <a:r>
              <a:rPr lang="cs-CZ" sz="2000" b="1" dirty="0">
                <a:solidFill>
                  <a:srgbClr val="FFFF00"/>
                </a:solidFill>
              </a:rPr>
              <a:t>g/cm</a:t>
            </a:r>
            <a:r>
              <a:rPr lang="cs-CZ" sz="2000" b="1" baseline="30000" dirty="0">
                <a:solidFill>
                  <a:srgbClr val="FFFF00"/>
                </a:solidFill>
              </a:rPr>
              <a:t>3</a:t>
            </a:r>
            <a:endParaRPr lang="cs-CZ" sz="2200" b="1" dirty="0" smtClean="0">
              <a:solidFill>
                <a:srgbClr val="FFFF00"/>
              </a:solidFill>
            </a:endParaRPr>
          </a:p>
          <a:p>
            <a:r>
              <a:rPr lang="cs-CZ" sz="2200" b="1" dirty="0" smtClean="0">
                <a:solidFill>
                  <a:srgbClr val="FFFF00"/>
                </a:solidFill>
              </a:rPr>
              <a:t>Hloubka: 0 – 70 km </a:t>
            </a:r>
            <a:br>
              <a:rPr lang="cs-CZ" sz="2200" b="1" dirty="0" smtClean="0">
                <a:solidFill>
                  <a:srgbClr val="FFFF00"/>
                </a:solidFill>
              </a:rPr>
            </a:br>
            <a:r>
              <a:rPr lang="cs-CZ" sz="2200" b="1" dirty="0" smtClean="0">
                <a:solidFill>
                  <a:srgbClr val="FFFF00"/>
                </a:solidFill>
              </a:rPr>
              <a:t>                  </a:t>
            </a:r>
            <a:r>
              <a:rPr lang="cs-CZ" b="1" dirty="0" smtClean="0">
                <a:solidFill>
                  <a:srgbClr val="FFFF00"/>
                </a:solidFill>
              </a:rPr>
              <a:t>pod povrchem</a:t>
            </a:r>
          </a:p>
          <a:p>
            <a:r>
              <a:rPr lang="cs-CZ" sz="2200" b="1" dirty="0" smtClean="0">
                <a:solidFill>
                  <a:srgbClr val="FFFF00"/>
                </a:solidFill>
              </a:rPr>
              <a:t>Teplota: </a:t>
            </a:r>
            <a:r>
              <a:rPr lang="cs-CZ" sz="1600" b="1" dirty="0" smtClean="0">
                <a:solidFill>
                  <a:srgbClr val="FFFF00"/>
                </a:solidFill>
              </a:rPr>
              <a:t>méně než </a:t>
            </a:r>
            <a:r>
              <a:rPr lang="cs-CZ" sz="2200" b="1" dirty="0" smtClean="0">
                <a:solidFill>
                  <a:srgbClr val="FFFF00"/>
                </a:solidFill>
              </a:rPr>
              <a:t>1000°C</a:t>
            </a:r>
            <a:endParaRPr lang="cs-CZ" sz="22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5411450"/>
            <a:ext cx="87849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Složení kontinentální kůry je </a:t>
            </a:r>
            <a:r>
              <a:rPr lang="cs-CZ" sz="2200" dirty="0"/>
              <a:t>mnohem rozmanitější než u kůry oceánské, což souvisí s největší pravděpodobností se složitějším vývojem pevnin. </a:t>
            </a:r>
            <a:endParaRPr lang="cs-CZ" sz="2200" dirty="0" smtClean="0"/>
          </a:p>
          <a:p>
            <a:r>
              <a:rPr lang="cs-CZ" sz="2200" dirty="0" smtClean="0"/>
              <a:t>Pevniny </a:t>
            </a:r>
            <a:r>
              <a:rPr lang="cs-CZ" sz="2200" dirty="0"/>
              <a:t>se </a:t>
            </a:r>
            <a:r>
              <a:rPr lang="cs-CZ" sz="2200" dirty="0" smtClean="0"/>
              <a:t>podobají </a:t>
            </a:r>
            <a:r>
              <a:rPr lang="cs-CZ" sz="2200" dirty="0"/>
              <a:t>velkým krám, z nichž průměrně 2/5 </a:t>
            </a:r>
            <a:r>
              <a:rPr lang="cs-CZ" sz="2200" dirty="0" smtClean="0"/>
              <a:t>vyčnívají                          </a:t>
            </a:r>
            <a:r>
              <a:rPr lang="cs-CZ" sz="2200" dirty="0"/>
              <a:t>nad povrch oceánské kůry, zatímco zbývající 3/5 leží hlouběji. </a:t>
            </a:r>
          </a:p>
        </p:txBody>
      </p:sp>
    </p:spTree>
    <p:extLst>
      <p:ext uri="{BB962C8B-B14F-4D97-AF65-F5344CB8AC3E}">
        <p14:creationId xmlns:p14="http://schemas.microsoft.com/office/powerpoint/2010/main" xmlns="" val="534301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3" grpId="0" animBg="1"/>
      <p:bldP spid="14" grpId="0" animBg="1"/>
      <p:bldP spid="11" grpId="0" animBg="1"/>
      <p:bldP spid="12" grpId="0" uiExpand="1" build="p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60447" y="4606448"/>
            <a:ext cx="4577291" cy="2123658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Vzorky jádra </a:t>
            </a:r>
            <a:r>
              <a:rPr lang="cs-CZ" sz="2200" dirty="0" smtClean="0"/>
              <a:t>nemáme k dispozici, ale předpokládá se, že jsou podobné železným meteoritům, které vznikly </a:t>
            </a:r>
            <a:r>
              <a:rPr lang="cs-CZ" sz="2200" dirty="0" smtClean="0"/>
              <a:t>             v </a:t>
            </a:r>
            <a:r>
              <a:rPr lang="cs-CZ" sz="2200" dirty="0" smtClean="0"/>
              <a:t>počátečních fázích vývoje </a:t>
            </a:r>
            <a:r>
              <a:rPr lang="cs-CZ" sz="2200" dirty="0" smtClean="0"/>
              <a:t>Sluneční </a:t>
            </a:r>
            <a:r>
              <a:rPr lang="cs-CZ" sz="2200" dirty="0" smtClean="0"/>
              <a:t>soustavy a jsou tvořeny slitinami železa a niklu.</a:t>
            </a:r>
            <a:endParaRPr lang="cs-CZ" sz="2200" dirty="0"/>
          </a:p>
        </p:txBody>
      </p:sp>
      <p:pic>
        <p:nvPicPr>
          <p:cNvPr id="2050" name="Picture 2" descr="C:\Users\admin\Downloads\MP9004337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6361" y="1502196"/>
            <a:ext cx="2808457" cy="18840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Downloads\MP90040037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14033"/>
            <a:ext cx="2791592" cy="186033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52830"/>
            <a:ext cx="89043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/>
              <a:t>Zkoumání hornin zemské kůry ukazuje, že většina z nich je bohatá </a:t>
            </a: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oxidem </a:t>
            </a:r>
            <a:r>
              <a:rPr lang="cs-CZ" sz="2200" b="1" dirty="0"/>
              <a:t>křemičitým</a:t>
            </a:r>
            <a:r>
              <a:rPr lang="cs-CZ" sz="2200" dirty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076101" y="2379042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706710"/>
            <a:ext cx="89043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Oceánská kůra </a:t>
            </a:r>
            <a:r>
              <a:rPr lang="cs-CZ" sz="2200" dirty="0"/>
              <a:t>obsahuje více vápníku, hořčíku a železa</a:t>
            </a:r>
            <a:r>
              <a:rPr lang="cs-CZ" sz="2200" dirty="0" smtClean="0"/>
              <a:t>. </a:t>
            </a:r>
          </a:p>
          <a:p>
            <a:pPr algn="ctr"/>
            <a:r>
              <a:rPr lang="cs-CZ" sz="2200" dirty="0" smtClean="0"/>
              <a:t>Lehčí </a:t>
            </a:r>
            <a:r>
              <a:rPr lang="cs-CZ" sz="2200" dirty="0"/>
              <a:t>horniny </a:t>
            </a:r>
            <a:r>
              <a:rPr lang="cs-CZ" sz="2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kontinentální kůry </a:t>
            </a:r>
            <a:r>
              <a:rPr lang="cs-CZ" sz="2200" dirty="0"/>
              <a:t>jsou bohatší hliníkem, draslíkem a sodíkem. </a:t>
            </a:r>
            <a:endParaRPr lang="cs-CZ" sz="22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4602872"/>
            <a:ext cx="4327083" cy="2123658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Vzorky hornin z pláště</a:t>
            </a:r>
            <a:r>
              <a:rPr lang="cs-CZ" sz="2200" dirty="0"/>
              <a:t>, občas vynášené z hlubin sopečnou činností, ukazují, že tato část zemského tělesa je tvořena křemičitanovými minerály bohatými hořčíkem a železem, např. olivínem.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27790" y="3501008"/>
            <a:ext cx="8901249" cy="1061829"/>
          </a:xfrm>
          <a:prstGeom prst="rect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100" b="1" dirty="0">
                <a:solidFill>
                  <a:schemeClr val="bg1"/>
                </a:solidFill>
              </a:rPr>
              <a:t>Gravitační oddělení materiálů podle jejich hustoty způsobuje, že vnitřní části planety mají vyšší hustotu než povrchová vrstva, zemská kůra. To se musí nutně odrazit v minerálním složení hornin. </a:t>
            </a:r>
          </a:p>
        </p:txBody>
      </p:sp>
      <p:pic>
        <p:nvPicPr>
          <p:cNvPr id="2052" name="Picture 4" descr="C:\Users\admin\Downloads\MP90043327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8027" y="1491174"/>
            <a:ext cx="2510441" cy="18831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51575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2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9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  <p:bldP spid="6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2426" y="980728"/>
            <a:ext cx="4725881" cy="5735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51520" y="1844824"/>
            <a:ext cx="2232248" cy="432048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5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5">
                  <a:lumMod val="60000"/>
                  <a:lumOff val="40000"/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 JÁDRO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2581" y="796821"/>
            <a:ext cx="43774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Dokážete správně přiřadit názvy jednotlivých vrstev nitra Země?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0035" y="212046"/>
            <a:ext cx="375196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Krátké SHRNUTÍ:</a:t>
            </a:r>
            <a:endParaRPr lang="cs-CZ" sz="32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1520" y="2429272"/>
            <a:ext cx="2232248" cy="432048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5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5">
                  <a:lumMod val="60000"/>
                  <a:lumOff val="40000"/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ASTENOSFÉRA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1520" y="3013720"/>
            <a:ext cx="2232248" cy="432048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5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5">
                  <a:lumMod val="60000"/>
                  <a:lumOff val="40000"/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JÁDRO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50878" y="3632700"/>
            <a:ext cx="2232248" cy="432048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5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5">
                  <a:lumMod val="60000"/>
                  <a:lumOff val="40000"/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PLÁŠŤ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75191" y="4249114"/>
            <a:ext cx="2232248" cy="432048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5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5">
                  <a:lumMod val="60000"/>
                  <a:lumOff val="40000"/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LITOSFÉRA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50878" y="4840497"/>
            <a:ext cx="2232248" cy="432048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5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5">
                  <a:lumMod val="60000"/>
                  <a:lumOff val="40000"/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ZEMSKÁ KŮRA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50878" y="5424945"/>
            <a:ext cx="2232248" cy="432048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5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5">
                  <a:lumMod val="60000"/>
                  <a:lumOff val="40000"/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SVRCHNÍ PLÁŠŤ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56176" y="1627818"/>
            <a:ext cx="1656184" cy="2170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499992" y="1212319"/>
            <a:ext cx="1224136" cy="2004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499992" y="1556792"/>
            <a:ext cx="864096" cy="1795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499992" y="1844824"/>
            <a:ext cx="43204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868144" y="3013720"/>
            <a:ext cx="1584176" cy="343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660232" y="4465138"/>
            <a:ext cx="165618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812360" y="5856993"/>
            <a:ext cx="648072" cy="859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22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6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9377" y="26064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C000"/>
                </a:solidFill>
              </a:rPr>
              <a:t>… </a:t>
            </a: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to je konec našeho dalšího putování, tentokrát  do nitra naší planety Země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07531" y="1300118"/>
            <a:ext cx="29445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 co nás čeká příště?</a:t>
            </a:r>
            <a:endParaRPr lang="cs-CZ" sz="2400" dirty="0"/>
          </a:p>
        </p:txBody>
      </p:sp>
      <p:pic>
        <p:nvPicPr>
          <p:cNvPr id="3074" name="Picture 2" descr="C:\Users\admin\Downloads\MP9002892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8793" y="1844824"/>
            <a:ext cx="6255324" cy="48061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89074" y="2636911"/>
            <a:ext cx="759476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ATMOSFÉRA</a:t>
            </a:r>
          </a:p>
          <a:p>
            <a:pPr algn="ctr"/>
            <a:r>
              <a:rPr lang="cs-CZ" sz="11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ZEMĚ</a:t>
            </a:r>
            <a:endParaRPr lang="cs-CZ" sz="110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glow rad="101600">
                  <a:schemeClr val="accent4">
                    <a:satMod val="175000"/>
                    <a:alpha val="40000"/>
                  </a:schemeClr>
                </a:glow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4256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49025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ZDROJE: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5104" y="764704"/>
            <a:ext cx="8784976" cy="59093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50000"/>
                  <a:satMod val="300000"/>
                </a:schemeClr>
              </a:gs>
              <a:gs pos="33000">
                <a:schemeClr val="bg2">
                  <a:lumMod val="40000"/>
                  <a:lumOff val="6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0" scaled="1"/>
            <a:tileRect/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dirty="0" smtClean="0">
                <a:solidFill>
                  <a:schemeClr val="bg1"/>
                </a:solidFill>
              </a:rPr>
              <a:t>Přispěvatelé Wikipedie,</a:t>
            </a:r>
            <a:r>
              <a:rPr lang="cs-CZ" sz="1400" i="1" dirty="0" smtClean="0">
                <a:solidFill>
                  <a:schemeClr val="bg1"/>
                </a:solidFill>
              </a:rPr>
              <a:t> Země</a:t>
            </a:r>
            <a:r>
              <a:rPr lang="cs-CZ" sz="1400" dirty="0" smtClean="0">
                <a:solidFill>
                  <a:schemeClr val="bg1"/>
                </a:solidFill>
              </a:rPr>
              <a:t> [online], Wikipedie: Otevřená encyklopedie, c2012, 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Datum poslední revize 20. 02. 2012, 16:49 UTC, [citováno 13. 03. 2012] </a:t>
            </a:r>
            <a:r>
              <a:rPr lang="cs-CZ" sz="1400" dirty="0" smtClean="0">
                <a:solidFill>
                  <a:schemeClr val="bg1"/>
                </a:solidFill>
                <a:hlinkClick r:id="rId2"/>
              </a:rPr>
              <a:t>http://cs.wikipedia.org/w/index.php?title=Zem%C4%9B&amp;oldid=8162495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dirty="0" smtClean="0">
                <a:solidFill>
                  <a:schemeClr val="bg1"/>
                </a:solidFill>
                <a:cs typeface="Times New Roman" pitchFamily="18" charset="0"/>
              </a:rPr>
              <a:t>Autorský tým, astronomia.zcu.cz, </a:t>
            </a:r>
            <a:r>
              <a:rPr lang="cs-CZ" sz="1400" i="1" dirty="0" smtClean="0">
                <a:solidFill>
                  <a:schemeClr val="bg1"/>
                </a:solidFill>
                <a:cs typeface="Times New Roman" pitchFamily="18" charset="0"/>
              </a:rPr>
              <a:t>Stavba nitra Země</a:t>
            </a:r>
            <a:r>
              <a:rPr lang="cs-CZ" sz="1400" dirty="0" smtClean="0">
                <a:solidFill>
                  <a:schemeClr val="bg1"/>
                </a:solidFill>
                <a:cs typeface="Times New Roman" pitchFamily="18" charset="0"/>
              </a:rPr>
              <a:t> ]online], ASTRONOMIA: Astronomický server Fakulty pedagogické ZČU v Plzni, c2012, </a:t>
            </a:r>
            <a:r>
              <a:rPr lang="cs-CZ" sz="1400" dirty="0" smtClean="0">
                <a:solidFill>
                  <a:schemeClr val="bg1"/>
                </a:solidFill>
              </a:rPr>
              <a:t>Stránka byla naposledy editována 15. ledna 2010, 19:41 UTC, 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[Citováno 15. 03. 2012] 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&lt;</a:t>
            </a:r>
            <a:r>
              <a:rPr lang="cs-CZ" sz="1400" dirty="0" smtClean="0">
                <a:solidFill>
                  <a:schemeClr val="bg1"/>
                </a:solidFill>
                <a:hlinkClick r:id="rId3"/>
              </a:rPr>
              <a:t>http://astronomia.zcu.cz/planety/zeme/1948-stavba-nitra-zeme</a:t>
            </a:r>
            <a:r>
              <a:rPr lang="cs-CZ" sz="1400" dirty="0" smtClean="0">
                <a:solidFill>
                  <a:schemeClr val="bg1"/>
                </a:solidFill>
              </a:rPr>
              <a:t> &gt;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dirty="0" smtClean="0">
                <a:solidFill>
                  <a:schemeClr val="bg1"/>
                </a:solidFill>
              </a:rPr>
              <a:t>Přispěvatelé Wikipedie,</a:t>
            </a:r>
            <a:r>
              <a:rPr lang="cs-CZ" sz="1400" i="1" dirty="0" smtClean="0">
                <a:solidFill>
                  <a:schemeClr val="bg1"/>
                </a:solidFill>
              </a:rPr>
              <a:t> Oceánská kůra</a:t>
            </a:r>
            <a:r>
              <a:rPr lang="cs-CZ" sz="1400" dirty="0" smtClean="0">
                <a:solidFill>
                  <a:schemeClr val="bg1"/>
                </a:solidFill>
              </a:rPr>
              <a:t> [online], Wikipedie: Otevřená encyklopedie, c2012, 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Datum poslední revize 10. 02. 2012, 13:31 UTC, [citováno 24. 03. 2012] </a:t>
            </a:r>
            <a:r>
              <a:rPr lang="cs-CZ" sz="1400" dirty="0" smtClean="0">
                <a:solidFill>
                  <a:schemeClr val="bg1"/>
                </a:solidFill>
                <a:hlinkClick r:id="rId4"/>
              </a:rPr>
              <a:t>http://cs.wikipedia.org/w/index.php?title=Oce%C3%A1nsk%C3%A1_k%C5%AFra&amp;oldid=8082867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dirty="0" smtClean="0"/>
              <a:t>Přispěvatelé Wikipedie,</a:t>
            </a:r>
            <a:r>
              <a:rPr lang="cs-CZ" sz="1400" i="1" dirty="0" smtClean="0"/>
              <a:t> Stratifikace Země</a:t>
            </a:r>
            <a:r>
              <a:rPr lang="cs-CZ" sz="1400" dirty="0" smtClean="0"/>
              <a:t> [online], Wikipedie: Otevřená encyklopedie, c2012, </a:t>
            </a:r>
            <a:br>
              <a:rPr lang="cs-CZ" sz="1400" dirty="0" smtClean="0"/>
            </a:br>
            <a:r>
              <a:rPr lang="cs-CZ" sz="1400" dirty="0" smtClean="0"/>
              <a:t>Datum poslední revize 20. 02. 2012, 18:03 UTC, [citováno 25. 03. 2012] &lt;</a:t>
            </a:r>
            <a:r>
              <a:rPr lang="cs-CZ" sz="1400" dirty="0" smtClean="0">
                <a:hlinkClick r:id="rId5"/>
              </a:rPr>
              <a:t>http://cs.wikipedia.org/w/index.php?title=Stratifikace_Zem%C4%9B&amp;oldid=8162746</a:t>
            </a:r>
            <a:r>
              <a:rPr lang="cs-CZ" sz="1400" dirty="0" smtClean="0"/>
              <a:t>&gt; 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dirty="0" smtClean="0">
                <a:solidFill>
                  <a:schemeClr val="bg1"/>
                </a:solidFill>
              </a:rPr>
              <a:t>Jelínek Jan, </a:t>
            </a:r>
            <a:r>
              <a:rPr lang="cs-CZ" sz="1400" i="1" dirty="0" smtClean="0">
                <a:solidFill>
                  <a:schemeClr val="bg1"/>
                </a:solidFill>
              </a:rPr>
              <a:t>Země</a:t>
            </a:r>
            <a:r>
              <a:rPr lang="cs-CZ" sz="1400" dirty="0" smtClean="0">
                <a:solidFill>
                  <a:schemeClr val="bg1"/>
                </a:solidFill>
              </a:rPr>
              <a:t> [online], </a:t>
            </a:r>
            <a:r>
              <a:rPr lang="pl-PL" sz="1400" dirty="0" smtClean="0"/>
              <a:t>NAUKA O ZEMI pro technické obory, výukový multimediální text.</a:t>
            </a:r>
            <a:br>
              <a:rPr lang="pl-PL" sz="1400" dirty="0" smtClean="0"/>
            </a:br>
            <a:r>
              <a:rPr lang="pl-PL" sz="1400" dirty="0" smtClean="0"/>
              <a:t>[citováno 26.03.2012] </a:t>
            </a:r>
            <a:br>
              <a:rPr lang="pl-PL" sz="1400" dirty="0" smtClean="0"/>
            </a:br>
            <a:r>
              <a:rPr lang="cs-CZ" sz="1400" dirty="0" smtClean="0">
                <a:solidFill>
                  <a:schemeClr val="bg1"/>
                </a:solidFill>
                <a:hlinkClick r:id="rId6"/>
              </a:rPr>
              <a:t>http://geologie.vsb.cz/jelinek/tc-zem.htm 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dirty="0">
                <a:solidFill>
                  <a:schemeClr val="bg1"/>
                </a:solidFill>
              </a:rPr>
              <a:t>Jelínek Jan, </a:t>
            </a:r>
            <a:r>
              <a:rPr lang="cs-CZ" sz="1400" i="1" dirty="0" smtClean="0">
                <a:solidFill>
                  <a:schemeClr val="bg1"/>
                </a:solidFill>
              </a:rPr>
              <a:t>Desková tektonika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>
                <a:solidFill>
                  <a:schemeClr val="bg1"/>
                </a:solidFill>
              </a:rPr>
              <a:t>[online], </a:t>
            </a:r>
            <a:r>
              <a:rPr lang="pl-PL" sz="1400" dirty="0"/>
              <a:t>NAUKA O ZEMI pro technické obory, výukový multimediální </a:t>
            </a:r>
            <a:r>
              <a:rPr lang="pl-PL" sz="1400" dirty="0" smtClean="0"/>
              <a:t>text.</a:t>
            </a:r>
            <a:br>
              <a:rPr lang="pl-PL" sz="1400" dirty="0" smtClean="0"/>
            </a:br>
            <a:r>
              <a:rPr lang="pl-PL" sz="1400" dirty="0" smtClean="0"/>
              <a:t>[citováno 29.03.2012</a:t>
            </a:r>
            <a:r>
              <a:rPr lang="pl-PL" sz="1400" dirty="0"/>
              <a:t>]</a:t>
            </a:r>
            <a:r>
              <a:rPr lang="cs-CZ" sz="1400" dirty="0" smtClean="0">
                <a:solidFill>
                  <a:schemeClr val="bg1"/>
                </a:solidFill>
              </a:rPr>
              <a:t/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  <a:hlinkClick r:id="rId7"/>
              </a:rPr>
              <a:t>http</a:t>
            </a:r>
            <a:r>
              <a:rPr lang="cs-CZ" sz="1400" dirty="0">
                <a:solidFill>
                  <a:schemeClr val="bg1"/>
                </a:solidFill>
                <a:hlinkClick r:id="rId7"/>
              </a:rPr>
              <a:t>://</a:t>
            </a:r>
            <a:r>
              <a:rPr lang="cs-CZ" sz="1400" dirty="0" smtClean="0">
                <a:solidFill>
                  <a:schemeClr val="bg1"/>
                </a:solidFill>
                <a:hlinkClick r:id="rId7"/>
              </a:rPr>
              <a:t>geologie.vsb.cz/jelinek/tc-lit-desky.htm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office.microsoft.com/cs-cz/images</a:t>
            </a:r>
            <a:endParaRPr lang="cs-CZ" sz="1400" dirty="0" smtClean="0"/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dirty="0"/>
              <a:t>Soubor:Plates tect </a:t>
            </a:r>
            <a:r>
              <a:rPr lang="cs-CZ" sz="1400" dirty="0" smtClean="0"/>
              <a:t>cs.svg, </a:t>
            </a:r>
            <a:r>
              <a:rPr lang="cs-CZ" sz="1400" dirty="0" smtClean="0">
                <a:solidFill>
                  <a:schemeClr val="bg1"/>
                </a:solidFill>
              </a:rPr>
              <a:t>Wikimedia </a:t>
            </a:r>
            <a:r>
              <a:rPr lang="cs-CZ" sz="1400" dirty="0">
                <a:solidFill>
                  <a:schemeClr val="bg1"/>
                </a:solidFill>
              </a:rPr>
              <a:t>Commons, [volné dílo], [citováno 28.03.2012]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  <a:hlinkClick r:id="rId9"/>
              </a:rPr>
              <a:t>cs.wikipedia.org/wiki/Soubor:Plates_tect_cs.svg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077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8747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ZDROJE: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856911"/>
            <a:ext cx="8784976" cy="153888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50000"/>
                  <a:satMod val="300000"/>
                </a:schemeClr>
              </a:gs>
              <a:gs pos="33000">
                <a:schemeClr val="bg2">
                  <a:lumMod val="40000"/>
                  <a:lumOff val="6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0" scaled="1"/>
            <a:tileRect/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+mj-lt"/>
              <a:buAutoNum type="arabicParenR" startAt="9"/>
            </a:pPr>
            <a:r>
              <a:rPr lang="cs-CZ" sz="1400" dirty="0" smtClean="0"/>
              <a:t>Přispěvatelé </a:t>
            </a:r>
            <a:r>
              <a:rPr lang="cs-CZ" sz="1400" dirty="0"/>
              <a:t>Wikipedie,</a:t>
            </a:r>
            <a:r>
              <a:rPr lang="cs-CZ" sz="1400" i="1" dirty="0"/>
              <a:t> Zemský plášť</a:t>
            </a:r>
            <a:r>
              <a:rPr lang="cs-CZ" sz="1400" dirty="0"/>
              <a:t> [online], Wikipedie: Otevřená encyklopedie, c2012,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Datum </a:t>
            </a:r>
            <a:r>
              <a:rPr lang="cs-CZ" sz="1400" dirty="0"/>
              <a:t>poslední revize 8. 02. 2012, 19:21 UTC, [citováno 30. 03. 2012]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cs.wikipedia.org/w/index.php?title=Zemsk%C3%BD_pl%C3%A1%C5%A1%C5%A5&amp;oldid=8037727</a:t>
            </a:r>
            <a:endParaRPr lang="cs-CZ" sz="1400" dirty="0" smtClean="0"/>
          </a:p>
          <a:p>
            <a:pPr marL="342900" indent="-342900">
              <a:spcAft>
                <a:spcPts val="1200"/>
              </a:spcAft>
              <a:buFont typeface="+mj-lt"/>
              <a:buAutoNum type="arabicParenR" startAt="9"/>
            </a:pPr>
            <a:r>
              <a:rPr lang="cs-CZ" sz="1400" i="1" dirty="0" smtClean="0">
                <a:solidFill>
                  <a:srgbClr val="502604"/>
                </a:solidFill>
              </a:rPr>
              <a:t>Země</a:t>
            </a:r>
            <a:r>
              <a:rPr lang="cs-CZ" sz="1400" dirty="0">
                <a:solidFill>
                  <a:srgbClr val="502604"/>
                </a:solidFill>
              </a:rPr>
              <a:t>. 2.vyd. Praha: Svojtka &amp; Co. s.r.o., 2007, 520 s. ISBN 978-80-242-1901-1. </a:t>
            </a:r>
            <a:r>
              <a:rPr lang="cs-CZ" sz="1400" dirty="0" smtClean="0">
                <a:solidFill>
                  <a:srgbClr val="502604"/>
                </a:solidFill>
              </a:rPr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2949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5384</TotalTime>
  <Words>1205</Words>
  <Application>Microsoft Office PowerPoint</Application>
  <PresentationFormat>Předvádění na obrazovce (4:3)</PresentationFormat>
  <Paragraphs>194</Paragraphs>
  <Slides>24</Slides>
  <Notes>2</Notes>
  <HiddenSlides>4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24</vt:i4>
      </vt:variant>
    </vt:vector>
  </HeadingPairs>
  <TitlesOfParts>
    <vt:vector size="28" baseType="lpstr">
      <vt:lpstr>Motiv4</vt:lpstr>
      <vt:lpstr>Motiv systému Office</vt:lpstr>
      <vt:lpstr>1_Motiv systému Office</vt:lpstr>
      <vt:lpstr>1_Živly</vt:lpstr>
      <vt:lpstr>Snímek 1</vt:lpstr>
      <vt:lpstr>ANOTACE:</vt:lpstr>
      <vt:lpstr>VESMÍR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Dum</cp:lastModifiedBy>
  <cp:revision>218</cp:revision>
  <dcterms:created xsi:type="dcterms:W3CDTF">2012-03-11T19:52:47Z</dcterms:created>
  <dcterms:modified xsi:type="dcterms:W3CDTF">2012-09-27T21:06:14Z</dcterms:modified>
</cp:coreProperties>
</file>