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  <p:sldMasterId id="2147483729" r:id="rId2"/>
  </p:sldMasterIdLst>
  <p:notesMasterIdLst>
    <p:notesMasterId r:id="rId9"/>
  </p:notesMasterIdLst>
  <p:sldIdLst>
    <p:sldId id="280" r:id="rId3"/>
    <p:sldId id="274" r:id="rId4"/>
    <p:sldId id="276" r:id="rId5"/>
    <p:sldId id="277" r:id="rId6"/>
    <p:sldId id="279" r:id="rId7"/>
    <p:sldId id="26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0066"/>
    <a:srgbClr val="3333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2097" autoAdjust="0"/>
  </p:normalViewPr>
  <p:slideViewPr>
    <p:cSldViewPr>
      <p:cViewPr varScale="1">
        <p:scale>
          <a:sx n="48" d="100"/>
          <a:sy n="48" d="100"/>
        </p:scale>
        <p:origin x="-10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F6E8B02E-9744-4326-9A94-3553694C51DE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22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5762B2F2-181C-4265-B8C7-4D082DA6282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0421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-01-13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http://cs.wikipedia.org/wiki/Soubor:Asia_terrain.jpg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-01-13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http://cs.wikipedia.org/wiki/Soubor:Location-Asia-UNsubregions.png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-01-13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http://cs.wikipedia.org/wiki/Soubor:Asie.svg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4FE0F05D-7BFF-4C19-80F5-F3D8FD072E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471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F710B-3D17-4B63-9524-ABC23C4553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456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F6C95-83F4-4411-984D-2958234DA8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354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4D2A3-D6CF-4645-A537-21CFE61EF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926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4ABC4-0DE2-46BC-9DDC-FC8D55D5B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538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608B0-E108-4401-A854-AE6099011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2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1D5F4-4B77-4DAF-9B0A-9C7EE1A77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816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49F93-3A91-434F-BCD4-C89D23879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218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86D3D-D81E-4ACA-B18E-F478F109EC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96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BF4DC-A3C9-4CC7-A4A5-E834102981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410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40CAB-4040-429C-8943-561E1D0BB7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2673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67CE132-6A4E-4415-842C-33BCE162A94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BBA085-E580-4E53-87B9-832662D1E1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8944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C9628A7-FA02-4CDD-9D70-F3BDFCBD7B7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66A149-0127-4A32-9AAE-87CC51FD713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0570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BBE472-621E-4893-BC72-F5B231AE6EB6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00BB63-7AE1-4E9E-A4EB-81B8977E593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0659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B0F8F99-4B8E-4EFF-8E6A-4DA779ABA05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DD126-0627-4567-A0E1-BB3F22F8704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834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9CF8C8-CD11-42B3-A0AB-7AAA98EC2CDE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F1FF19-B441-4FD1-B54D-FC6C7F34C54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783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4861FB-93C0-49F6-8DA8-79A1DDABD4A1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EF9A21-C550-4ABC-AEAC-DF0E8877D00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219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217C66-597B-4BF2-B0C0-A7EE8BB9E9C3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29ABCF-D14A-486E-B913-81EEA0EAFF5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179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FC708A-CE11-4267-85FA-40C7DD7CECE4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FAB3EA-6AA6-47C7-B5B3-1077F0CFD62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6981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65A5301-8373-40B8-A741-63A4A6F33841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0798F6-BBEE-4F9A-BA43-6F09A6F10C3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4734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7574DBB-D9F8-4D87-9086-A5190D3171A1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43ADD0-47FD-41F6-A2E6-D279EE95BB3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4388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96171E-AE34-4B47-B945-CE3DAA353F7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AB64B0-29B0-4CA6-A83C-C900A5AC18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94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08822AF-12C3-4876-99C5-AB2913089E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37" r:id="rId2"/>
    <p:sldLayoutId id="2147483736" r:id="rId3"/>
    <p:sldLayoutId id="2147483735" r:id="rId4"/>
    <p:sldLayoutId id="2147483734" r:id="rId5"/>
    <p:sldLayoutId id="2147483733" r:id="rId6"/>
    <p:sldLayoutId id="2147483732" r:id="rId7"/>
    <p:sldLayoutId id="2147483750" r:id="rId8"/>
    <p:sldLayoutId id="2147483751" r:id="rId9"/>
    <p:sldLayoutId id="2147483731" r:id="rId10"/>
    <p:sldLayoutId id="214748373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35D0B281-F181-4366-8F9A-1E03A5BB1EA6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304B244-B681-42E2-A808-ECBB4F65269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alimantan" TargetMode="External"/><Relationship Id="rId13" Type="http://schemas.openxmlformats.org/officeDocument/2006/relationships/hyperlink" Target="http://cs.wikipedia.org/wiki/Kam%C4%8Datka" TargetMode="External"/><Relationship Id="rId3" Type="http://schemas.openxmlformats.org/officeDocument/2006/relationships/hyperlink" Target="http://cs.wikipedia.org/wiki/Mount_Everest" TargetMode="External"/><Relationship Id="rId7" Type="http://schemas.openxmlformats.org/officeDocument/2006/relationships/hyperlink" Target="http://cs.wikipedia.org/wiki/Chang_Jiang" TargetMode="External"/><Relationship Id="rId12" Type="http://schemas.openxmlformats.org/officeDocument/2006/relationships/hyperlink" Target="http://cs.wikipedia.org/wiki/Rusko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imal%C3%A1j" TargetMode="External"/><Relationship Id="rId11" Type="http://schemas.openxmlformats.org/officeDocument/2006/relationships/hyperlink" Target="http://cs.wikipedia.org/wiki/Klju%C4%8Devskaja" TargetMode="External"/><Relationship Id="rId5" Type="http://schemas.openxmlformats.org/officeDocument/2006/relationships/hyperlink" Target="http://cs.wikipedia.org/wiki/%C4%8C%C3%ADna" TargetMode="External"/><Relationship Id="rId10" Type="http://schemas.openxmlformats.org/officeDocument/2006/relationships/hyperlink" Target="http://cs.wikipedia.org/wiki/Kaspick%C3%A9_mo%C5%99e" TargetMode="External"/><Relationship Id="rId4" Type="http://schemas.openxmlformats.org/officeDocument/2006/relationships/hyperlink" Target="http://cs.wikipedia.org/wiki/Nep%C3%A1l" TargetMode="External"/><Relationship Id="rId9" Type="http://schemas.openxmlformats.org/officeDocument/2006/relationships/hyperlink" Target="http://cs.wikipedia.org/wiki/Borneo" TargetMode="External"/><Relationship Id="rId14" Type="http://schemas.openxmlformats.org/officeDocument/2006/relationships/hyperlink" Target="http://cs.wikipedia.org/wiki/P%C5%99edn%C3%AD_Indie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sia_terrain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ocation-Asia-UNsubregions.p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VY_32_INOVACE_44B_Asie základní pojmy</a:t>
            </a:r>
          </a:p>
        </p:txBody>
      </p:sp>
      <p:pic>
        <p:nvPicPr>
          <p:cNvPr id="286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647700"/>
          </a:xfrm>
        </p:spPr>
        <p:txBody>
          <a:bodyPr rtlCol="0"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Asie - zajímavosti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6777037" cy="446449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333300"/>
                </a:solidFill>
              </a:rPr>
              <a:t>Nejvyšší hora: </a:t>
            </a:r>
            <a:r>
              <a:rPr lang="cs-CZ" sz="2000" b="1" dirty="0" smtClean="0">
                <a:solidFill>
                  <a:srgbClr val="333300"/>
                </a:solidFill>
                <a:hlinkClick r:id="rId3" tooltip="Mount Everest"/>
              </a:rPr>
              <a:t>Mount Everest</a:t>
            </a:r>
            <a:r>
              <a:rPr lang="cs-CZ" sz="2000" b="1" dirty="0" smtClean="0">
                <a:solidFill>
                  <a:srgbClr val="333300"/>
                </a:solidFill>
              </a:rPr>
              <a:t> - 8850 m (</a:t>
            </a:r>
            <a:r>
              <a:rPr lang="cs-CZ" sz="2000" b="1" dirty="0" smtClean="0">
                <a:solidFill>
                  <a:srgbClr val="333300"/>
                </a:solidFill>
                <a:hlinkClick r:id="rId4" tooltip="Nepál"/>
              </a:rPr>
              <a:t>Nepál</a:t>
            </a:r>
            <a:r>
              <a:rPr lang="cs-CZ" sz="2000" b="1" dirty="0" smtClean="0">
                <a:solidFill>
                  <a:srgbClr val="333300"/>
                </a:solidFill>
              </a:rPr>
              <a:t>, </a:t>
            </a:r>
            <a:r>
              <a:rPr lang="cs-CZ" sz="2000" b="1" dirty="0" smtClean="0">
                <a:solidFill>
                  <a:srgbClr val="333300"/>
                </a:solidFill>
                <a:hlinkClick r:id="rId5" tooltip="Čína"/>
              </a:rPr>
              <a:t>Čína</a:t>
            </a:r>
            <a:r>
              <a:rPr lang="cs-CZ" sz="2000" b="1" dirty="0" smtClean="0">
                <a:solidFill>
                  <a:srgbClr val="333300"/>
                </a:solidFill>
              </a:rPr>
              <a:t>, </a:t>
            </a:r>
            <a:r>
              <a:rPr lang="cs-CZ" sz="2000" b="1" dirty="0" err="1" smtClean="0">
                <a:solidFill>
                  <a:srgbClr val="333300"/>
                </a:solidFill>
                <a:hlinkClick r:id="rId6" tooltip="Himaláj"/>
              </a:rPr>
              <a:t>Himaláj</a:t>
            </a:r>
            <a:r>
              <a:rPr lang="cs-CZ" sz="2000" b="1" dirty="0" smtClean="0">
                <a:solidFill>
                  <a:srgbClr val="333300"/>
                </a:solidFill>
              </a:rPr>
              <a:t>)</a:t>
            </a: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333300"/>
                </a:solidFill>
              </a:rPr>
              <a:t>Nejdelší řeka: </a:t>
            </a:r>
            <a:r>
              <a:rPr lang="cs-CZ" sz="2000" b="1" dirty="0" err="1" smtClean="0">
                <a:solidFill>
                  <a:srgbClr val="333300"/>
                </a:solidFill>
                <a:hlinkClick r:id="rId7" tooltip="Chang Jiang"/>
              </a:rPr>
              <a:t>Chang</a:t>
            </a:r>
            <a:r>
              <a:rPr lang="cs-CZ" sz="2000" b="1" dirty="0" smtClean="0">
                <a:solidFill>
                  <a:srgbClr val="333300"/>
                </a:solidFill>
                <a:hlinkClick r:id="rId7" tooltip="Chang Jiang"/>
              </a:rPr>
              <a:t> </a:t>
            </a:r>
            <a:r>
              <a:rPr lang="cs-CZ" sz="2000" b="1" dirty="0" err="1" smtClean="0">
                <a:solidFill>
                  <a:srgbClr val="333300"/>
                </a:solidFill>
                <a:hlinkClick r:id="rId7" tooltip="Chang Jiang"/>
              </a:rPr>
              <a:t>Jiang</a:t>
            </a:r>
            <a:r>
              <a:rPr lang="cs-CZ" sz="2000" b="1" dirty="0" smtClean="0">
                <a:solidFill>
                  <a:srgbClr val="333300"/>
                </a:solidFill>
              </a:rPr>
              <a:t> - 6379 km (</a:t>
            </a:r>
            <a:r>
              <a:rPr lang="cs-CZ" sz="2000" b="1" dirty="0" smtClean="0">
                <a:solidFill>
                  <a:srgbClr val="333300"/>
                </a:solidFill>
                <a:hlinkClick r:id="rId5" tooltip="Čína"/>
              </a:rPr>
              <a:t>Čína</a:t>
            </a:r>
            <a:r>
              <a:rPr lang="cs-CZ" sz="2000" b="1" dirty="0" smtClean="0">
                <a:solidFill>
                  <a:srgbClr val="333300"/>
                </a:solidFill>
              </a:rPr>
              <a:t>) (3. nejdelší řeka světa) a s průtokem 31 900 m³/s 4. nejvodnatější tok této planety</a:t>
            </a: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333300"/>
                </a:solidFill>
              </a:rPr>
              <a:t>Největší ostrov: </a:t>
            </a:r>
            <a:r>
              <a:rPr lang="cs-CZ" sz="2000" b="1" dirty="0" smtClean="0">
                <a:solidFill>
                  <a:srgbClr val="333300"/>
                </a:solidFill>
                <a:hlinkClick r:id="rId8" tooltip="Kalimantan"/>
              </a:rPr>
              <a:t>Kalimantan</a:t>
            </a:r>
            <a:r>
              <a:rPr lang="cs-CZ" sz="2000" b="1" dirty="0" smtClean="0">
                <a:solidFill>
                  <a:srgbClr val="333300"/>
                </a:solidFill>
              </a:rPr>
              <a:t> nebo také (</a:t>
            </a:r>
            <a:r>
              <a:rPr lang="cs-CZ" sz="2000" b="1" dirty="0" smtClean="0">
                <a:solidFill>
                  <a:srgbClr val="333300"/>
                </a:solidFill>
                <a:hlinkClick r:id="rId9" tooltip="Borneo"/>
              </a:rPr>
              <a:t>Borneo</a:t>
            </a:r>
            <a:r>
              <a:rPr lang="cs-CZ" sz="2000" b="1" dirty="0" smtClean="0">
                <a:solidFill>
                  <a:srgbClr val="333300"/>
                </a:solidFill>
              </a:rPr>
              <a:t>) - 725 460 km² (3. největší ostrov světa)</a:t>
            </a: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333300"/>
                </a:solidFill>
              </a:rPr>
              <a:t>Největší jezero: </a:t>
            </a:r>
            <a:r>
              <a:rPr lang="cs-CZ" sz="2000" b="1" dirty="0" smtClean="0">
                <a:solidFill>
                  <a:srgbClr val="333300"/>
                </a:solidFill>
                <a:hlinkClick r:id="rId10" tooltip="Kaspické moře"/>
              </a:rPr>
              <a:t>Kaspické moře</a:t>
            </a:r>
            <a:r>
              <a:rPr lang="cs-CZ" sz="2000" b="1" dirty="0" smtClean="0">
                <a:solidFill>
                  <a:srgbClr val="333300"/>
                </a:solidFill>
              </a:rPr>
              <a:t> - 371 000 km²</a:t>
            </a: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333300"/>
                </a:solidFill>
              </a:rPr>
              <a:t>Největší činná sopka: </a:t>
            </a:r>
            <a:r>
              <a:rPr lang="cs-CZ" sz="2000" b="1" dirty="0" err="1" smtClean="0">
                <a:solidFill>
                  <a:srgbClr val="333300"/>
                </a:solidFill>
                <a:hlinkClick r:id="rId11" tooltip="Ključevskaja"/>
              </a:rPr>
              <a:t>Ključevskaja</a:t>
            </a:r>
            <a:r>
              <a:rPr lang="cs-CZ" sz="2000" b="1" dirty="0" smtClean="0">
                <a:solidFill>
                  <a:srgbClr val="333300"/>
                </a:solidFill>
              </a:rPr>
              <a:t> 4750 m (</a:t>
            </a:r>
            <a:r>
              <a:rPr lang="cs-CZ" sz="2000" b="1" dirty="0" smtClean="0">
                <a:solidFill>
                  <a:srgbClr val="333300"/>
                </a:solidFill>
                <a:hlinkClick r:id="rId12" tooltip="Rusko"/>
              </a:rPr>
              <a:t>Rusko</a:t>
            </a:r>
            <a:r>
              <a:rPr lang="cs-CZ" sz="2000" b="1" dirty="0" smtClean="0">
                <a:solidFill>
                  <a:srgbClr val="333300"/>
                </a:solidFill>
              </a:rPr>
              <a:t>, </a:t>
            </a:r>
            <a:r>
              <a:rPr lang="cs-CZ" sz="2000" b="1" dirty="0" smtClean="0">
                <a:solidFill>
                  <a:srgbClr val="333300"/>
                </a:solidFill>
                <a:hlinkClick r:id="rId13" tooltip="Kamčatka"/>
              </a:rPr>
              <a:t>Kamčatka</a:t>
            </a:r>
            <a:r>
              <a:rPr lang="cs-CZ" sz="2000" b="1" dirty="0" smtClean="0">
                <a:solidFill>
                  <a:srgbClr val="333300"/>
                </a:solidFill>
              </a:rPr>
              <a:t>)</a:t>
            </a: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333300"/>
                </a:solidFill>
              </a:rPr>
              <a:t>Největší poloostrov: </a:t>
            </a:r>
            <a:r>
              <a:rPr lang="cs-CZ" sz="2000" b="1" dirty="0" smtClean="0">
                <a:solidFill>
                  <a:srgbClr val="333300"/>
                </a:solidFill>
                <a:hlinkClick r:id="rId14" tooltip="Přední Indie"/>
              </a:rPr>
              <a:t>Přední Indie</a:t>
            </a:r>
            <a:r>
              <a:rPr lang="cs-CZ" sz="2000" b="1" dirty="0" smtClean="0">
                <a:solidFill>
                  <a:srgbClr val="333300"/>
                </a:solidFill>
              </a:rPr>
              <a:t> - 3 600 000 km²</a:t>
            </a: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333300"/>
                </a:solidFill>
              </a:rPr>
              <a:t>Nejlidnatější stát: </a:t>
            </a:r>
            <a:r>
              <a:rPr lang="cs-CZ" sz="2000" b="1" dirty="0" smtClean="0">
                <a:solidFill>
                  <a:srgbClr val="333300"/>
                </a:solidFill>
                <a:hlinkClick r:id="rId5" tooltip="Čína"/>
              </a:rPr>
              <a:t>Čína</a:t>
            </a:r>
            <a:r>
              <a:rPr lang="cs-CZ" sz="2000" b="1" dirty="0" smtClean="0">
                <a:solidFill>
                  <a:srgbClr val="333300"/>
                </a:solidFill>
              </a:rPr>
              <a:t> - 1 348 083 800</a:t>
            </a:r>
          </a:p>
          <a:p>
            <a:pPr>
              <a:lnSpc>
                <a:spcPct val="80000"/>
              </a:lnSpc>
            </a:pPr>
            <a:r>
              <a:rPr lang="cs-CZ" sz="2000" b="1" dirty="0" smtClean="0">
                <a:solidFill>
                  <a:srgbClr val="333300"/>
                </a:solidFill>
              </a:rPr>
              <a:t>Největší stát: </a:t>
            </a:r>
            <a:r>
              <a:rPr lang="cs-CZ" sz="2000" b="1" dirty="0" smtClean="0">
                <a:solidFill>
                  <a:srgbClr val="333300"/>
                </a:solidFill>
                <a:hlinkClick r:id="rId12" tooltip="Rusko"/>
              </a:rPr>
              <a:t>Rusko</a:t>
            </a:r>
            <a:r>
              <a:rPr lang="cs-CZ" sz="2000" b="1" dirty="0" smtClean="0">
                <a:solidFill>
                  <a:srgbClr val="333300"/>
                </a:solidFill>
              </a:rPr>
              <a:t> - 13 200 000 km² (asijská část)</a:t>
            </a:r>
          </a:p>
          <a:p>
            <a:pPr>
              <a:lnSpc>
                <a:spcPct val="80000"/>
              </a:lnSpc>
            </a:pPr>
            <a:endParaRPr lang="cs-CZ" sz="2000" b="1" dirty="0">
              <a:solidFill>
                <a:srgbClr val="333300"/>
              </a:solidFill>
            </a:endParaRPr>
          </a:p>
          <a:p>
            <a:pPr marL="69850" indent="0">
              <a:lnSpc>
                <a:spcPct val="80000"/>
              </a:lnSpc>
              <a:buNone/>
            </a:pPr>
            <a:r>
              <a:rPr lang="cs-CZ" sz="1400" b="1" dirty="0">
                <a:latin typeface="Arial" charset="0"/>
              </a:rPr>
              <a:t>Jaromír </a:t>
            </a:r>
            <a:r>
              <a:rPr lang="cs-CZ" sz="1400" b="1" dirty="0" err="1">
                <a:latin typeface="Arial" charset="0"/>
              </a:rPr>
              <a:t>Demek</a:t>
            </a:r>
            <a:r>
              <a:rPr lang="cs-CZ" sz="1400" b="1" dirty="0">
                <a:latin typeface="Arial" charset="0"/>
              </a:rPr>
              <a:t>, Ivan Mališ: Zeměpis – Zeměpis světadílů, pro 6. a 7. ročník základní školy</a:t>
            </a:r>
          </a:p>
          <a:p>
            <a:pPr>
              <a:lnSpc>
                <a:spcPct val="80000"/>
              </a:lnSpc>
            </a:pPr>
            <a:endParaRPr lang="cs-CZ" sz="2000" b="1" dirty="0" smtClean="0">
              <a:solidFill>
                <a:srgbClr val="33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115616" y="764704"/>
            <a:ext cx="7024687" cy="601662"/>
          </a:xfrm>
        </p:spPr>
        <p:txBody>
          <a:bodyPr/>
          <a:lstStyle/>
          <a:p>
            <a:r>
              <a:rPr lang="cs-CZ" sz="3600" b="1" dirty="0" smtClean="0">
                <a:solidFill>
                  <a:srgbClr val="660066"/>
                </a:solidFill>
              </a:rPr>
              <a:t>Asie – geografická mapa</a:t>
            </a:r>
          </a:p>
        </p:txBody>
      </p:sp>
      <p:pic>
        <p:nvPicPr>
          <p:cNvPr id="9222" name="Picture 6" descr="220px-Asia_terrain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1340768"/>
            <a:ext cx="4176713" cy="374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5733256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2011-01-13]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http://cs.wikipedia.org/wiki/Soubor:Asia_terrain.jpg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64807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660066"/>
                </a:solidFill>
              </a:rPr>
              <a:t>Asie – </a:t>
            </a:r>
            <a:r>
              <a:rPr lang="cs-CZ" b="1" dirty="0" smtClean="0">
                <a:solidFill>
                  <a:srgbClr val="660066"/>
                </a:solidFill>
                <a:latin typeface="Arial" charset="0"/>
              </a:rPr>
              <a:t>regiony</a:t>
            </a:r>
            <a:endParaRPr lang="cs-CZ" b="1" dirty="0" smtClean="0">
              <a:solidFill>
                <a:srgbClr val="660066"/>
              </a:solidFill>
            </a:endParaRPr>
          </a:p>
        </p:txBody>
      </p:sp>
      <p:pic>
        <p:nvPicPr>
          <p:cNvPr id="10246" name="Picture 6" descr="220px-Location-Asia-UNsubregions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4" y="1412776"/>
            <a:ext cx="4608513" cy="345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27585" y="5751213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2011-01-13]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http://cs.wikipedia.org/wiki/Soubor:Location-Asia-UNsubregions.png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7" cy="601662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charset="0"/>
              </a:rPr>
              <a:t>Asie politická mapa</a:t>
            </a:r>
          </a:p>
        </p:txBody>
      </p:sp>
      <p:pic>
        <p:nvPicPr>
          <p:cNvPr id="20488" name="Picture 8" descr="650px-Asie_sv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71638" y="1628775"/>
            <a:ext cx="5519737" cy="3528417"/>
          </a:xfrm>
        </p:spPr>
      </p:pic>
      <p:sp>
        <p:nvSpPr>
          <p:cNvPr id="2" name="Obdélník 1"/>
          <p:cNvSpPr/>
          <p:nvPr/>
        </p:nvSpPr>
        <p:spPr>
          <a:xfrm>
            <a:off x="630875" y="5671410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2011-01-13]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http://cs.wikipedia.org/wiki/Soubor:Asie.svg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2988" y="1027113"/>
            <a:ext cx="7024687" cy="530225"/>
          </a:xfrm>
        </p:spPr>
        <p:txBody>
          <a:bodyPr/>
          <a:lstStyle/>
          <a:p>
            <a:r>
              <a:rPr lang="cs-CZ" sz="3600" smtClean="0"/>
              <a:t>Otázky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700213"/>
            <a:ext cx="6777037" cy="3508375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Kde leží Mrtvé moře?</a:t>
            </a:r>
          </a:p>
          <a:p>
            <a:r>
              <a:rPr lang="cs-CZ" smtClean="0">
                <a:latin typeface="Arial" charset="0"/>
              </a:rPr>
              <a:t>Jak se jmenuje náhorní plošina severně od Himalájí, jejíž obyvatelé bojují s Čínou o nezávislost?</a:t>
            </a:r>
          </a:p>
          <a:p>
            <a:r>
              <a:rPr lang="cs-CZ" smtClean="0">
                <a:latin typeface="Arial" charset="0"/>
              </a:rPr>
              <a:t>Jak se ve starověku jmenovalo území, kde dnes leží Irán?</a:t>
            </a:r>
          </a:p>
          <a:p>
            <a:r>
              <a:rPr lang="cs-CZ" smtClean="0">
                <a:latin typeface="Arial" charset="0"/>
              </a:rPr>
              <a:t>Ve které zemi si můžete dát Kuře po sečuánsku?</a:t>
            </a:r>
          </a:p>
          <a:p>
            <a:endParaRPr lang="cs-CZ" smtClean="0">
              <a:latin typeface="Arial" charset="0"/>
            </a:endParaRP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523</TotalTime>
  <Words>212</Words>
  <Application>Microsoft Office PowerPoint</Application>
  <PresentationFormat>Předvádění na obrazovce (4:3)</PresentationFormat>
  <Paragraphs>34</Paragraphs>
  <Slides>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Austin</vt:lpstr>
      <vt:lpstr>Výchozí návrh</vt:lpstr>
      <vt:lpstr>VY_32_INOVACE_44B_Asie základní pojmy</vt:lpstr>
      <vt:lpstr>Asie - zajímavosti</vt:lpstr>
      <vt:lpstr>Asie – geografická mapa</vt:lpstr>
      <vt:lpstr>Asie – regiony</vt:lpstr>
      <vt:lpstr>Asie politická mapa</vt:lpstr>
      <vt:lpstr>Otázky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30</cp:revision>
  <dcterms:created xsi:type="dcterms:W3CDTF">2011-01-03T17:28:47Z</dcterms:created>
  <dcterms:modified xsi:type="dcterms:W3CDTF">2011-05-04T07:48:51Z</dcterms:modified>
</cp:coreProperties>
</file>