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72" r:id="rId9"/>
    <p:sldId id="264" r:id="rId10"/>
    <p:sldId id="266" r:id="rId11"/>
    <p:sldId id="267" r:id="rId12"/>
    <p:sldId id="268" r:id="rId13"/>
    <p:sldId id="269" r:id="rId14"/>
    <p:sldId id="273" r:id="rId15"/>
    <p:sldId id="265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58AFB02-0C3C-47FF-899E-EE6E89F9FA1C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A7A309-C668-4EC7-951A-E980156DED69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13826D6-352F-4213-9351-2D9138B40F34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22004DD-7601-4F01-8317-EC0619B36E24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CF1F8D-D179-4D7F-A1CC-DD232D4628AB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C2F9E96-0AF1-4842-9A63-1EF5CFE68951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E81E54-2260-48C3-9180-264251EB7091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F25ED512-5776-4A59-A9F8-4DF94D43559D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AF5C7-B733-4529-B4F2-06919E7A43A0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C619A6-A5F5-4F70-B9A3-83E38DF56E20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715789-1530-43FF-9375-0AF948C2F153}" type="slidenum">
              <a:rPr lang="cs-CZ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5D7D77-FE4D-4FFC-BAD9-4E95403FBBBD}" type="slidenum">
              <a:rPr lang="cs-CZ" smtClean="0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qYejArVzId8&amp;feature=youtube_gdata_player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mp3stream.cz/watch.php?title=stream&amp;link=http://www.metacafe.com/fplayer/yt-pwp1CH5R-w4/andrea_bocelli_hq_ave_maria_schubert.sw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mp3stream.cz/watch.php?title=stream&amp;link=http://www.metacafe.com/fplayer/yt-lT_b_MWrJQU/schubert_ave_maria_deanna_durbin.swf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mp3stream.cz/watch.php?title=stream&amp;link=http://www.youtube.com/v/wlxVTpEyMEw&amp;feature=youtube_gdata_player" TargetMode="External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iki/Franz_Schubert" TargetMode="External"/><Relationship Id="rId2" Type="http://schemas.openxmlformats.org/officeDocument/2006/relationships/hyperlink" Target="http://cs.wikipedia.org/wiki/Soubor:Oncorhynchus_mykiss_mid_res_150dpi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Franz_Schuber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765175"/>
            <a:ext cx="7772400" cy="1470025"/>
          </a:xfrm>
        </p:spPr>
        <p:txBody>
          <a:bodyPr/>
          <a:lstStyle/>
          <a:p>
            <a:pPr eaLnBrk="1" hangingPunct="1"/>
            <a:r>
              <a:rPr lang="cs-CZ" dirty="0" smtClean="0"/>
              <a:t>Franz Schubert </a:t>
            </a:r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type="subTitle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3388" y="1884068"/>
            <a:ext cx="6480175" cy="1073740"/>
          </a:xfrm>
        </p:spPr>
      </p:pic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</a:pPr>
            <a:r>
              <a:rPr lang="cs-CZ" sz="2400" b="1" smtClean="0">
                <a:solidFill>
                  <a:srgbClr val="000000"/>
                </a:solidFill>
              </a:rPr>
              <a:t>VY_32_INOVACE_I-A-01</a:t>
            </a:r>
            <a:endParaRPr lang="cs-CZ" sz="2400" b="1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4632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2484784" y="2132856"/>
            <a:ext cx="7315200" cy="2595562"/>
          </a:xfrm>
        </p:spPr>
        <p:txBody>
          <a:bodyPr/>
          <a:lstStyle/>
          <a:p>
            <a:pPr eaLnBrk="1" hangingPunct="1"/>
            <a:r>
              <a:rPr lang="cs-CZ" dirty="0" smtClean="0"/>
              <a:t>Franz Schubert</a:t>
            </a:r>
          </a:p>
        </p:txBody>
      </p:sp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-673609" y="4653136"/>
            <a:ext cx="7315200" cy="1144587"/>
          </a:xfrm>
        </p:spPr>
        <p:txBody>
          <a:bodyPr/>
          <a:lstStyle/>
          <a:p>
            <a:pPr eaLnBrk="1" hangingPunct="1"/>
            <a:r>
              <a:rPr lang="cs-CZ" dirty="0" smtClean="0"/>
              <a:t>Narodil se 31. ledna 1797 ve Vídni</a:t>
            </a:r>
          </a:p>
          <a:p>
            <a:pPr eaLnBrk="1" hangingPunct="1"/>
            <a:r>
              <a:rPr lang="cs-CZ" dirty="0" smtClean="0"/>
              <a:t>Zemřel 19. listopadu 1828 ve Vídni         </a:t>
            </a:r>
          </a:p>
        </p:txBody>
      </p:sp>
      <p:sp>
        <p:nvSpPr>
          <p:cNvPr id="5" name="Nadpis 1"/>
          <p:cNvSpPr txBox="1">
            <a:spLocks/>
          </p:cNvSpPr>
          <p:nvPr/>
        </p:nvSpPr>
        <p:spPr bwMode="auto">
          <a:xfrm>
            <a:off x="-612576" y="4226467"/>
            <a:ext cx="7315200" cy="259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4800" dirty="0">
              <a:solidFill>
                <a:schemeClr val="tx2"/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16467"/>
            <a:ext cx="371475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4262174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211960" y="1340768"/>
            <a:ext cx="4716016" cy="4967288"/>
          </a:xfrm>
        </p:spPr>
        <p:txBody>
          <a:bodyPr/>
          <a:lstStyle/>
          <a:p>
            <a:pPr eaLnBrk="1" hangingPunct="1"/>
            <a:r>
              <a:rPr lang="cs-CZ" dirty="0" smtClean="0"/>
              <a:t>Skladatel raného romantismu.  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Vystihuje lyrické            a romantické nálady.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Velký obdivovatel díla  L. van Beethovena.                   </a:t>
            </a:r>
          </a:p>
        </p:txBody>
      </p:sp>
      <p:pic>
        <p:nvPicPr>
          <p:cNvPr id="1026" name="Picture 2" descr="C:\Users\Jaroslava Černá\Desktop\Fibich,Dvořák,Smetana atd\obr.10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77" y="188640"/>
            <a:ext cx="4290053" cy="6435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844112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roslava Černá\Desktop\Fibich,Dvořák,Smetana atd\obr.9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7760" y="6749"/>
            <a:ext cx="4446240" cy="6669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1258888" y="714375"/>
            <a:ext cx="7315200" cy="1154113"/>
          </a:xfrm>
        </p:spPr>
        <p:txBody>
          <a:bodyPr>
            <a:noAutofit/>
          </a:bodyPr>
          <a:lstStyle/>
          <a:p>
            <a:pPr eaLnBrk="1" hangingPunct="1"/>
            <a:r>
              <a:rPr lang="cs-CZ" sz="8800" dirty="0" smtClean="0"/>
              <a:t>Život</a:t>
            </a:r>
          </a:p>
        </p:txBody>
      </p:sp>
      <p:sp>
        <p:nvSpPr>
          <p:cNvPr id="4100" name="Zástupný symbol pro obsah 2"/>
          <p:cNvSpPr>
            <a:spLocks noGrp="1"/>
          </p:cNvSpPr>
          <p:nvPr>
            <p:ph idx="1"/>
          </p:nvPr>
        </p:nvSpPr>
        <p:spPr>
          <a:xfrm>
            <a:off x="17481" y="3334889"/>
            <a:ext cx="7315200" cy="3538537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Rodiče pocházeli z Čech.</a:t>
            </a:r>
          </a:p>
          <a:p>
            <a:pPr eaLnBrk="1" hangingPunct="1"/>
            <a:r>
              <a:rPr lang="cs-CZ" dirty="0" smtClean="0"/>
              <a:t>Z 15 dětí (jen 5 se dožilo </a:t>
            </a:r>
            <a:r>
              <a:rPr lang="cs-CZ" dirty="0" smtClean="0">
                <a:solidFill>
                  <a:schemeClr val="bg1"/>
                </a:solidFill>
              </a:rPr>
              <a:t>dospělosti)</a:t>
            </a:r>
            <a:r>
              <a:rPr lang="cs-CZ" dirty="0" smtClean="0"/>
              <a:t>.</a:t>
            </a:r>
          </a:p>
          <a:p>
            <a:pPr eaLnBrk="1" hangingPunct="1"/>
            <a:r>
              <a:rPr lang="cs-CZ" dirty="0" smtClean="0"/>
              <a:t>Otec byl učitel.</a:t>
            </a:r>
          </a:p>
          <a:p>
            <a:pPr eaLnBrk="1" hangingPunct="1"/>
            <a:r>
              <a:rPr lang="cs-CZ" dirty="0" smtClean="0"/>
              <a:t>Ve 13 letech začíná kom</a:t>
            </a:r>
            <a:r>
              <a:rPr lang="cs-CZ" dirty="0" smtClean="0">
                <a:solidFill>
                  <a:schemeClr val="bg1"/>
                </a:solidFill>
              </a:rPr>
              <a:t>ponovat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sz="1000" dirty="0" smtClean="0">
                <a:hlinkClick r:id="rId3"/>
              </a:rPr>
              <a:t>http://mp3stream.cz/watch.php?title=stream&amp;link=http://www.youtube.com/v/qYejArVzId8&amp;feature=youtube_gdata_player</a:t>
            </a: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xmlns="" val="82827267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250825" y="35884"/>
            <a:ext cx="7315200" cy="1154113"/>
          </a:xfrm>
        </p:spPr>
        <p:txBody>
          <a:bodyPr>
            <a:normAutofit/>
          </a:bodyPr>
          <a:lstStyle/>
          <a:p>
            <a:pPr eaLnBrk="1" hangingPunct="1"/>
            <a:r>
              <a:rPr lang="cs-CZ" sz="6600" dirty="0" smtClean="0"/>
              <a:t>Mládí</a:t>
            </a:r>
          </a:p>
        </p:txBody>
      </p:sp>
      <p:pic>
        <p:nvPicPr>
          <p:cNvPr id="512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1628775"/>
            <a:ext cx="3241675" cy="4705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4687" y="2472639"/>
            <a:ext cx="3389313" cy="435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125" name="Zástupný symbol pro obsah 2"/>
          <p:cNvSpPr>
            <a:spLocks noGrp="1"/>
          </p:cNvSpPr>
          <p:nvPr>
            <p:ph idx="1"/>
          </p:nvPr>
        </p:nvSpPr>
        <p:spPr>
          <a:xfrm>
            <a:off x="2699792" y="260648"/>
            <a:ext cx="4248472" cy="6408712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dirty="0" smtClean="0"/>
              <a:t>Jako chlapec zpíval      v chlapeckém sboru.</a:t>
            </a:r>
          </a:p>
          <a:p>
            <a:pPr eaLnBrk="1" hangingPunct="1"/>
            <a:r>
              <a:rPr lang="cs-CZ" dirty="0" smtClean="0"/>
              <a:t> </a:t>
            </a:r>
          </a:p>
          <a:p>
            <a:pPr eaLnBrk="1" hangingPunct="1"/>
            <a:r>
              <a:rPr lang="cs-CZ" dirty="0" smtClean="0"/>
              <a:t>Byl studentem císařského konviktu.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Později studoval           u </a:t>
            </a:r>
            <a:r>
              <a:rPr lang="cs-CZ" dirty="0" err="1" smtClean="0"/>
              <a:t>Salieriho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Mezi spolužáky byl velice oblíbený, pomáhali mu celý život .       </a:t>
            </a:r>
          </a:p>
        </p:txBody>
      </p:sp>
    </p:spTree>
    <p:extLst>
      <p:ext uri="{BB962C8B-B14F-4D97-AF65-F5344CB8AC3E}">
        <p14:creationId xmlns:p14="http://schemas.microsoft.com/office/powerpoint/2010/main" xmlns="" val="4267128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179512" y="404664"/>
            <a:ext cx="7315200" cy="1154113"/>
          </a:xfrm>
        </p:spPr>
        <p:txBody>
          <a:bodyPr>
            <a:normAutofit/>
          </a:bodyPr>
          <a:lstStyle/>
          <a:p>
            <a:pPr eaLnBrk="1" hangingPunct="1"/>
            <a:r>
              <a:rPr lang="cs-CZ" sz="5400" dirty="0" smtClean="0"/>
              <a:t>Dospělost</a:t>
            </a: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71634" y="12754"/>
            <a:ext cx="5472366" cy="4105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420888"/>
            <a:ext cx="7618412" cy="4248472"/>
          </a:xfrm>
        </p:spPr>
        <p:txBody>
          <a:bodyPr rtlCol="0">
            <a:normAutofit/>
          </a:bodyPr>
          <a:lstStyle/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Předčasně ukončil studia (asi kvůli matematice.)</a:t>
            </a:r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Absolvoval učitelský kurz a nastoupil jako pomocný učitel u svého otce.</a:t>
            </a:r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endParaRPr lang="cs-CZ" dirty="0" smtClean="0"/>
          </a:p>
          <a:p>
            <a:pPr indent="-182880" eaLnBrk="1" fontAlgn="auto" hangingPunct="1">
              <a:spcAft>
                <a:spcPts val="0"/>
              </a:spcAft>
              <a:buFont typeface="Wingdings" charset="2"/>
              <a:buChar char="§"/>
              <a:defRPr/>
            </a:pPr>
            <a:r>
              <a:rPr lang="cs-CZ" dirty="0" smtClean="0"/>
              <a:t>Po dvou letech přestává učit a věnuje se hudbě.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70067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7467600" cy="1143000"/>
          </a:xfrm>
        </p:spPr>
        <p:txBody>
          <a:bodyPr/>
          <a:lstStyle/>
          <a:p>
            <a:pPr eaLnBrk="1" hangingPunct="1"/>
            <a:endParaRPr lang="cs-CZ" dirty="0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7331075" cy="5400675"/>
          </a:xfrm>
        </p:spPr>
        <p:txBody>
          <a:bodyPr/>
          <a:lstStyle/>
          <a:p>
            <a:pPr eaLnBrk="1" hangingPunct="1"/>
            <a:r>
              <a:rPr lang="cs-CZ" dirty="0" smtClean="0"/>
              <a:t>V letech1818 až 1824 pracoval jako učitel hudby u hraběte </a:t>
            </a:r>
            <a:r>
              <a:rPr lang="cs-CZ" dirty="0" err="1" smtClean="0"/>
              <a:t>Esterházyho</a:t>
            </a:r>
            <a:r>
              <a:rPr lang="cs-CZ" dirty="0" smtClean="0"/>
              <a:t> na Slovensku.</a:t>
            </a:r>
          </a:p>
          <a:p>
            <a:pPr eaLnBrk="1" hangingPunct="1"/>
            <a:r>
              <a:rPr lang="cs-CZ" dirty="0" smtClean="0"/>
              <a:t>Od roku 1820 je na vrcholu své tvorby.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sz="2400" dirty="0" smtClean="0"/>
              <a:t>Sonáta </a:t>
            </a:r>
            <a:r>
              <a:rPr lang="cs-CZ" sz="2400" dirty="0" smtClean="0"/>
              <a:t>D dur</a:t>
            </a:r>
            <a:endParaRPr lang="cs-CZ" sz="2400" dirty="0" smtClean="0"/>
          </a:p>
          <a:p>
            <a:pPr eaLnBrk="1" hangingPunct="1"/>
            <a:r>
              <a:rPr lang="cs-CZ" sz="2400" dirty="0" smtClean="0"/>
              <a:t>Ave Maria</a:t>
            </a:r>
            <a:endParaRPr lang="cs-CZ" sz="2400" dirty="0"/>
          </a:p>
          <a:p>
            <a:pPr eaLnBrk="1" hangingPunct="1"/>
            <a:r>
              <a:rPr lang="cs-CZ" sz="900" dirty="0" smtClean="0">
                <a:hlinkClick r:id="rId2"/>
              </a:rPr>
              <a:t>http://mp3stream.cz/watch.php?title=stream&amp;link=http://www.metacafe.com/fplayer/yt-pwp1CH5R-w4/andrea_bocelli_hq_ave_maria_schubert.swf</a:t>
            </a:r>
            <a:endParaRPr lang="cs-CZ" sz="900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27618"/>
            <a:ext cx="5236840" cy="3162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746513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6046" y="908720"/>
            <a:ext cx="4057861" cy="4525963"/>
          </a:xfrm>
        </p:spPr>
        <p:txBody>
          <a:bodyPr/>
          <a:lstStyle/>
          <a:p>
            <a:r>
              <a:rPr lang="cs-CZ" dirty="0"/>
              <a:t>„</a:t>
            </a:r>
            <a:r>
              <a:rPr lang="cs-CZ" sz="3600" dirty="0" err="1" smtClean="0"/>
              <a:t>Schubertiády</a:t>
            </a:r>
            <a:r>
              <a:rPr lang="cs-CZ" sz="3600" dirty="0" smtClean="0"/>
              <a:t>“ hudební </a:t>
            </a:r>
            <a:r>
              <a:rPr lang="cs-CZ" sz="3600" dirty="0"/>
              <a:t>večírky </a:t>
            </a:r>
            <a:r>
              <a:rPr lang="cs-CZ" sz="3600" dirty="0" smtClean="0"/>
              <a:t>     v </a:t>
            </a:r>
            <a:r>
              <a:rPr lang="cs-CZ" sz="3600" dirty="0"/>
              <a:t>okruhu přátel.</a:t>
            </a: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3907" y="32436"/>
            <a:ext cx="4950091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73" y="3567547"/>
            <a:ext cx="4983476" cy="3296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57560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116013" y="1700213"/>
            <a:ext cx="7315200" cy="115411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000" dirty="0" smtClean="0"/>
              <a:t>Smrt</a:t>
            </a:r>
            <a:br>
              <a:rPr lang="cs-CZ" sz="6000" dirty="0" smtClean="0"/>
            </a:br>
            <a:r>
              <a:rPr lang="cs-CZ" sz="6000" dirty="0"/>
              <a:t/>
            </a:r>
            <a:br>
              <a:rPr lang="cs-CZ" sz="6000" dirty="0"/>
            </a:br>
            <a:r>
              <a:rPr lang="cs-CZ" sz="2200" dirty="0" smtClean="0"/>
              <a:t>Ave Maria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1000" dirty="0" smtClean="0">
                <a:hlinkClick r:id="rId2"/>
              </a:rPr>
              <a:t>http://mp3stream.cz/watch.php?title=stream&amp;link=http://www.metacafe.com/fplayer/yt-lT_b_MWrJQU/schubert_ave_maria_deanna_durbin.swf</a:t>
            </a:r>
            <a:endParaRPr lang="cs-CZ" sz="1000" dirty="0" smtClean="0"/>
          </a:p>
        </p:txBody>
      </p:sp>
      <p:sp>
        <p:nvSpPr>
          <p:cNvPr id="8195" name="Zástupný symbol pro obsah 2"/>
          <p:cNvSpPr>
            <a:spLocks noGrp="1"/>
          </p:cNvSpPr>
          <p:nvPr>
            <p:ph idx="1"/>
          </p:nvPr>
        </p:nvSpPr>
        <p:spPr>
          <a:xfrm>
            <a:off x="57399" y="4365104"/>
            <a:ext cx="8928992" cy="2176214"/>
          </a:xfrm>
        </p:spPr>
        <p:txBody>
          <a:bodyPr>
            <a:normAutofit/>
          </a:bodyPr>
          <a:lstStyle/>
          <a:p>
            <a:pPr eaLnBrk="1" hangingPunct="1"/>
            <a:r>
              <a:rPr lang="cs-CZ" dirty="0" smtClean="0"/>
              <a:t>Od roku 1823 nemocen.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Roku 1827 umírá, na přání je pohřben blízko hrobu L. van Beethovena.</a:t>
            </a:r>
          </a:p>
        </p:txBody>
      </p:sp>
      <p:pic>
        <p:nvPicPr>
          <p:cNvPr id="819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60648"/>
            <a:ext cx="4270375" cy="4879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824093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116632"/>
            <a:ext cx="9769299" cy="6381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7544" y="1196752"/>
            <a:ext cx="7315200" cy="2595562"/>
          </a:xfrm>
        </p:spPr>
        <p:txBody>
          <a:bodyPr>
            <a:normAutofit/>
          </a:bodyPr>
          <a:lstStyle/>
          <a:p>
            <a:pPr eaLnBrk="1" hangingPunct="1"/>
            <a:r>
              <a:rPr lang="cs-CZ" sz="6600" dirty="0" smtClean="0"/>
              <a:t>Franz  Schubert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914400" y="5167313"/>
            <a:ext cx="7315200" cy="1144587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3600" dirty="0" smtClean="0"/>
              <a:t>Klavírní kvintet A dur</a:t>
            </a:r>
          </a:p>
          <a:p>
            <a:pPr eaLnBrk="1" hangingPunct="1"/>
            <a:r>
              <a:rPr lang="cs-CZ" sz="3600" dirty="0" smtClean="0"/>
              <a:t>Variace na téma písně Pstruh</a:t>
            </a:r>
          </a:p>
        </p:txBody>
      </p:sp>
    </p:spTree>
    <p:extLst>
      <p:ext uri="{BB962C8B-B14F-4D97-AF65-F5344CB8AC3E}">
        <p14:creationId xmlns:p14="http://schemas.microsoft.com/office/powerpoint/2010/main" xmlns="" val="38041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8800" smtClean="0"/>
              <a:t>Variace</a:t>
            </a:r>
            <a:r>
              <a:rPr lang="cs-CZ" smtClean="0"/>
              <a:t> znamená </a:t>
            </a:r>
            <a:r>
              <a:rPr lang="cs-CZ" smtClean="0">
                <a:solidFill>
                  <a:schemeClr val="tx2"/>
                </a:solidFill>
              </a:rPr>
              <a:t>obměňování, pozměňování</a:t>
            </a:r>
            <a:r>
              <a:rPr lang="cs-CZ" smtClean="0"/>
              <a:t>, nové zpracování námětů a nápadů.</a:t>
            </a:r>
          </a:p>
          <a:p>
            <a:pPr eaLnBrk="1" hangingPunct="1"/>
            <a:r>
              <a:rPr lang="cs-CZ" smtClean="0"/>
              <a:t>Franz Schubert zařadil variace na téma písně Pstruh jako čtvrtou část Klavírního kvintetu A dur.</a:t>
            </a:r>
          </a:p>
        </p:txBody>
      </p:sp>
    </p:spTree>
    <p:extLst>
      <p:ext uri="{BB962C8B-B14F-4D97-AF65-F5344CB8AC3E}">
        <p14:creationId xmlns:p14="http://schemas.microsoft.com/office/powerpoint/2010/main" xmlns="" val="3218624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00338" y="908050"/>
            <a:ext cx="5529262" cy="13684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Klavírní kvintet – klavír  a čtyři další nástroje. Vyjmenuj je.</a:t>
            </a:r>
            <a:endParaRPr lang="cs-CZ" dirty="0"/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885809"/>
            <a:ext cx="1152525" cy="3470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825" y="333375"/>
            <a:ext cx="2160588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97880"/>
            <a:ext cx="2822403" cy="3977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68344" y="5229200"/>
            <a:ext cx="256456" cy="896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76" y="4005064"/>
            <a:ext cx="1402085" cy="1962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78340"/>
            <a:ext cx="1409438" cy="2217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66251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16632"/>
            <a:ext cx="5930844" cy="37957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>
              <a:defRPr/>
            </a:pPr>
            <a:r>
              <a:rPr lang="cs-CZ" sz="900" strike="sngStrike" dirty="0">
                <a:hlinkClick r:id="rId3"/>
              </a:rPr>
              <a:t>http://mp3stream.cz/watch.php?title=stream&amp;link=http://www.youtube.com/v/wlxVTpEyMEw&amp;feature=youtube_gdata_player</a:t>
            </a:r>
            <a:r>
              <a:rPr lang="cs-CZ" sz="900" strike="sngStrike" dirty="0"/>
              <a:t/>
            </a:r>
            <a:br>
              <a:rPr lang="cs-CZ" sz="900" strike="sngStrike" dirty="0"/>
            </a:br>
            <a:r>
              <a:rPr lang="cs-CZ" dirty="0" smtClean="0"/>
              <a:t>Tématem je známá melodie písně</a:t>
            </a:r>
            <a:endParaRPr lang="cs-CZ" dirty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08920"/>
            <a:ext cx="7315200" cy="3538538"/>
          </a:xfrm>
        </p:spPr>
        <p:txBody>
          <a:bodyPr>
            <a:normAutofit fontScale="77500" lnSpcReduction="20000"/>
          </a:bodyPr>
          <a:lstStyle/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>
                <a:solidFill>
                  <a:schemeClr val="tx2"/>
                </a:solidFill>
              </a:rPr>
              <a:t>1. variace</a:t>
            </a:r>
            <a:r>
              <a:rPr lang="cs-CZ" dirty="0" smtClean="0"/>
              <a:t>: vedoucí hlas má klavír, smyčce potichu doprovázejí.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>
                <a:solidFill>
                  <a:schemeClr val="tx2"/>
                </a:solidFill>
              </a:rPr>
              <a:t>2. variace</a:t>
            </a:r>
            <a:r>
              <a:rPr lang="cs-CZ" dirty="0" smtClean="0"/>
              <a:t>: základní melodii tématu, hraného na violu , doprovází, opřádá virtuózní vystoupení houslí.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>
                <a:solidFill>
                  <a:schemeClr val="tx2"/>
                </a:solidFill>
              </a:rPr>
              <a:t>3. variace</a:t>
            </a:r>
            <a:r>
              <a:rPr lang="cs-CZ" dirty="0" smtClean="0"/>
              <a:t>: téma je ukryto v kontrabasu, nad ním se pohybují ostatní smyčcové nástroje a klavír.</a:t>
            </a:r>
          </a:p>
          <a:p>
            <a:pPr eaLnBrk="1" hangingPunct="1"/>
            <a:endParaRPr lang="cs-CZ" sz="1800" dirty="0" smtClean="0"/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6125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032861"/>
            <a:ext cx="5932487" cy="3798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4. variace</a:t>
            </a:r>
            <a:r>
              <a:rPr lang="cs-CZ" dirty="0"/>
              <a:t>: přechází z dur do mollové tóniny.</a:t>
            </a:r>
          </a:p>
          <a:p>
            <a:r>
              <a:rPr lang="cs-CZ" dirty="0">
                <a:solidFill>
                  <a:schemeClr val="tx2"/>
                </a:solidFill>
              </a:rPr>
              <a:t>5. variace</a:t>
            </a:r>
            <a:r>
              <a:rPr lang="cs-CZ" dirty="0"/>
              <a:t>: melodické jádro tématu se ozývá hlavně ve violoncellu.</a:t>
            </a:r>
          </a:p>
          <a:p>
            <a:r>
              <a:rPr lang="cs-CZ" dirty="0">
                <a:solidFill>
                  <a:schemeClr val="tx2"/>
                </a:solidFill>
              </a:rPr>
              <a:t>6. variace</a:t>
            </a:r>
            <a:r>
              <a:rPr lang="cs-CZ" dirty="0"/>
              <a:t>: vrací se radostná melodie         v původní zpěvné podobě.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46259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z="800" dirty="0" smtClean="0"/>
          </a:p>
          <a:p>
            <a:pPr eaLnBrk="1" hangingPunct="1"/>
            <a:endParaRPr lang="cs-CZ" sz="800" dirty="0"/>
          </a:p>
          <a:p>
            <a:pPr eaLnBrk="1" hangingPunct="1"/>
            <a:endParaRPr lang="cs-CZ" sz="8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611560" y="1916832"/>
            <a:ext cx="4572000" cy="286232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cs.wikipedia.org/wiki/Soubor:Oncorhynchus_mykiss_mid_res_150dpi.jpg</a:t>
            </a:r>
            <a:endParaRPr lang="cs-CZ" u="sng" dirty="0" smtClean="0"/>
          </a:p>
          <a:p>
            <a:r>
              <a:rPr lang="cs-CZ" u="sng" dirty="0">
                <a:hlinkClick r:id="rId3"/>
              </a:rPr>
              <a:t>http://</a:t>
            </a:r>
            <a:r>
              <a:rPr lang="cs-CZ" u="sng" dirty="0" smtClean="0">
                <a:hlinkClick r:id="rId3"/>
              </a:rPr>
              <a:t>de.wikipedia.org/wiki/Franz_Schubert</a:t>
            </a:r>
            <a:endParaRPr lang="cs-CZ" u="sng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cs.wikipedia.org/wiki/Soubor:Franz_Schubert.jpg</a:t>
            </a:r>
            <a:endParaRPr lang="cs-CZ" dirty="0" smtClean="0"/>
          </a:p>
          <a:p>
            <a:r>
              <a:rPr lang="cs-CZ" dirty="0"/>
              <a:t>http://cs.wikipedia.org/wiki/Soubor:Julius_Schmid_Schubertiade_Detail.jpg</a:t>
            </a:r>
          </a:p>
          <a:p>
            <a:endParaRPr lang="cs-CZ" dirty="0"/>
          </a:p>
          <a:p>
            <a:r>
              <a:rPr lang="cs-CZ" dirty="0" smtClean="0"/>
              <a:t>Kresby vlastní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3028235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186</TotalTime>
  <Words>352</Words>
  <Application>Microsoft Office PowerPoint</Application>
  <PresentationFormat>Předvádění na obrazovce (4:3)</PresentationFormat>
  <Paragraphs>66</Paragraphs>
  <Slides>15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Technický</vt:lpstr>
      <vt:lpstr>Franz Schubert </vt:lpstr>
      <vt:lpstr>Franz Schubert</vt:lpstr>
      <vt:lpstr>Snímek 3</vt:lpstr>
      <vt:lpstr>Život</vt:lpstr>
      <vt:lpstr>Mládí</vt:lpstr>
      <vt:lpstr>Dospělost</vt:lpstr>
      <vt:lpstr>Snímek 7</vt:lpstr>
      <vt:lpstr>Snímek 8</vt:lpstr>
      <vt:lpstr>Smrt  Ave Maria http://mp3stream.cz/watch.php?title=stream&amp;link=http://www.metacafe.com/fplayer/yt-lT_b_MWrJQU/schubert_ave_maria_deanna_durbin.swf</vt:lpstr>
      <vt:lpstr>Franz  Schubert</vt:lpstr>
      <vt:lpstr>Snímek 11</vt:lpstr>
      <vt:lpstr>Klavírní kvintet – klavír  a čtyři další nástroje. Vyjmenuj je.</vt:lpstr>
      <vt:lpstr>http://mp3stream.cz/watch.php?title=stream&amp;link=http://www.youtube.com/v/wlxVTpEyMEw&amp;feature=youtube_gdata_player Tématem je známá melodie písně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Bedřich Smetana </dc:title>
  <dc:creator>Jaroslava Černá</dc:creator>
  <cp:lastModifiedBy>Vaše jméno</cp:lastModifiedBy>
  <cp:revision>21</cp:revision>
  <dcterms:created xsi:type="dcterms:W3CDTF">2011-07-06T22:13:44Z</dcterms:created>
  <dcterms:modified xsi:type="dcterms:W3CDTF">2012-09-28T11:51:04Z</dcterms:modified>
</cp:coreProperties>
</file>