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3" r:id="rId3"/>
    <p:sldId id="356" r:id="rId4"/>
    <p:sldId id="361" r:id="rId5"/>
    <p:sldId id="360" r:id="rId6"/>
    <p:sldId id="357" r:id="rId7"/>
    <p:sldId id="358" r:id="rId8"/>
    <p:sldId id="359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E42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VY_32_INOVACE_14_Lidské tělo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VY_32_INOVACE_14_Lidské tělo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 mřížky postupně</a:t>
            </a:r>
            <a:r>
              <a:rPr lang="cs-CZ" baseline="0" dirty="0" smtClean="0"/>
              <a:t> zapisuj písmena z bublin. Písmena zapisuj podle čísel.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79773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Části lidského těla spoj se správným místem na postavě.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61333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Přečti a spoj čarou pojmy se správnou částí na hlavě. Dokresli krk.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274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 částem lidského těla zapiš zdrobněliny. Jednotlivé části ukazuj na spolužákovi.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9376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Doplň do vět přirovnání podle obrázků. Obrázky do vět přesuň.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9152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Doplň do vět přirovnání podle obrázků. Obrázky do vět přesuň.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46109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317513795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</a:t>
            </a:r>
            <a:r>
              <a:rPr lang="cs-CZ" sz="4000" dirty="0" smtClean="0"/>
              <a:t>2. ročník </a:t>
            </a:r>
            <a:r>
              <a:rPr lang="cs-CZ" sz="4000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obrázky lidského těla, knihy, portréty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motivace a aktivita žáků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doplňování textu, tajenka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573311" y="2561406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13" name="Ovál 12"/>
          <p:cNvSpPr/>
          <p:nvPr/>
        </p:nvSpPr>
        <p:spPr>
          <a:xfrm>
            <a:off x="6516215" y="2706596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14" name="Ovál 13"/>
          <p:cNvSpPr/>
          <p:nvPr/>
        </p:nvSpPr>
        <p:spPr>
          <a:xfrm>
            <a:off x="4125102" y="3430149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Ě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5410892" y="1465189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É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7328564" y="747656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S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3911250" y="986870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L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2596008" y="2664205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T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767153" y="619503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O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442054" y="986871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D</a:t>
            </a:r>
            <a:endParaRPr lang="cs-CZ" sz="5400" b="1" dirty="0">
              <a:solidFill>
                <a:schemeClr val="tx1"/>
              </a:solidFill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8373819"/>
              </p:ext>
            </p:extLst>
          </p:nvPr>
        </p:nvGraphicFramePr>
        <p:xfrm>
          <a:off x="323528" y="4941168"/>
          <a:ext cx="8439310" cy="1296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3931"/>
                <a:gridCol w="843931"/>
                <a:gridCol w="843931"/>
                <a:gridCol w="843931"/>
                <a:gridCol w="843931"/>
                <a:gridCol w="843931"/>
                <a:gridCol w="843931"/>
                <a:gridCol w="843931"/>
                <a:gridCol w="843931"/>
                <a:gridCol w="843931"/>
              </a:tblGrid>
              <a:tr h="12961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29402672"/>
              </p:ext>
            </p:extLst>
          </p:nvPr>
        </p:nvGraphicFramePr>
        <p:xfrm>
          <a:off x="304513" y="4365104"/>
          <a:ext cx="844395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4395"/>
                <a:gridCol w="844395"/>
                <a:gridCol w="844395"/>
                <a:gridCol w="844395"/>
                <a:gridCol w="844395"/>
                <a:gridCol w="844395"/>
                <a:gridCol w="844395"/>
                <a:gridCol w="844395"/>
                <a:gridCol w="844395"/>
                <a:gridCol w="84439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Ovál 22"/>
          <p:cNvSpPr/>
          <p:nvPr/>
        </p:nvSpPr>
        <p:spPr>
          <a:xfrm>
            <a:off x="8002812" y="2552527"/>
            <a:ext cx="868743" cy="8687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L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55576" y="206084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</a:t>
            </a:r>
            <a:endParaRPr lang="cs-CZ" sz="32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679897" y="30486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3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2863304" y="16288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833851" y="204722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7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166418" y="43776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1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766444" y="207064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2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566408" y="25288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4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5648735" y="84155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6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4386937" y="286111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8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8216039" y="1858903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9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146353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80112" y="421496"/>
            <a:ext cx="34563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rameno</a:t>
            </a:r>
          </a:p>
          <a:p>
            <a:r>
              <a:rPr lang="cs-CZ" sz="4000" dirty="0" smtClean="0"/>
              <a:t>hruď</a:t>
            </a:r>
          </a:p>
          <a:p>
            <a:r>
              <a:rPr lang="cs-CZ" sz="4000" dirty="0" smtClean="0"/>
              <a:t>břicho</a:t>
            </a:r>
          </a:p>
          <a:p>
            <a:r>
              <a:rPr lang="cs-CZ" sz="4000" dirty="0" smtClean="0"/>
              <a:t>trup</a:t>
            </a:r>
          </a:p>
          <a:p>
            <a:r>
              <a:rPr lang="cs-CZ" sz="4000" dirty="0" smtClean="0"/>
              <a:t>ruka</a:t>
            </a:r>
          </a:p>
          <a:p>
            <a:r>
              <a:rPr lang="cs-CZ" sz="4000" dirty="0"/>
              <a:t>h</a:t>
            </a:r>
            <a:r>
              <a:rPr lang="cs-CZ" sz="4000" dirty="0" smtClean="0"/>
              <a:t>orní končetina</a:t>
            </a:r>
          </a:p>
          <a:p>
            <a:r>
              <a:rPr lang="cs-CZ" sz="4000" dirty="0" smtClean="0"/>
              <a:t>dolní končetina</a:t>
            </a:r>
          </a:p>
          <a:p>
            <a:r>
              <a:rPr lang="cs-CZ" sz="4000" dirty="0" smtClean="0"/>
              <a:t>stehno</a:t>
            </a:r>
          </a:p>
          <a:p>
            <a:r>
              <a:rPr lang="cs-CZ" sz="4000" dirty="0" smtClean="0"/>
              <a:t>noha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082" t="12845" r="35287" b="12011"/>
          <a:stretch/>
        </p:blipFill>
        <p:spPr>
          <a:xfrm>
            <a:off x="484230" y="29876"/>
            <a:ext cx="2760416" cy="68407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9068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476672"/>
            <a:ext cx="27849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vlasy</a:t>
            </a:r>
          </a:p>
          <a:p>
            <a:r>
              <a:rPr lang="cs-CZ" sz="4000" dirty="0"/>
              <a:t>č</a:t>
            </a:r>
            <a:r>
              <a:rPr lang="cs-CZ" sz="4000" dirty="0" smtClean="0"/>
              <a:t>elo</a:t>
            </a:r>
          </a:p>
          <a:p>
            <a:r>
              <a:rPr lang="cs-CZ" sz="4000" dirty="0"/>
              <a:t>o</a:t>
            </a:r>
            <a:r>
              <a:rPr lang="cs-CZ" sz="4000" dirty="0" smtClean="0"/>
              <a:t>bočí</a:t>
            </a:r>
          </a:p>
          <a:p>
            <a:r>
              <a:rPr lang="cs-CZ" sz="4000" dirty="0"/>
              <a:t>o</a:t>
            </a:r>
            <a:r>
              <a:rPr lang="cs-CZ" sz="4000" dirty="0" smtClean="0"/>
              <a:t>ko</a:t>
            </a:r>
          </a:p>
          <a:p>
            <a:r>
              <a:rPr lang="cs-CZ" sz="4000" dirty="0"/>
              <a:t>n</a:t>
            </a:r>
            <a:r>
              <a:rPr lang="cs-CZ" sz="4000" dirty="0" smtClean="0"/>
              <a:t>os</a:t>
            </a:r>
          </a:p>
          <a:p>
            <a:r>
              <a:rPr lang="cs-CZ" sz="4000" dirty="0"/>
              <a:t>ú</a:t>
            </a:r>
            <a:r>
              <a:rPr lang="cs-CZ" sz="4000" dirty="0" smtClean="0"/>
              <a:t>sta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váře</a:t>
            </a:r>
          </a:p>
          <a:p>
            <a:r>
              <a:rPr lang="cs-CZ" sz="4000" dirty="0"/>
              <a:t>u</a:t>
            </a:r>
            <a:r>
              <a:rPr lang="cs-CZ" sz="4000" dirty="0" smtClean="0"/>
              <a:t>cho</a:t>
            </a:r>
          </a:p>
          <a:p>
            <a:r>
              <a:rPr lang="cs-CZ" sz="4000" dirty="0" smtClean="0"/>
              <a:t>brada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E9C9"/>
              </a:clrFrom>
              <a:clrTo>
                <a:srgbClr val="FFE9C9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185"/>
          <a:stretch/>
        </p:blipFill>
        <p:spPr>
          <a:xfrm flipV="1">
            <a:off x="275037" y="29914"/>
            <a:ext cx="4873027" cy="67822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3854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0820" y="146302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h</a:t>
            </a:r>
            <a:r>
              <a:rPr lang="cs-CZ" sz="3600" dirty="0" smtClean="0"/>
              <a:t>lava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30820" y="1108699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ucho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0820" y="2071096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krk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0820" y="3033493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oči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0820" y="3995890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nos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466111" y="5991211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záda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30820" y="5920682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vlasy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466111" y="4985421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břicho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466111" y="3140968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ruka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466111" y="4006805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stehno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466111" y="2060848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koleno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466111" y="1154865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noha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466111" y="146302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kotník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30820" y="4958287"/>
            <a:ext cx="241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brada</a:t>
            </a:r>
          </a:p>
        </p:txBody>
      </p:sp>
      <p:cxnSp>
        <p:nvCxnSpPr>
          <p:cNvPr id="16" name="Přímá spojnice 15"/>
          <p:cNvCxnSpPr/>
          <p:nvPr/>
        </p:nvCxnSpPr>
        <p:spPr>
          <a:xfrm>
            <a:off x="251520" y="692696"/>
            <a:ext cx="87129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51520" y="1700808"/>
            <a:ext cx="87129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51520" y="2636912"/>
            <a:ext cx="87129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51520" y="3717032"/>
            <a:ext cx="87129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51520" y="4509120"/>
            <a:ext cx="87129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51520" y="5517232"/>
            <a:ext cx="87129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51520" y="6525344"/>
            <a:ext cx="87129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43450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0820" y="146302"/>
            <a:ext cx="314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Hladový jako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30820" y="1579045"/>
            <a:ext cx="314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Mazaný jako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0820" y="3011788"/>
            <a:ext cx="314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Pyšný jako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0820" y="4444531"/>
            <a:ext cx="314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Rychlý jako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0820" y="5877272"/>
            <a:ext cx="3145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Drzý jako</a:t>
            </a:r>
          </a:p>
        </p:txBody>
      </p:sp>
      <p:pic>
        <p:nvPicPr>
          <p:cNvPr id="1032" name="Picture 8" descr="C:\Users\Skola\AppData\Local\Microsoft\Windows\Temporary Internet Files\Content.IE5\CRW18A05\MP900401078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981" t="16363" r="50000" b="9691"/>
          <a:stretch/>
        </p:blipFill>
        <p:spPr bwMode="auto">
          <a:xfrm>
            <a:off x="7480294" y="2977493"/>
            <a:ext cx="1368152" cy="15316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kola\AppData\Local\Microsoft\Windows\Temporary Internet Files\Content.IE5\CRW18A05\MC9004413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088" y="93316"/>
            <a:ext cx="1416360" cy="13914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kola\AppData\Local\Microsoft\Windows\Temporary Internet Files\Content.IE5\JU6EBC9H\MC9004349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305" y="1413644"/>
            <a:ext cx="1835150" cy="1511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kola\AppData\Local\Microsoft\Windows\Temporary Internet Files\Content.IE5\JU6EBC9H\MC90039115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39" y="6043935"/>
            <a:ext cx="1955507" cy="7694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Skola\AppData\Local\Microsoft\Windows\Temporary Internet Files\Content.IE5\JU6EBC9H\MP900289061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0313"/>
          <a:stretch/>
        </p:blipFill>
        <p:spPr bwMode="auto">
          <a:xfrm>
            <a:off x="7480294" y="4603423"/>
            <a:ext cx="1377679" cy="13014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8798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2784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Pilný jako</a:t>
            </a:r>
          </a:p>
        </p:txBody>
      </p:sp>
      <p:pic>
        <p:nvPicPr>
          <p:cNvPr id="4" name="Picture 4" descr="C:\Users\Skola\AppData\Local\Microsoft\Windows\Temporary Internet Files\Content.IE5\ZGCILW6V\MC90043801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863" y="1830181"/>
            <a:ext cx="1932834" cy="19328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Skola\AppData\Local\Microsoft\Windows\Temporary Internet Files\Content.IE5\7IGT01Y0\MP9004068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9004"/>
            <a:ext cx="858733" cy="12874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610798"/>
            <a:ext cx="2784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Moudrý jako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79512" y="3032956"/>
            <a:ext cx="2784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Mlsný jako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79512" y="4455114"/>
            <a:ext cx="2784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Špinavý jako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79512" y="5877272"/>
            <a:ext cx="2784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Líný jako</a:t>
            </a:r>
          </a:p>
        </p:txBody>
      </p:sp>
      <p:pic>
        <p:nvPicPr>
          <p:cNvPr id="2052" name="Picture 4" descr="C:\Users\Skola\AppData\Local\Microsoft\Windows\Temporary Internet Files\Content.IE5\JU6EBC9H\MC9004414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88580"/>
            <a:ext cx="1123369" cy="15030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kola\AppData\Local\Microsoft\Windows\Temporary Internet Files\Content.IE5\PYI0ZFDQ\MP90040244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235" y="3408812"/>
            <a:ext cx="1369467" cy="13694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Skola\AppData\Local\Microsoft\Windows\Temporary Internet Files\Content.IE5\PYI0ZFDQ\MC900326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295" y="5580567"/>
            <a:ext cx="157467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9112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Obrázky 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www.ofice.microsoft.com</a:t>
            </a:r>
            <a:endParaRPr lang="cs-CZ" dirty="0"/>
          </a:p>
          <a:p>
            <a:r>
              <a:rPr lang="cs-CZ" dirty="0" smtClean="0"/>
              <a:t>Nákresy: autor</a:t>
            </a:r>
          </a:p>
        </p:txBody>
      </p:sp>
    </p:spTree>
    <p:extLst>
      <p:ext uri="{BB962C8B-B14F-4D97-AF65-F5344CB8AC3E}">
        <p14:creationId xmlns=""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1914</TotalTime>
  <Words>247</Words>
  <Application>Microsoft Office PowerPoint</Application>
  <PresentationFormat>Předvádění na obrazovce (4:3)</PresentationFormat>
  <Paragraphs>101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196</cp:revision>
  <dcterms:created xsi:type="dcterms:W3CDTF">2012-03-08T11:35:34Z</dcterms:created>
  <dcterms:modified xsi:type="dcterms:W3CDTF">2012-09-27T20:56:02Z</dcterms:modified>
</cp:coreProperties>
</file>