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792" r:id="rId2"/>
  </p:sldMasterIdLst>
  <p:sldIdLst>
    <p:sldId id="257" r:id="rId3"/>
    <p:sldId id="258" r:id="rId4"/>
    <p:sldId id="260" r:id="rId5"/>
    <p:sldId id="272" r:id="rId6"/>
    <p:sldId id="261" r:id="rId7"/>
    <p:sldId id="262" r:id="rId8"/>
    <p:sldId id="263" r:id="rId9"/>
    <p:sldId id="264" r:id="rId10"/>
    <p:sldId id="273" r:id="rId11"/>
    <p:sldId id="266" r:id="rId12"/>
    <p:sldId id="269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1" d="100"/>
          <a:sy n="41" d="100"/>
        </p:scale>
        <p:origin x="-135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F21B-C37F-45DE-A6B2-8D753051EB8B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38875-5A54-4A2D-B80B-499A49A9C1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3696341"/>
      </p:ext>
    </p:extLst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F21B-C37F-45DE-A6B2-8D753051EB8B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38875-5A54-4A2D-B80B-499A49A9C1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3497664"/>
      </p:ext>
    </p:extLst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F21B-C37F-45DE-A6B2-8D753051EB8B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38875-5A54-4A2D-B80B-499A49A9C1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8781989"/>
      </p:ext>
    </p:extLst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F21B-C37F-45DE-A6B2-8D753051EB8B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38875-5A54-4A2D-B80B-499A49A9C1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8822323"/>
      </p:ext>
    </p:extLst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F21B-C37F-45DE-A6B2-8D753051EB8B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38875-5A54-4A2D-B80B-499A49A9C1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9731354"/>
      </p:ext>
    </p:extLst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F21B-C37F-45DE-A6B2-8D753051EB8B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38875-5A54-4A2D-B80B-499A49A9C1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9997406"/>
      </p:ext>
    </p:extLst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F21B-C37F-45DE-A6B2-8D753051EB8B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38875-5A54-4A2D-B80B-499A49A9C1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6881918"/>
      </p:ext>
    </p:extLst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F21B-C37F-45DE-A6B2-8D753051EB8B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38875-5A54-4A2D-B80B-499A49A9C1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3796581"/>
      </p:ext>
    </p:extLst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F21B-C37F-45DE-A6B2-8D753051EB8B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38875-5A54-4A2D-B80B-499A49A9C1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0932874"/>
      </p:ext>
    </p:extLst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F21B-C37F-45DE-A6B2-8D753051EB8B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38875-5A54-4A2D-B80B-499A49A9C1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9105495"/>
      </p:ext>
    </p:extLst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F21B-C37F-45DE-A6B2-8D753051EB8B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38875-5A54-4A2D-B80B-499A49A9C1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2780762"/>
      </p:ext>
    </p:extLst>
  </p:cSld>
  <p:clrMapOvr>
    <a:masterClrMapping/>
  </p:clrMapOvr>
  <p:transition spd="slow">
    <p:pull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F21B-C37F-45DE-A6B2-8D753051EB8B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38875-5A54-4A2D-B80B-499A49A9C1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F21B-C37F-45DE-A6B2-8D753051EB8B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38875-5A54-4A2D-B80B-499A49A9C1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F21B-C37F-45DE-A6B2-8D753051EB8B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38875-5A54-4A2D-B80B-499A49A9C1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F21B-C37F-45DE-A6B2-8D753051EB8B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38875-5A54-4A2D-B80B-499A49A9C1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F21B-C37F-45DE-A6B2-8D753051EB8B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38875-5A54-4A2D-B80B-499A49A9C1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F21B-C37F-45DE-A6B2-8D753051EB8B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38875-5A54-4A2D-B80B-499A49A9C1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F21B-C37F-45DE-A6B2-8D753051EB8B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38875-5A54-4A2D-B80B-499A49A9C1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F21B-C37F-45DE-A6B2-8D753051EB8B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38875-5A54-4A2D-B80B-499A49A9C1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F21B-C37F-45DE-A6B2-8D753051EB8B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E4E38875-5A54-4A2D-B80B-499A49A9C1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F21B-C37F-45DE-A6B2-8D753051EB8B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38875-5A54-4A2D-B80B-499A49A9C1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1F21B-C37F-45DE-A6B2-8D753051EB8B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38875-5A54-4A2D-B80B-499A49A9C1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81F21B-C37F-45DE-A6B2-8D753051EB8B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E38875-5A54-4A2D-B80B-499A49A9C1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932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981F21B-C37F-45DE-A6B2-8D753051EB8B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4E38875-5A54-4A2D-B80B-499A49A9C17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 spd="slow">
    <p:pull/>
  </p:transition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mp3stream.cz/watch.php?title=stream&amp;link=http://www.youtube.com/v/hZ9qWpa2rIg&amp;feature=youtube_gdata_player" TargetMode="External"/><Relationship Id="rId2" Type="http://schemas.openxmlformats.org/officeDocument/2006/relationships/hyperlink" Target="http://mp3stream.cz/watch.php?title=stream&amp;link=http://www.youtube.com/v/0Aej0vQJNQA&amp;feature=youtube_gdata_player" TargetMode="Externa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://mp3stream.cz/watch.php?title=stream&amp;link=http://www.youtube.com/v/pVadl4ocX0M&amp;feature=youtube_gdata_player" TargetMode="External"/><Relationship Id="rId4" Type="http://schemas.openxmlformats.org/officeDocument/2006/relationships/hyperlink" Target="http://mp3stream.cz/watch.php?title=stream&amp;link=http://www.youtube.com/v/mpU0GtfUtXQ&amp;feature=youtube_gdata_player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de.wikipedia.org/wiki/Johann_Sebastian_Bach" TargetMode="External"/><Relationship Id="rId2" Type="http://schemas.openxmlformats.org/officeDocument/2006/relationships/hyperlink" Target="http://en.wikipedia.org/wiki/Johann_Sebastian_Bach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commons.wikimedia.org/wiki/File:Stralsund,_Marienkir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765175"/>
            <a:ext cx="7772400" cy="1470025"/>
          </a:xfrm>
        </p:spPr>
        <p:txBody>
          <a:bodyPr/>
          <a:lstStyle/>
          <a:p>
            <a:pPr eaLnBrk="1" hangingPunct="1"/>
            <a:r>
              <a:rPr lang="cs-CZ" dirty="0" smtClean="0"/>
              <a:t>Johann Sebastian Bach</a:t>
            </a: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611188" y="5373688"/>
            <a:ext cx="8064500" cy="107950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2400" b="1" smtClean="0">
                <a:solidFill>
                  <a:srgbClr val="000000"/>
                </a:solidFill>
              </a:rPr>
              <a:t>VY_32_INOVACE_I-A-07</a:t>
            </a:r>
            <a:endParaRPr lang="cs-CZ" sz="24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1094407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1725613" y="5445125"/>
            <a:ext cx="5637212" cy="882650"/>
          </a:xfrm>
        </p:spPr>
        <p:txBody>
          <a:bodyPr>
            <a:normAutofit/>
          </a:bodyPr>
          <a:lstStyle/>
          <a:p>
            <a:pPr algn="ctr" eaLnBrk="1" hangingPunct="1"/>
            <a:r>
              <a:rPr lang="cs-CZ" sz="2400" dirty="0" smtClean="0"/>
              <a:t>Narozen 21. března 1685 v </a:t>
            </a:r>
            <a:r>
              <a:rPr lang="cs-CZ" sz="2400" dirty="0" err="1" smtClean="0"/>
              <a:t>Eisenachu</a:t>
            </a:r>
            <a:endParaRPr lang="cs-CZ" sz="2400" dirty="0" smtClean="0"/>
          </a:p>
          <a:p>
            <a:pPr algn="ctr" eaLnBrk="1" hangingPunct="1"/>
            <a:r>
              <a:rPr lang="cs-CZ" sz="2400" dirty="0" smtClean="0"/>
              <a:t>Zemřel 28. července 1750 v Lipsku</a:t>
            </a:r>
          </a:p>
        </p:txBody>
      </p:sp>
      <p:pic>
        <p:nvPicPr>
          <p:cNvPr id="5123" name="Picture 2" descr="http://wapedia.mobi/thumb/3ad1500/en/fixed/470/579/Johann_Sebastian_Bach.jpg?format=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313" y="476250"/>
            <a:ext cx="3833812" cy="4722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56996" y="2825981"/>
            <a:ext cx="7175351" cy="1793167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Johann Sebastian Bach</a:t>
            </a:r>
            <a:endParaRPr lang="cs-CZ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5133497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308304" y="16559"/>
            <a:ext cx="3427413" cy="1524000"/>
          </a:xfrm>
        </p:spPr>
        <p:txBody>
          <a:bodyPr/>
          <a:lstStyle/>
          <a:p>
            <a:pPr marL="320040" indent="-320040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endParaRPr lang="cs-CZ" dirty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4015010" cy="5927303"/>
          </a:xfrm>
          <a:prstGeom prst="rect">
            <a:avLst/>
          </a:prstGeom>
        </p:spPr>
        <p:txBody>
          <a:bodyPr>
            <a:normAutofit/>
          </a:bodyPr>
          <a:lstStyle/>
          <a:p>
            <a:pPr eaLnBrk="1" hangingPunct="1"/>
            <a:r>
              <a:rPr lang="cs-CZ" sz="4000" dirty="0" smtClean="0"/>
              <a:t>Po smrti rodičů mu byl </a:t>
            </a:r>
            <a:r>
              <a:rPr lang="cs-CZ" sz="4000" dirty="0" smtClean="0">
                <a:solidFill>
                  <a:srgbClr val="FF0000"/>
                </a:solidFill>
              </a:rPr>
              <a:t>oporou bratr</a:t>
            </a:r>
            <a:r>
              <a:rPr lang="cs-CZ" sz="4000" dirty="0" smtClean="0"/>
              <a:t>, který ho učil na varhany, na klavír                 i hudební teorii.</a:t>
            </a:r>
          </a:p>
          <a:p>
            <a:pPr eaLnBrk="1" hangingPunct="1"/>
            <a:endParaRPr lang="cs-CZ" sz="40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08294" y="0"/>
            <a:ext cx="4024854" cy="69202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7898595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404664"/>
            <a:ext cx="6408712" cy="1143000"/>
          </a:xfrm>
        </p:spPr>
        <p:txBody>
          <a:bodyPr>
            <a:normAutofit/>
          </a:bodyPr>
          <a:lstStyle/>
          <a:p>
            <a:r>
              <a:rPr lang="cs-CZ" sz="6600" dirty="0" smtClean="0"/>
              <a:t>Výmar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32040" y="1268760"/>
            <a:ext cx="4038600" cy="432048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V roce 1707 se Bach oženil           s Marií Barbarou a žili ve Výmaru. </a:t>
            </a:r>
          </a:p>
          <a:p>
            <a:endParaRPr lang="cs-CZ" sz="4000" dirty="0"/>
          </a:p>
          <a:p>
            <a:r>
              <a:rPr lang="cs-CZ" sz="4000" dirty="0" smtClean="0"/>
              <a:t>Měli spolu 7 dětí.</a:t>
            </a:r>
            <a:endParaRPr lang="cs-CZ" sz="4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827" y="2132856"/>
            <a:ext cx="4449763" cy="3303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5575807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297097"/>
            <a:ext cx="6512511" cy="1143000"/>
          </a:xfrm>
        </p:spPr>
        <p:txBody>
          <a:bodyPr/>
          <a:lstStyle/>
          <a:p>
            <a:pPr marL="320040" indent="-320040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err="1" smtClean="0"/>
              <a:t>Köthen</a:t>
            </a:r>
            <a:endParaRPr lang="cs-CZ" dirty="0"/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6552728" cy="2727325"/>
          </a:xfrm>
          <a:prstGeom prst="rect">
            <a:avLst/>
          </a:prstGeom>
        </p:spPr>
        <p:txBody>
          <a:bodyPr/>
          <a:lstStyle/>
          <a:p>
            <a:pPr eaLnBrk="1" hangingPunct="1">
              <a:buNone/>
            </a:pPr>
            <a:r>
              <a:rPr lang="cs-CZ" dirty="0" smtClean="0"/>
              <a:t> </a:t>
            </a:r>
          </a:p>
          <a:p>
            <a:pPr eaLnBrk="1" hangingPunct="1"/>
            <a:r>
              <a:rPr lang="cs-CZ" dirty="0" smtClean="0"/>
              <a:t>Od r. 1718 byl Bach kapelníkem               a ředitelem komorní hudby.</a:t>
            </a:r>
          </a:p>
          <a:p>
            <a:r>
              <a:rPr lang="cs-CZ" dirty="0" smtClean="0"/>
              <a:t>Roku </a:t>
            </a:r>
            <a:r>
              <a:rPr lang="cs-CZ" dirty="0" smtClean="0">
                <a:solidFill>
                  <a:srgbClr val="FF0000"/>
                </a:solidFill>
              </a:rPr>
              <a:t>1720</a:t>
            </a:r>
            <a:r>
              <a:rPr lang="cs-CZ" dirty="0" smtClean="0"/>
              <a:t> navštívil </a:t>
            </a:r>
            <a:r>
              <a:rPr lang="cs-CZ" dirty="0">
                <a:solidFill>
                  <a:srgbClr val="FF0000"/>
                </a:solidFill>
              </a:rPr>
              <a:t>Karlovy Vary.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>
              <a:solidFill>
                <a:srgbClr val="FF0000"/>
              </a:solidFill>
            </a:endParaRPr>
          </a:p>
        </p:txBody>
      </p:sp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641626"/>
            <a:ext cx="3821112" cy="2411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412776"/>
            <a:ext cx="3257550" cy="445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4542881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412776" y="462639"/>
            <a:ext cx="10081120" cy="1524000"/>
          </a:xfrm>
        </p:spPr>
        <p:txBody>
          <a:bodyPr/>
          <a:lstStyle/>
          <a:p>
            <a:pPr marL="320040" indent="-320040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1941" y="597884"/>
            <a:ext cx="4968552" cy="6237312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3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Roku 1720 mu zemřela manželka</a:t>
            </a:r>
            <a:r>
              <a:rPr lang="cs-CZ" sz="3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Marie Barbara.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endParaRPr lang="cs-CZ" sz="32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endParaRPr lang="cs-CZ" sz="32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>
              <a:buClr>
                <a:schemeClr val="accent6">
                  <a:lumMod val="75000"/>
                </a:schemeClr>
              </a:buClr>
              <a:defRPr/>
            </a:pPr>
            <a:r>
              <a:rPr lang="cs-CZ" sz="3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Za rok a půl se podruhé oženil. Jeho žena           </a:t>
            </a:r>
            <a:r>
              <a:rPr lang="cs-CZ" sz="3200" dirty="0" smtClean="0">
                <a:solidFill>
                  <a:srgbClr val="FF0000"/>
                </a:solidFill>
              </a:rPr>
              <a:t>Anna</a:t>
            </a:r>
            <a:r>
              <a:rPr lang="cs-CZ" sz="3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Magdaléna,</a:t>
            </a:r>
            <a:r>
              <a:rPr lang="cs-CZ" sz="3200" dirty="0"/>
              <a:t> </a:t>
            </a:r>
            <a:r>
              <a:rPr lang="cs-CZ" sz="3200" dirty="0" smtClean="0"/>
              <a:t>zpěvačka</a:t>
            </a:r>
            <a:r>
              <a:rPr lang="cs-CZ" sz="3200" dirty="0"/>
              <a:t>,</a:t>
            </a:r>
            <a:r>
              <a:rPr lang="cs-CZ" sz="3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mu velice </a:t>
            </a:r>
            <a:endParaRPr lang="cs-CZ" sz="3200" dirty="0"/>
          </a:p>
          <a:p>
            <a:pPr indent="-182880">
              <a:buClr>
                <a:schemeClr val="accent6">
                  <a:lumMod val="75000"/>
                </a:schemeClr>
              </a:buClr>
              <a:buNone/>
              <a:defRPr/>
            </a:pPr>
            <a:r>
              <a:rPr lang="cs-CZ" sz="3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pomáhala  </a:t>
            </a:r>
            <a:r>
              <a:rPr lang="cs-CZ" sz="3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 podporovala ho.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endParaRPr lang="cs-CZ" sz="32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endParaRPr lang="cs-CZ" sz="3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026" name="Picture 2" descr="C:\Users\Jaroslava Černá\Desktop\Fibich,Dvořák,Smetana atd\obr.1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02057" y="1268760"/>
            <a:ext cx="3365500" cy="463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1546496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59086" y="2636912"/>
            <a:ext cx="9181466" cy="3960440"/>
          </a:xfrm>
          <a:prstGeom prst="rect">
            <a:avLst/>
          </a:prstGeom>
        </p:spPr>
        <p:txBody>
          <a:bodyPr>
            <a:normAutofit/>
          </a:bodyPr>
          <a:lstStyle/>
          <a:p>
            <a:pPr eaLnBrk="1" hangingPunct="1"/>
            <a:r>
              <a:rPr lang="cs-CZ" dirty="0" smtClean="0"/>
              <a:t>                             V roce 1723 se rodina odstěhovala do </a:t>
            </a:r>
          </a:p>
          <a:p>
            <a:pPr eaLnBrk="1" hangingPunct="1"/>
            <a:r>
              <a:rPr lang="cs-CZ" dirty="0" smtClean="0"/>
              <a:t>                             Lipska.</a:t>
            </a:r>
          </a:p>
          <a:p>
            <a:pPr eaLnBrk="1" hangingPunct="1"/>
            <a:r>
              <a:rPr lang="cs-CZ" dirty="0" smtClean="0"/>
              <a:t>Bach skládal pro bohoslužby, oslavy, vyučoval.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Byl vedoucí a hráč souboru </a:t>
            </a:r>
            <a:r>
              <a:rPr lang="cs-CZ" dirty="0" err="1" smtClean="0"/>
              <a:t>Collegium</a:t>
            </a:r>
            <a:r>
              <a:rPr lang="cs-CZ" dirty="0" smtClean="0"/>
              <a:t> </a:t>
            </a:r>
            <a:r>
              <a:rPr lang="cs-CZ" dirty="0" err="1" smtClean="0"/>
              <a:t>musicum</a:t>
            </a:r>
            <a:r>
              <a:rPr lang="cs-CZ" dirty="0" smtClean="0"/>
              <a:t>.</a:t>
            </a:r>
          </a:p>
          <a:p>
            <a:pPr eaLnBrk="1" hangingPunct="1"/>
            <a:r>
              <a:rPr lang="cs-CZ" sz="5200" dirty="0" smtClean="0">
                <a:solidFill>
                  <a:srgbClr val="FF0000"/>
                </a:solidFill>
              </a:rPr>
              <a:t>Završitel barokního stylu. 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8581"/>
            <a:ext cx="2648172" cy="35591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1840" y="210669"/>
            <a:ext cx="2952328" cy="1287016"/>
          </a:xfrm>
        </p:spPr>
        <p:txBody>
          <a:bodyPr>
            <a:normAutofit/>
          </a:bodyPr>
          <a:lstStyle/>
          <a:p>
            <a:pPr marL="320040" indent="-320040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sz="6000" dirty="0" smtClean="0"/>
              <a:t>Lipsko</a:t>
            </a:r>
            <a:endParaRPr lang="cs-CZ" sz="60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1794" y="29313"/>
            <a:ext cx="2376263" cy="2390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9546031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14194" y="188640"/>
            <a:ext cx="4011613" cy="429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12360" y="116632"/>
            <a:ext cx="3456384" cy="1524000"/>
          </a:xfrm>
        </p:spPr>
        <p:txBody>
          <a:bodyPr/>
          <a:lstStyle/>
          <a:p>
            <a:pPr marL="320040" indent="-320040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endParaRPr lang="cs-CZ" dirty="0"/>
          </a:p>
        </p:txBody>
      </p:sp>
      <p:sp>
        <p:nvSpPr>
          <p:cNvPr id="11268" name="Zástupný symbol pro obsah 2"/>
          <p:cNvSpPr>
            <a:spLocks noGrp="1"/>
          </p:cNvSpPr>
          <p:nvPr>
            <p:ph idx="1"/>
          </p:nvPr>
        </p:nvSpPr>
        <p:spPr>
          <a:xfrm>
            <a:off x="2494" y="245418"/>
            <a:ext cx="8889985" cy="6625158"/>
          </a:xfrm>
          <a:prstGeom prst="rect">
            <a:avLst/>
          </a:prstGeom>
        </p:spPr>
        <p:txBody>
          <a:bodyPr>
            <a:normAutofit/>
          </a:bodyPr>
          <a:lstStyle/>
          <a:p>
            <a:pPr eaLnBrk="1" hangingPunct="1"/>
            <a:r>
              <a:rPr lang="cs-CZ" dirty="0" smtClean="0"/>
              <a:t>Na sklonku života se uzavřel ve své </a:t>
            </a:r>
          </a:p>
          <a:p>
            <a:pPr eaLnBrk="1" hangingPunct="1">
              <a:buNone/>
            </a:pPr>
            <a:r>
              <a:rPr lang="cs-CZ" dirty="0" smtClean="0"/>
              <a:t>    rodině</a:t>
            </a:r>
            <a:r>
              <a:rPr lang="cs-CZ" dirty="0" smtClean="0"/>
              <a:t>.  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>
                <a:solidFill>
                  <a:srgbClr val="FF0000"/>
                </a:solidFill>
              </a:rPr>
              <a:t>Bach byl mistr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polyfonie</a:t>
            </a:r>
            <a:r>
              <a:rPr lang="cs-CZ" dirty="0" smtClean="0"/>
              <a:t>, nebyl </a:t>
            </a:r>
          </a:p>
          <a:p>
            <a:pPr eaLnBrk="1" hangingPunct="1">
              <a:buNone/>
            </a:pPr>
            <a:r>
              <a:rPr lang="cs-CZ" dirty="0" smtClean="0">
                <a:solidFill>
                  <a:schemeClr val="tx2"/>
                </a:solidFill>
              </a:rPr>
              <a:t>    extravagantní </a:t>
            </a:r>
            <a:r>
              <a:rPr lang="cs-CZ" dirty="0" smtClean="0">
                <a:solidFill>
                  <a:schemeClr val="tx2"/>
                </a:solidFill>
              </a:rPr>
              <a:t>člověk, ale spořádaný</a:t>
            </a:r>
          </a:p>
          <a:p>
            <a:pPr eaLnBrk="1" hangingPunct="1">
              <a:buNone/>
            </a:pPr>
            <a:r>
              <a:rPr lang="cs-CZ" dirty="0" smtClean="0">
                <a:solidFill>
                  <a:schemeClr val="tx2"/>
                </a:solidFill>
              </a:rPr>
              <a:t>    </a:t>
            </a:r>
            <a:r>
              <a:rPr lang="cs-CZ" dirty="0" smtClean="0">
                <a:solidFill>
                  <a:schemeClr val="tx2"/>
                </a:solidFill>
              </a:rPr>
              <a:t>otec </a:t>
            </a:r>
            <a:r>
              <a:rPr lang="cs-CZ" dirty="0" smtClean="0"/>
              <a:t>rodiny.</a:t>
            </a:r>
          </a:p>
          <a:p>
            <a:pPr eaLnBrk="1" hangingPunct="1"/>
            <a:endParaRPr lang="cs-CZ" dirty="0" smtClean="0"/>
          </a:p>
          <a:p>
            <a:r>
              <a:rPr lang="cs-CZ" sz="2800" dirty="0" smtClean="0"/>
              <a:t>Bach </a:t>
            </a:r>
            <a:r>
              <a:rPr lang="cs-CZ" sz="2800" dirty="0"/>
              <a:t>byl ve své době známý 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  především </a:t>
            </a:r>
            <a:r>
              <a:rPr lang="cs-CZ" sz="2800" dirty="0"/>
              <a:t>jako </a:t>
            </a:r>
            <a:r>
              <a:rPr lang="cs-CZ" sz="2800" dirty="0">
                <a:solidFill>
                  <a:srgbClr val="FF0000"/>
                </a:solidFill>
              </a:rPr>
              <a:t>interpret a improvizátor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/>
              <a:t> </a:t>
            </a:r>
            <a:r>
              <a:rPr lang="cs-CZ" sz="2800" dirty="0" smtClean="0"/>
              <a:t> </a:t>
            </a:r>
            <a:r>
              <a:rPr lang="cs-CZ" sz="2800" dirty="0" smtClean="0"/>
              <a:t>Až </a:t>
            </a:r>
            <a:r>
              <a:rPr lang="cs-CZ" sz="2800" dirty="0" smtClean="0">
                <a:solidFill>
                  <a:srgbClr val="FF0000"/>
                </a:solidFill>
              </a:rPr>
              <a:t>50 </a:t>
            </a:r>
            <a:r>
              <a:rPr lang="cs-CZ" sz="2800" dirty="0">
                <a:solidFill>
                  <a:srgbClr val="FF0000"/>
                </a:solidFill>
              </a:rPr>
              <a:t>let po smrti </a:t>
            </a:r>
            <a:r>
              <a:rPr lang="cs-CZ" sz="2800" dirty="0"/>
              <a:t>bylo jeho dílo </a:t>
            </a:r>
            <a:r>
              <a:rPr lang="cs-CZ" sz="2800" dirty="0">
                <a:solidFill>
                  <a:srgbClr val="FF0000"/>
                </a:solidFill>
              </a:rPr>
              <a:t>znovuobjeveno.</a:t>
            </a:r>
          </a:p>
          <a:p>
            <a:endParaRPr lang="cs-CZ" sz="2800" dirty="0">
              <a:solidFill>
                <a:srgbClr val="FF0000"/>
              </a:solidFill>
            </a:endParaRPr>
          </a:p>
          <a:p>
            <a:endParaRPr lang="cs-CZ" sz="2800" dirty="0"/>
          </a:p>
          <a:p>
            <a:endParaRPr lang="cs-CZ" sz="2800" dirty="0"/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92166144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260648" y="476672"/>
            <a:ext cx="5256584" cy="1524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7875" y="1011560"/>
            <a:ext cx="8229600" cy="4114800"/>
          </a:xfrm>
        </p:spPr>
        <p:txBody>
          <a:bodyPr/>
          <a:lstStyle/>
          <a:p>
            <a:r>
              <a:rPr lang="cs-CZ" dirty="0"/>
              <a:t>Celkem měl 20 dětí, ale některé </a:t>
            </a:r>
            <a:r>
              <a:rPr lang="cs-CZ" dirty="0" smtClean="0"/>
              <a:t>zemřely                  v </a:t>
            </a:r>
            <a:r>
              <a:rPr lang="cs-CZ" sz="3200" dirty="0" smtClean="0"/>
              <a:t>dětském věku.</a:t>
            </a:r>
            <a:endParaRPr lang="cs-CZ" sz="3200" dirty="0"/>
          </a:p>
          <a:p>
            <a:endParaRPr lang="cs-CZ" sz="3200" dirty="0"/>
          </a:p>
          <a:p>
            <a:r>
              <a:rPr lang="cs-CZ" sz="2800" dirty="0" smtClean="0"/>
              <a:t>Synové </a:t>
            </a:r>
            <a:r>
              <a:rPr lang="cs-CZ" sz="2800" dirty="0"/>
              <a:t>J. S. Bacha – slavní hudebníci</a:t>
            </a:r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3468687"/>
            <a:ext cx="2378075" cy="3389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5579" y="3068960"/>
            <a:ext cx="2389187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52675" y="4149080"/>
            <a:ext cx="2000250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64810" y="3468687"/>
            <a:ext cx="2309813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7480910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 bwMode="auto">
          <a:xfrm>
            <a:off x="1476375" y="765175"/>
            <a:ext cx="4967288" cy="1295400"/>
          </a:xfrm>
        </p:spPr>
        <p:txBody>
          <a:bodyPr wrap="square" numCol="1" compatLnSpc="1">
            <a:prstTxWarp prst="textNoShape">
              <a:avLst/>
            </a:prstTxWarp>
          </a:bodyPr>
          <a:lstStyle/>
          <a:p>
            <a:pPr marL="342900" indent="-342900" eaLnBrk="1" hangingPunct="1">
              <a:buClrTx/>
              <a:buSzTx/>
              <a:buFontTx/>
              <a:buNone/>
            </a:pPr>
            <a:r>
              <a:rPr lang="cs-CZ" sz="5400" b="0" dirty="0" smtClean="0">
                <a:solidFill>
                  <a:srgbClr val="C00000"/>
                </a:solidFill>
                <a:effectLst/>
              </a:rPr>
              <a:t>Poslechy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1116013" y="2060575"/>
            <a:ext cx="7075487" cy="3024188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eaLnBrk="1" hangingPunct="1"/>
            <a:r>
              <a:rPr lang="cs-CZ" sz="2900" dirty="0" smtClean="0">
                <a:solidFill>
                  <a:srgbClr val="FF0000"/>
                </a:solidFill>
              </a:rPr>
              <a:t>Braniborské koncerty		Toccata a fuga d moll</a:t>
            </a:r>
          </a:p>
          <a:p>
            <a:pPr eaLnBrk="1" hangingPunct="1"/>
            <a:r>
              <a:rPr lang="cs-CZ" sz="1300" dirty="0" smtClean="0">
                <a:solidFill>
                  <a:srgbClr val="FF0000"/>
                </a:solidFill>
                <a:hlinkClick r:id="rId2"/>
              </a:rPr>
              <a:t>http://mp3stream.cz/watch.php?title=stream&amp;link=http://www.youtube.com/v/0Aej0vQJNQA&amp;feature=youtube_gdata_player</a:t>
            </a:r>
            <a:endParaRPr lang="cs-CZ" sz="1300" dirty="0" smtClean="0">
              <a:solidFill>
                <a:srgbClr val="FF0000"/>
              </a:solidFill>
            </a:endParaRPr>
          </a:p>
          <a:p>
            <a:pPr eaLnBrk="1" hangingPunct="1"/>
            <a:r>
              <a:rPr lang="cs-CZ" sz="1300" dirty="0" smtClean="0">
                <a:solidFill>
                  <a:srgbClr val="FF0000"/>
                </a:solidFill>
                <a:hlinkClick r:id="rId3"/>
              </a:rPr>
              <a:t>http://mp3stream.cz/watch.php?title=stream&amp;link=http://www.youtube.com/v/hZ9qWpa2rIg&amp;feature=youtube_gdata_player</a:t>
            </a:r>
            <a:endParaRPr lang="cs-CZ" sz="1300" dirty="0" smtClean="0">
              <a:solidFill>
                <a:srgbClr val="FF0000"/>
              </a:solidFill>
            </a:endParaRPr>
          </a:p>
          <a:p>
            <a:pPr eaLnBrk="1" hangingPunct="1"/>
            <a:r>
              <a:rPr lang="cs-CZ" sz="1300" dirty="0" smtClean="0">
                <a:solidFill>
                  <a:srgbClr val="FF0000"/>
                </a:solidFill>
                <a:hlinkClick r:id="rId4"/>
              </a:rPr>
              <a:t>http://mp3stream.cz/watch.php?title=stream&amp;link=http://www.youtube.com/v/mpU0GtfUtXQ&amp;feature=youtube_gdata_player</a:t>
            </a:r>
            <a:endParaRPr lang="cs-CZ" sz="1300" dirty="0" smtClean="0">
              <a:solidFill>
                <a:srgbClr val="FF0000"/>
              </a:solidFill>
            </a:endParaRPr>
          </a:p>
          <a:p>
            <a:pPr eaLnBrk="1" hangingPunct="1"/>
            <a:r>
              <a:rPr lang="cs-CZ" dirty="0" smtClean="0"/>
              <a:t>Dobře temperovaný klavír</a:t>
            </a:r>
          </a:p>
          <a:p>
            <a:pPr eaLnBrk="1" hangingPunct="1"/>
            <a:r>
              <a:rPr lang="cs-CZ" dirty="0" smtClean="0"/>
              <a:t>Mše h moll</a:t>
            </a:r>
          </a:p>
          <a:p>
            <a:pPr eaLnBrk="1" hangingPunct="1"/>
            <a:r>
              <a:rPr lang="cs-CZ" dirty="0" smtClean="0"/>
              <a:t>Matoušovy pašije (jediné publikoval tiskem za svého života)</a:t>
            </a:r>
          </a:p>
          <a:p>
            <a:pPr eaLnBrk="1" hangingPunct="1"/>
            <a:r>
              <a:rPr lang="cs-CZ" dirty="0" smtClean="0">
                <a:solidFill>
                  <a:srgbClr val="FF0000"/>
                </a:solidFill>
              </a:rPr>
              <a:t>Umění fugy </a:t>
            </a:r>
            <a:r>
              <a:rPr lang="cs-CZ" dirty="0" smtClean="0"/>
              <a:t>(</a:t>
            </a:r>
            <a:r>
              <a:rPr lang="cs-CZ" sz="1400" dirty="0" smtClean="0"/>
              <a:t>nedokončené)</a:t>
            </a:r>
            <a:r>
              <a:rPr lang="cs-CZ" sz="1400" dirty="0" smtClean="0">
                <a:hlinkClick r:id="rId5"/>
              </a:rPr>
              <a:t>http://mp3stream.cz/watch.php?title=stream&amp;link=http://www.youtube.com/v/pVadl4ocX0M&amp;feature=youtube_gdata_player</a:t>
            </a:r>
            <a:endParaRPr lang="cs-CZ" sz="1400" dirty="0" smtClean="0"/>
          </a:p>
          <a:p>
            <a:pPr eaLnBrk="1" hangingPunct="1"/>
            <a:r>
              <a:rPr lang="cs-CZ" dirty="0" smtClean="0">
                <a:solidFill>
                  <a:srgbClr val="FF0000"/>
                </a:solidFill>
              </a:rPr>
              <a:t>Knížka pro Annu Magdalénu</a:t>
            </a:r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03981186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63688" y="4437112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/>
              <a:t>test</a:t>
            </a:r>
            <a:endParaRPr lang="cs-CZ" sz="8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95536" y="332656"/>
            <a:ext cx="4038600" cy="4160520"/>
          </a:xfrm>
        </p:spPr>
        <p:txBody>
          <a:bodyPr>
            <a:noAutofit/>
          </a:bodyPr>
          <a:lstStyle/>
          <a:p>
            <a:r>
              <a:rPr lang="cs-CZ" sz="1800" b="1" dirty="0" smtClean="0">
                <a:solidFill>
                  <a:schemeClr val="bg1"/>
                </a:solidFill>
              </a:rPr>
              <a:t>1.</a:t>
            </a:r>
            <a:r>
              <a:rPr lang="cs-CZ" sz="1800" dirty="0" smtClean="0"/>
              <a:t> </a:t>
            </a:r>
            <a:r>
              <a:rPr lang="cs-CZ" sz="1800" dirty="0" smtClean="0">
                <a:solidFill>
                  <a:srgbClr val="FF0000"/>
                </a:solidFill>
              </a:rPr>
              <a:t>Kde zemřel    J. S. Bach?</a:t>
            </a:r>
          </a:p>
          <a:p>
            <a:r>
              <a:rPr lang="cs-CZ" sz="1800" dirty="0" smtClean="0"/>
              <a:t>a/ v Lipsku</a:t>
            </a:r>
          </a:p>
          <a:p>
            <a:r>
              <a:rPr lang="cs-CZ" sz="1800" dirty="0" smtClean="0"/>
              <a:t>b/ v Berlíně</a:t>
            </a:r>
          </a:p>
          <a:p>
            <a:r>
              <a:rPr lang="cs-CZ" sz="1800" dirty="0" smtClean="0"/>
              <a:t>c/ v Mnichově</a:t>
            </a:r>
          </a:p>
          <a:p>
            <a:endParaRPr lang="cs-CZ" sz="1800" dirty="0" smtClean="0"/>
          </a:p>
          <a:p>
            <a:r>
              <a:rPr lang="cs-CZ" sz="1800" b="1" dirty="0" smtClean="0">
                <a:solidFill>
                  <a:schemeClr val="bg1"/>
                </a:solidFill>
              </a:rPr>
              <a:t>3</a:t>
            </a:r>
            <a:r>
              <a:rPr lang="cs-CZ" sz="1800" dirty="0" smtClean="0">
                <a:solidFill>
                  <a:srgbClr val="FF0000"/>
                </a:solidFill>
              </a:rPr>
              <a:t>. Jak se jmenovala jeho druhá žena?</a:t>
            </a:r>
          </a:p>
          <a:p>
            <a:r>
              <a:rPr lang="cs-CZ" sz="1800" dirty="0" smtClean="0"/>
              <a:t>a/ Anna Josefína</a:t>
            </a:r>
          </a:p>
          <a:p>
            <a:r>
              <a:rPr lang="cs-CZ" sz="1800" dirty="0" smtClean="0"/>
              <a:t>b/ Anna Magdaléna</a:t>
            </a:r>
          </a:p>
          <a:p>
            <a:r>
              <a:rPr lang="cs-CZ" sz="1800" dirty="0" smtClean="0"/>
              <a:t>c/ Anna Marie</a:t>
            </a:r>
          </a:p>
          <a:p>
            <a:endParaRPr lang="cs-CZ" sz="1800" dirty="0" smtClean="0"/>
          </a:p>
          <a:p>
            <a:r>
              <a:rPr lang="cs-CZ" sz="1800" b="1" dirty="0" smtClean="0">
                <a:solidFill>
                  <a:schemeClr val="bg1"/>
                </a:solidFill>
              </a:rPr>
              <a:t>5.</a:t>
            </a:r>
            <a:r>
              <a:rPr lang="cs-CZ" sz="1800" dirty="0" smtClean="0">
                <a:solidFill>
                  <a:srgbClr val="FF0000"/>
                </a:solidFill>
              </a:rPr>
              <a:t> Kolik dětí měl Bach?</a:t>
            </a:r>
          </a:p>
          <a:p>
            <a:r>
              <a:rPr lang="cs-CZ" sz="1800" dirty="0" smtClean="0"/>
              <a:t>a/ 20</a:t>
            </a:r>
          </a:p>
          <a:p>
            <a:r>
              <a:rPr lang="cs-CZ" sz="1800" dirty="0" smtClean="0"/>
              <a:t>b/ 8</a:t>
            </a:r>
          </a:p>
          <a:p>
            <a:r>
              <a:rPr lang="cs-CZ" sz="1800" dirty="0" smtClean="0"/>
              <a:t>c/  12</a:t>
            </a:r>
            <a:endParaRPr lang="cs-CZ" sz="1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716016" y="1052736"/>
            <a:ext cx="4038600" cy="5328592"/>
          </a:xfrm>
        </p:spPr>
        <p:txBody>
          <a:bodyPr>
            <a:normAutofit fontScale="55000" lnSpcReduction="20000"/>
          </a:bodyPr>
          <a:lstStyle/>
          <a:p>
            <a:r>
              <a:rPr lang="cs-CZ" sz="3800" b="1" dirty="0" smtClean="0">
                <a:solidFill>
                  <a:schemeClr val="bg1"/>
                </a:solidFill>
              </a:rPr>
              <a:t>2.</a:t>
            </a:r>
            <a:r>
              <a:rPr lang="cs-CZ" sz="3800" dirty="0" smtClean="0">
                <a:solidFill>
                  <a:srgbClr val="FF0000"/>
                </a:solidFill>
              </a:rPr>
              <a:t> Kdy </a:t>
            </a:r>
            <a:r>
              <a:rPr lang="cs-CZ" sz="3300" dirty="0" smtClean="0">
                <a:solidFill>
                  <a:srgbClr val="FF0000"/>
                </a:solidFill>
              </a:rPr>
              <a:t>navštívil Karlovy Vary?</a:t>
            </a:r>
          </a:p>
          <a:p>
            <a:r>
              <a:rPr lang="cs-CZ" sz="3300" dirty="0" smtClean="0"/>
              <a:t>a/ 1690</a:t>
            </a:r>
          </a:p>
          <a:p>
            <a:r>
              <a:rPr lang="cs-CZ" sz="3300" dirty="0" smtClean="0"/>
              <a:t>b/ 1702</a:t>
            </a:r>
          </a:p>
          <a:p>
            <a:r>
              <a:rPr lang="cs-CZ" sz="3300" dirty="0" smtClean="0"/>
              <a:t>c/ 1720</a:t>
            </a:r>
          </a:p>
          <a:p>
            <a:endParaRPr lang="cs-CZ" sz="3300" dirty="0" smtClean="0"/>
          </a:p>
          <a:p>
            <a:r>
              <a:rPr lang="cs-CZ" sz="3300" b="1" dirty="0" smtClean="0">
                <a:solidFill>
                  <a:schemeClr val="bg1"/>
                </a:solidFill>
              </a:rPr>
              <a:t>4. </a:t>
            </a:r>
            <a:r>
              <a:rPr lang="cs-CZ" sz="3300" dirty="0" smtClean="0">
                <a:solidFill>
                  <a:srgbClr val="FF0000"/>
                </a:solidFill>
              </a:rPr>
              <a:t>Ve kterém uměleckém období Bach tvořil?</a:t>
            </a:r>
          </a:p>
          <a:p>
            <a:r>
              <a:rPr lang="cs-CZ" sz="3300" dirty="0" smtClean="0"/>
              <a:t>a/ v romantismu</a:t>
            </a:r>
          </a:p>
          <a:p>
            <a:r>
              <a:rPr lang="cs-CZ" sz="3300" dirty="0" smtClean="0"/>
              <a:t>b/ v klasicismu</a:t>
            </a:r>
          </a:p>
          <a:p>
            <a:r>
              <a:rPr lang="cs-CZ" sz="3300" dirty="0" smtClean="0"/>
              <a:t>c/ v baroku</a:t>
            </a:r>
          </a:p>
          <a:p>
            <a:endParaRPr lang="cs-CZ" sz="3300" dirty="0" smtClean="0"/>
          </a:p>
          <a:p>
            <a:r>
              <a:rPr lang="cs-CZ" sz="3300" b="1" dirty="0" smtClean="0">
                <a:solidFill>
                  <a:schemeClr val="bg1"/>
                </a:solidFill>
              </a:rPr>
              <a:t>6.</a:t>
            </a:r>
            <a:r>
              <a:rPr lang="cs-CZ" sz="3300" dirty="0" smtClean="0"/>
              <a:t> </a:t>
            </a:r>
            <a:r>
              <a:rPr lang="cs-CZ" sz="3300" dirty="0" smtClean="0">
                <a:solidFill>
                  <a:srgbClr val="FF0000"/>
                </a:solidFill>
              </a:rPr>
              <a:t>Co je polyfonie?</a:t>
            </a:r>
          </a:p>
          <a:p>
            <a:endParaRPr lang="cs-CZ" sz="3300" dirty="0" smtClean="0"/>
          </a:p>
          <a:p>
            <a:r>
              <a:rPr lang="cs-CZ" sz="3300" b="1" dirty="0" smtClean="0">
                <a:solidFill>
                  <a:schemeClr val="bg1"/>
                </a:solidFill>
              </a:rPr>
              <a:t>7</a:t>
            </a:r>
            <a:r>
              <a:rPr lang="cs-CZ" sz="3300" dirty="0" smtClean="0">
                <a:solidFill>
                  <a:srgbClr val="FF0000"/>
                </a:solidFill>
              </a:rPr>
              <a:t>. Co Bach nenapsal?</a:t>
            </a:r>
          </a:p>
          <a:p>
            <a:r>
              <a:rPr lang="cs-CZ" sz="3300" dirty="0" smtClean="0"/>
              <a:t>a/ Braniborské koncerty</a:t>
            </a:r>
          </a:p>
          <a:p>
            <a:r>
              <a:rPr lang="cs-CZ" sz="3300" dirty="0" smtClean="0"/>
              <a:t>b/ </a:t>
            </a:r>
            <a:r>
              <a:rPr lang="cs-CZ" sz="3300" dirty="0" err="1" smtClean="0"/>
              <a:t>Figarovu</a:t>
            </a:r>
            <a:r>
              <a:rPr lang="cs-CZ" sz="3300" dirty="0" smtClean="0"/>
              <a:t> svatbu</a:t>
            </a:r>
          </a:p>
          <a:p>
            <a:r>
              <a:rPr lang="cs-CZ" sz="3300" dirty="0" smtClean="0"/>
              <a:t>c/ </a:t>
            </a:r>
            <a:r>
              <a:rPr lang="cs-CZ" sz="3300" dirty="0" err="1" smtClean="0"/>
              <a:t>symfonic</a:t>
            </a:r>
            <a:r>
              <a:rPr lang="cs-CZ" sz="3300" dirty="0" smtClean="0"/>
              <a:t>. báseň Vltava</a:t>
            </a:r>
          </a:p>
          <a:p>
            <a:r>
              <a:rPr lang="cs-CZ" sz="3300" dirty="0" smtClean="0"/>
              <a:t>d/ Umění fugy</a:t>
            </a:r>
            <a:endParaRPr lang="cs-CZ" sz="3300" dirty="0"/>
          </a:p>
        </p:txBody>
      </p:sp>
    </p:spTree>
    <p:extLst>
      <p:ext uri="{BB962C8B-B14F-4D97-AF65-F5344CB8AC3E}">
        <p14:creationId xmlns:p14="http://schemas.microsoft.com/office/powerpoint/2010/main" xmlns="" val="178307837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0"/>
            <a:ext cx="4341168" cy="1524000"/>
          </a:xfrm>
        </p:spPr>
        <p:txBody>
          <a:bodyPr/>
          <a:lstStyle/>
          <a:p>
            <a:pPr>
              <a:defRPr/>
            </a:pPr>
            <a:endParaRPr lang="cs-CZ" sz="800" dirty="0"/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endParaRPr lang="cs-CZ" dirty="0"/>
          </a:p>
          <a:p>
            <a:endParaRPr lang="cs-CZ" dirty="0" smtClean="0"/>
          </a:p>
          <a:p>
            <a:r>
              <a:rPr lang="cs-CZ" sz="3100" u="sng" dirty="0">
                <a:hlinkClick r:id="rId2"/>
              </a:rPr>
              <a:t>http://</a:t>
            </a:r>
            <a:r>
              <a:rPr lang="cs-CZ" sz="3100" u="sng" dirty="0" smtClean="0">
                <a:hlinkClick r:id="rId2"/>
              </a:rPr>
              <a:t>en.wikipedia.org/wiki/Johann_Sebastian_Bach</a:t>
            </a:r>
            <a:endParaRPr lang="cs-CZ" sz="3100" u="sng" dirty="0" smtClean="0"/>
          </a:p>
          <a:p>
            <a:r>
              <a:rPr lang="cs-CZ" sz="3100" dirty="0" smtClean="0">
                <a:hlinkClick r:id="rId3"/>
              </a:rPr>
              <a:t>http</a:t>
            </a:r>
            <a:r>
              <a:rPr lang="cs-CZ" sz="3100" dirty="0">
                <a:hlinkClick r:id="rId3"/>
              </a:rPr>
              <a:t>://</a:t>
            </a:r>
            <a:r>
              <a:rPr lang="cs-CZ" sz="3100" dirty="0" smtClean="0">
                <a:hlinkClick r:id="rId3"/>
              </a:rPr>
              <a:t>de.wikipedia.org/wiki/Johann_Sebastian_Bach</a:t>
            </a:r>
            <a:endParaRPr lang="cs-CZ" sz="3100" dirty="0" smtClean="0"/>
          </a:p>
          <a:p>
            <a:r>
              <a:rPr lang="cs-CZ" sz="1800" dirty="0" smtClean="0"/>
              <a:t>http</a:t>
            </a:r>
            <a:r>
              <a:rPr lang="cs-CZ" sz="1800" dirty="0"/>
              <a:t>://</a:t>
            </a:r>
            <a:r>
              <a:rPr lang="cs-CZ" sz="1800" dirty="0" smtClean="0"/>
              <a:t>commons.wikimedia.org/wiki/Johann_Sebastian_Bach</a:t>
            </a:r>
            <a:endParaRPr lang="cs-CZ" sz="1800" dirty="0"/>
          </a:p>
          <a:p>
            <a:r>
              <a:rPr lang="cs-CZ" sz="1800" u="sng" dirty="0">
                <a:hlinkClick r:id="rId3"/>
              </a:rPr>
              <a:t>http://</a:t>
            </a:r>
            <a:r>
              <a:rPr lang="cs-CZ" sz="1800" u="sng" dirty="0" smtClean="0">
                <a:hlinkClick r:id="rId3"/>
              </a:rPr>
              <a:t>de.wikipedia.org/wiki/Johann_Sebastian_Bach</a:t>
            </a:r>
            <a:endParaRPr lang="cs-CZ" sz="1800" u="sng" dirty="0" smtClean="0"/>
          </a:p>
          <a:p>
            <a:r>
              <a:rPr lang="cs-CZ" sz="1800" u="sng" dirty="0">
                <a:hlinkClick r:id="rId4"/>
              </a:rPr>
              <a:t>http://commons.wikimedia.org/wiki/File:Stralsund,_Marienkirc</a:t>
            </a:r>
            <a:endParaRPr lang="cs-CZ" sz="1800" u="sng" dirty="0"/>
          </a:p>
          <a:p>
            <a:endParaRPr lang="cs-CZ" sz="1800" u="sng" dirty="0" smtClean="0"/>
          </a:p>
          <a:p>
            <a:r>
              <a:rPr lang="cs-CZ" sz="1800" dirty="0" smtClean="0"/>
              <a:t>Vlastní kresba</a:t>
            </a:r>
            <a:endParaRPr lang="cs-CZ" sz="1800" dirty="0"/>
          </a:p>
          <a:p>
            <a:endParaRPr lang="cs-CZ" sz="2000" dirty="0"/>
          </a:p>
          <a:p>
            <a:endParaRPr lang="cs-CZ" sz="1200" dirty="0"/>
          </a:p>
          <a:p>
            <a:endParaRPr lang="cs-CZ" sz="1200" dirty="0"/>
          </a:p>
          <a:p>
            <a:endParaRPr lang="cs-CZ" dirty="0"/>
          </a:p>
          <a:p>
            <a:r>
              <a:rPr lang="cs-CZ" dirty="0"/>
              <a:t>Z důvodu nedostatku místa na  nosiči dat a kvůli velikosti souborů uvádím pouze odkazy na </a:t>
            </a:r>
            <a:r>
              <a:rPr lang="cs-CZ" dirty="0" err="1"/>
              <a:t>int</a:t>
            </a:r>
            <a:r>
              <a:rPr lang="cs-CZ" dirty="0"/>
              <a:t>. adresy hudebních ukázek.</a:t>
            </a:r>
          </a:p>
          <a:p>
            <a:endParaRPr lang="cs-CZ" dirty="0" smtClean="0"/>
          </a:p>
        </p:txBody>
      </p:sp>
      <p:sp>
        <p:nvSpPr>
          <p:cNvPr id="15364" name="Zástupný symbol pro obsah 2"/>
          <p:cNvSpPr txBox="1">
            <a:spLocks/>
          </p:cNvSpPr>
          <p:nvPr/>
        </p:nvSpPr>
        <p:spPr bwMode="auto">
          <a:xfrm>
            <a:off x="-1332656" y="548680"/>
            <a:ext cx="2925762" cy="1136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28600" indent="-182563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>
              <a:spcBef>
                <a:spcPct val="20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itchFamily="18" charset="0"/>
              <a:buChar char="*"/>
            </a:pPr>
            <a:endParaRPr lang="cs-CZ" sz="2200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3182143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367</Words>
  <Application>Microsoft Office PowerPoint</Application>
  <PresentationFormat>Předvádění na obrazovce (4:3)</PresentationFormat>
  <Paragraphs>99</Paragraphs>
  <Slides>12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Deluxe</vt:lpstr>
      <vt:lpstr>Johann Sebastian Bach</vt:lpstr>
      <vt:lpstr>Johann Sebastian Bach</vt:lpstr>
      <vt:lpstr>Snímek 3</vt:lpstr>
      <vt:lpstr>Výmar</vt:lpstr>
      <vt:lpstr>Köthen</vt:lpstr>
      <vt:lpstr>Snímek 6</vt:lpstr>
      <vt:lpstr>Lipsko</vt:lpstr>
      <vt:lpstr>Snímek 8</vt:lpstr>
      <vt:lpstr>Snímek 9</vt:lpstr>
      <vt:lpstr>Poslechy</vt:lpstr>
      <vt:lpstr>test</vt:lpstr>
      <vt:lpstr>Snímek 12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Bedřich Smetana - dílo</dc:title>
  <dc:creator>Jaroslava Černá</dc:creator>
  <cp:lastModifiedBy>Vaše jméno</cp:lastModifiedBy>
  <cp:revision>26</cp:revision>
  <dcterms:created xsi:type="dcterms:W3CDTF">2011-07-08T10:25:42Z</dcterms:created>
  <dcterms:modified xsi:type="dcterms:W3CDTF">2012-09-28T16:45:32Z</dcterms:modified>
</cp:coreProperties>
</file>