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5" r:id="rId1"/>
    <p:sldMasterId id="2147483989" r:id="rId2"/>
  </p:sldMasterIdLst>
  <p:notesMasterIdLst>
    <p:notesMasterId r:id="rId13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B7015F-81C4-4560-B601-AB4E1F5C469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C730D3-04A6-4B72-B7DA-17DA233977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542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w Cen MT" pitchFamily="34" charset="-1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w Cen MT" pitchFamily="34" charset="-1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w Cen MT" pitchFamily="34" charset="-1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w Cen MT" pitchFamily="34" charset="-1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w Cen MT" pitchFamily="34" charset="-1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itchFamily="34" charset="-1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itchFamily="34" charset="-1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itchFamily="34" charset="-1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itchFamily="34" charset="-18"/>
              </a:defRPr>
            </a:lvl9pPr>
          </a:lstStyle>
          <a:p>
            <a:pPr eaLnBrk="1" hangingPunct="1"/>
            <a:fld id="{820A75DD-3F4C-442F-94A0-BC313727F819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4AE"/>
            </a:gs>
            <a:gs pos="10000">
              <a:srgbClr val="BD922A"/>
            </a:gs>
            <a:gs pos="56000">
              <a:srgbClr val="FFC000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6" r:id="rId1"/>
    <p:sldLayoutId id="2147483967" r:id="rId2"/>
    <p:sldLayoutId id="2147483968" r:id="rId3"/>
    <p:sldLayoutId id="2147483969" r:id="rId4"/>
    <p:sldLayoutId id="2147483970" r:id="rId5"/>
    <p:sldLayoutId id="2147483971" r:id="rId6"/>
    <p:sldLayoutId id="2147483972" r:id="rId7"/>
    <p:sldLayoutId id="2147483973" r:id="rId8"/>
    <p:sldLayoutId id="2147483974" r:id="rId9"/>
    <p:sldLayoutId id="2147483975" r:id="rId10"/>
    <p:sldLayoutId id="214748397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4AE"/>
            </a:gs>
            <a:gs pos="10000">
              <a:srgbClr val="BD922A"/>
            </a:gs>
            <a:gs pos="56000">
              <a:srgbClr val="FFC000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4617D881-4249-4D5C-B80F-5E7603D6CBE7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C59FA1E2-F3E5-4648-A55A-F9E7942AA04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0" r:id="rId1"/>
    <p:sldLayoutId id="2147483991" r:id="rId2"/>
    <p:sldLayoutId id="2147483992" r:id="rId3"/>
    <p:sldLayoutId id="2147483993" r:id="rId4"/>
    <p:sldLayoutId id="2147483994" r:id="rId5"/>
    <p:sldLayoutId id="2147483995" r:id="rId6"/>
    <p:sldLayoutId id="2147483996" r:id="rId7"/>
    <p:sldLayoutId id="2147483997" r:id="rId8"/>
    <p:sldLayoutId id="2147483998" r:id="rId9"/>
    <p:sldLayoutId id="2147483999" r:id="rId10"/>
    <p:sldLayoutId id="2147484000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mp3stream.cz/watch.php?title=stream&amp;link=http://www.youtube.com/v/H437w1nA-jA&amp;feature=youtube_gdata_player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mp3stream.cz/watch.php?title=stream&amp;link=http://www.youtube.com/v/Am7u8n3IYZU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mp3stream.cz/watch.php?title=stream&amp;link=http://www.youtube.com/v/LXUcwuRvC5o&amp;feature=youtube_gdata_player" TargetMode="External"/><Relationship Id="rId2" Type="http://schemas.openxmlformats.org/officeDocument/2006/relationships/hyperlink" Target="http://mp3stream.cz/watch.php?title=stream&amp;link=http://www.youtube.com/v/fiQggEYSrxQ&amp;feature=youtube_gdata_player" TargetMode="Externa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hyperlink" Target="http://mp3stream.cz/watch.php?title=stream&amp;link=http://www.youtube.com/v/jv5EO_xdaMA&amp;feature=youtube_gdata_player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mp3stream.cz/watch.php?title=stream&amp;link=http://www.youtube.com/v/hCJqqnJ89RQ&amp;feature=youtube_gdata_player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Leo%C5%A1_Jan%C3%A1%C4%8Dek" TargetMode="External"/><Relationship Id="rId2" Type="http://schemas.openxmlformats.org/officeDocument/2006/relationships/hyperlink" Target="http://cs.wikipedia.org/wiki/Gabriela_Preissov%C3%A1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Rudolf_T%C4%9Bsnohl%C3%ADde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5"/>
            <a:ext cx="7772400" cy="1470025"/>
          </a:xfrm>
        </p:spPr>
        <p:txBody>
          <a:bodyPr/>
          <a:lstStyle/>
          <a:p>
            <a:pPr eaLnBrk="1" hangingPunct="1"/>
            <a:r>
              <a:rPr lang="cs-CZ" dirty="0" smtClean="0"/>
              <a:t>Leoš Janáček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3762306"/>
            <a:ext cx="6400800" cy="1060587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 b="1" smtClean="0">
                <a:solidFill>
                  <a:srgbClr val="000000"/>
                </a:solidFill>
              </a:rPr>
              <a:t>VY_32_INOVACE_I-A-16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44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1125538"/>
            <a:ext cx="3924300" cy="4527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125538"/>
            <a:ext cx="7172348" cy="1470025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bg1"/>
                </a:solidFill>
              </a:rPr>
              <a:t>Leoš Janáček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179512" y="4149080"/>
            <a:ext cx="6400800" cy="1285884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Narodil se  3. července v Hukvaldech</a:t>
            </a:r>
          </a:p>
          <a:p>
            <a:pPr eaLnBrk="1" hangingPunct="1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Zemřel 12. srpna 1928 v Ostravě</a:t>
            </a:r>
          </a:p>
        </p:txBody>
      </p:sp>
    </p:spTree>
    <p:extLst>
      <p:ext uri="{BB962C8B-B14F-4D97-AF65-F5344CB8AC3E}">
        <p14:creationId xmlns:p14="http://schemas.microsoft.com/office/powerpoint/2010/main" val="869429448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4436"/>
            <a:ext cx="4578085" cy="3433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211960" y="0"/>
            <a:ext cx="5184576" cy="6628478"/>
          </a:xfrm>
        </p:spPr>
        <p:txBody>
          <a:bodyPr>
            <a:normAutofit/>
          </a:bodyPr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sz="3200" b="1" dirty="0" smtClean="0">
                <a:solidFill>
                  <a:schemeClr val="bg1"/>
                </a:solidFill>
              </a:rPr>
              <a:t>Janáček studoval </a:t>
            </a:r>
            <a:r>
              <a:rPr lang="cs-CZ" sz="3200" b="1" dirty="0" smtClean="0">
                <a:solidFill>
                  <a:schemeClr val="bg1"/>
                </a:solidFill>
              </a:rPr>
              <a:t>             v </a:t>
            </a:r>
            <a:r>
              <a:rPr lang="cs-CZ" sz="3200" b="1" dirty="0" smtClean="0">
                <a:solidFill>
                  <a:schemeClr val="bg1"/>
                </a:solidFill>
              </a:rPr>
              <a:t>klášterní škole v Brně, potom </a:t>
            </a:r>
            <a:r>
              <a:rPr lang="cs-CZ" sz="3200" b="1" dirty="0" smtClean="0"/>
              <a:t>gymnázium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</a:p>
          <a:p>
            <a:pPr eaLnBrk="1" hangingPunct="1"/>
            <a:r>
              <a:rPr lang="cs-CZ" sz="3200" b="1" dirty="0" smtClean="0">
                <a:solidFill>
                  <a:schemeClr val="bg1"/>
                </a:solidFill>
              </a:rPr>
              <a:t>V Praze studoval na </a:t>
            </a:r>
            <a:r>
              <a:rPr lang="cs-CZ" sz="3200" b="1" u="sng" dirty="0" smtClean="0">
                <a:solidFill>
                  <a:schemeClr val="bg1"/>
                </a:solidFill>
              </a:rPr>
              <a:t>varhanické škole.</a:t>
            </a:r>
          </a:p>
          <a:p>
            <a:pPr eaLnBrk="1" hangingPunct="1"/>
            <a:r>
              <a:rPr lang="cs-CZ" sz="3200" b="1" dirty="0" smtClean="0">
                <a:solidFill>
                  <a:schemeClr val="bg1"/>
                </a:solidFill>
              </a:rPr>
              <a:t>Dále studoval v Lipsku,         ve Vídni.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1027" name="Picture 3" descr="C:\Users\Jaroslava Černá\Desktop\Fibich,Dvořák,Smetana atd\obr.8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200"/>
            <a:ext cx="1758589" cy="263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52736"/>
            <a:ext cx="8229600" cy="11430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800" dirty="0" smtClean="0">
                <a:solidFill>
                  <a:schemeClr val="accent6">
                    <a:tint val="1000"/>
                  </a:schemeClr>
                </a:solidFill>
              </a:rPr>
              <a:t>       </a:t>
            </a:r>
            <a:r>
              <a:rPr lang="cs-CZ" sz="8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Mládí</a:t>
            </a:r>
            <a:endParaRPr lang="cs-CZ" sz="8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4443429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26064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Brno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pic>
        <p:nvPicPr>
          <p:cNvPr id="2050" name="Picture 2" descr="C:\Users\Jaroslava Černá\Desktop\Fibich,Dvořák,Smetana atd\obr.8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852" y="14777"/>
            <a:ext cx="4499992" cy="6749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107504" y="1988840"/>
            <a:ext cx="4330700" cy="4137025"/>
          </a:xfrm>
        </p:spPr>
        <p:txBody>
          <a:bodyPr>
            <a:noAutofit/>
          </a:bodyPr>
          <a:lstStyle/>
          <a:p>
            <a:pPr eaLnBrk="1" hangingPunct="1"/>
            <a:r>
              <a:rPr lang="cs-CZ" sz="2800" dirty="0" smtClean="0"/>
              <a:t>Po návratu do Brna </a:t>
            </a:r>
            <a:r>
              <a:rPr lang="cs-CZ" sz="2800" u="sng" dirty="0" smtClean="0">
                <a:solidFill>
                  <a:schemeClr val="bg1"/>
                </a:solidFill>
              </a:rPr>
              <a:t>založil varhanickou školu </a:t>
            </a:r>
            <a:r>
              <a:rPr lang="cs-CZ" sz="2800" dirty="0" smtClean="0"/>
              <a:t>a působil tam jako ředitel.</a:t>
            </a:r>
          </a:p>
          <a:p>
            <a:pPr eaLnBrk="1" hangingPunct="1"/>
            <a:r>
              <a:rPr lang="cs-CZ" sz="2800" dirty="0" smtClean="0"/>
              <a:t>Po založení Československa působil jako profesor brněnské pobočky Pražské konzervatoře, později </a:t>
            </a:r>
            <a:r>
              <a:rPr lang="cs-CZ" sz="2800" u="sng" dirty="0" smtClean="0">
                <a:solidFill>
                  <a:schemeClr val="bg1"/>
                </a:solidFill>
              </a:rPr>
              <a:t>založil konzervatoř </a:t>
            </a:r>
          </a:p>
          <a:p>
            <a:pPr eaLnBrk="1" hangingPunct="1"/>
            <a:r>
              <a:rPr lang="cs-CZ" sz="2800" u="sng" dirty="0" smtClean="0">
                <a:solidFill>
                  <a:schemeClr val="bg1"/>
                </a:solidFill>
              </a:rPr>
              <a:t>v Brně.</a:t>
            </a:r>
          </a:p>
        </p:txBody>
      </p:sp>
    </p:spTree>
    <p:extLst>
      <p:ext uri="{BB962C8B-B14F-4D97-AF65-F5344CB8AC3E}">
        <p14:creationId xmlns:p14="http://schemas.microsoft.com/office/powerpoint/2010/main" val="2261113718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284663" y="908720"/>
            <a:ext cx="4535487" cy="4929188"/>
          </a:xfrm>
        </p:spPr>
        <p:txBody>
          <a:bodyPr>
            <a:normAutofit/>
          </a:bodyPr>
          <a:lstStyle/>
          <a:p>
            <a:pPr eaLnBrk="1" hangingPunct="1"/>
            <a:endParaRPr lang="cs-CZ" dirty="0" smtClean="0"/>
          </a:p>
          <a:p>
            <a:pPr eaLnBrk="1" hangingPunct="1"/>
            <a:r>
              <a:rPr lang="cs-CZ" sz="3200" dirty="0" smtClean="0">
                <a:solidFill>
                  <a:schemeClr val="bg1"/>
                </a:solidFill>
              </a:rPr>
              <a:t>Oženil se se svou šestnáctiletou žákyní.</a:t>
            </a:r>
          </a:p>
          <a:p>
            <a:pPr eaLnBrk="1" hangingPunct="1"/>
            <a:endParaRPr lang="cs-CZ" sz="3200" dirty="0" smtClean="0">
              <a:solidFill>
                <a:schemeClr val="bg1"/>
              </a:solidFill>
            </a:endParaRPr>
          </a:p>
          <a:p>
            <a:pPr eaLnBrk="1" hangingPunct="1"/>
            <a:endParaRPr lang="cs-CZ" sz="3200" dirty="0">
              <a:solidFill>
                <a:schemeClr val="bg1"/>
              </a:solidFill>
            </a:endParaRPr>
          </a:p>
          <a:p>
            <a:pPr eaLnBrk="1" hangingPunct="1"/>
            <a:endParaRPr lang="cs-CZ" sz="3200" dirty="0" smtClean="0">
              <a:solidFill>
                <a:schemeClr val="bg1"/>
              </a:solidFill>
            </a:endParaRPr>
          </a:p>
          <a:p>
            <a:pPr eaLnBrk="1" hangingPunct="1"/>
            <a:r>
              <a:rPr lang="cs-CZ" sz="3200" dirty="0" smtClean="0">
                <a:solidFill>
                  <a:schemeClr val="bg1"/>
                </a:solidFill>
              </a:rPr>
              <a:t>Syn (ve dvou letech )        a dcera(v jednadvaceti letech) mu zemřeli.</a:t>
            </a:r>
          </a:p>
          <a:p>
            <a:pPr eaLnBrk="1" hangingPunct="1"/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>
              <a:solidFill>
                <a:schemeClr val="accent6">
                  <a:tint val="1000"/>
                </a:schemeClr>
              </a:solidFill>
            </a:endParaRPr>
          </a:p>
        </p:txBody>
      </p:sp>
      <p:pic>
        <p:nvPicPr>
          <p:cNvPr id="922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760413"/>
            <a:ext cx="3673475" cy="552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8981448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584" y="1673858"/>
            <a:ext cx="3744416" cy="5184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92696"/>
            <a:ext cx="5616624" cy="640901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Ve své tvorbě se inspiroval                                 moravskou lidovou písní.</a:t>
            </a:r>
          </a:p>
          <a:p>
            <a:pPr eaLnBrk="1" hangingPunct="1"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Po vzoru Antonína Dvořáka                                        napsal   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Lašské tance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pPr marL="0" indent="0" eaLnBrk="1" hangingPunct="1">
              <a:buNone/>
              <a:defRPr/>
            </a:pPr>
            <a:r>
              <a:rPr lang="cs-CZ" sz="800" dirty="0" smtClean="0">
                <a:solidFill>
                  <a:schemeClr val="bg1"/>
                </a:solidFill>
                <a:hlinkClick r:id="rId3"/>
              </a:rPr>
              <a:t>http://mp3stream.cz/watch.php?title=stream&amp;link=http://www.youtube.com/v/H437w1nA-jA&amp;feature=youtube_gdata_player</a:t>
            </a:r>
            <a:endParaRPr lang="cs-CZ" sz="800" dirty="0" smtClean="0">
              <a:solidFill>
                <a:schemeClr val="bg1"/>
              </a:solidFill>
            </a:endParaRPr>
          </a:p>
          <a:p>
            <a:pPr marL="0" indent="0" eaLnBrk="1" hangingPunct="1">
              <a:buNone/>
              <a:defRPr/>
            </a:pPr>
            <a:endParaRPr lang="cs-CZ" dirty="0">
              <a:solidFill>
                <a:schemeClr val="bg1"/>
              </a:solidFill>
            </a:endParaRPr>
          </a:p>
          <a:p>
            <a:pPr marL="0" indent="0" eaLnBrk="1" hangingPunct="1"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eaLnBrk="1" hangingPunct="1">
              <a:buNone/>
              <a:defRPr/>
            </a:pP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                                              </a:t>
            </a: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Dcera Olga</a:t>
            </a:r>
          </a:p>
          <a:p>
            <a:pPr marL="0" indent="0" eaLnBrk="1" hangingPunct="1">
              <a:buNone/>
              <a:defRPr/>
            </a:pPr>
            <a:endParaRPr lang="cs-CZ" sz="2800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defRPr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Zemřela v jednadvaceti letech</a:t>
            </a: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008073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700" y="3286668"/>
            <a:ext cx="2703300" cy="3571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26064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Její pastorkyňa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20807"/>
            <a:ext cx="3346450" cy="490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58302" y="1016978"/>
            <a:ext cx="6012160" cy="5707063"/>
          </a:xfrm>
        </p:spPr>
        <p:txBody>
          <a:bodyPr rtlCol="0">
            <a:normAutofit fontScale="85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charset="0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000" dirty="0" smtClean="0">
                <a:solidFill>
                  <a:schemeClr val="bg1"/>
                </a:solidFill>
              </a:rPr>
              <a:t>V roce 1904 napsal </a:t>
            </a:r>
            <a:r>
              <a:rPr lang="cs-CZ" sz="3000" u="sng" dirty="0" smtClean="0">
                <a:solidFill>
                  <a:schemeClr val="bg1"/>
                </a:solidFill>
              </a:rPr>
              <a:t>operu</a:t>
            </a:r>
            <a:r>
              <a:rPr lang="cs-CZ" sz="3000" dirty="0" smtClean="0">
                <a:solidFill>
                  <a:schemeClr val="bg1"/>
                </a:solidFill>
              </a:rPr>
              <a:t> </a:t>
            </a:r>
            <a:r>
              <a:rPr lang="cs-CZ" sz="3800" dirty="0" smtClean="0">
                <a:solidFill>
                  <a:schemeClr val="bg1"/>
                </a:solidFill>
              </a:rPr>
              <a:t>Její pastorkyňa</a:t>
            </a:r>
            <a:r>
              <a:rPr lang="cs-CZ" sz="3800" dirty="0">
                <a:solidFill>
                  <a:schemeClr val="bg1"/>
                </a:solidFill>
              </a:rPr>
              <a:t> </a:t>
            </a:r>
            <a:r>
              <a:rPr lang="cs-CZ" sz="3000" dirty="0">
                <a:solidFill>
                  <a:schemeClr val="bg1"/>
                </a:solidFill>
              </a:rPr>
              <a:t> </a:t>
            </a:r>
            <a:r>
              <a:rPr lang="cs-CZ" sz="3000" dirty="0" smtClean="0">
                <a:solidFill>
                  <a:schemeClr val="bg1"/>
                </a:solidFill>
              </a:rPr>
              <a:t>                                                    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000" dirty="0" smtClean="0">
                <a:solidFill>
                  <a:schemeClr val="bg1"/>
                </a:solidFill>
              </a:rPr>
              <a:t> (známá též jako Jenůfa).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000" dirty="0" smtClean="0"/>
              <a:t>  </a:t>
            </a:r>
            <a:r>
              <a:rPr lang="cs-CZ" sz="1300" dirty="0" smtClean="0">
                <a:hlinkClick r:id="rId4"/>
              </a:rPr>
              <a:t>http://mp3stream.cz/watch.php?title=stream&amp;link=http://www.youtube.com/v/Am7u8n3IYZU</a:t>
            </a:r>
            <a:r>
              <a:rPr lang="cs-CZ" sz="1300" dirty="0" smtClean="0"/>
              <a:t> 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4100" dirty="0" smtClean="0"/>
              <a:t>Gabriela Preissová</a:t>
            </a:r>
            <a:r>
              <a:rPr lang="cs-CZ" dirty="0" smtClean="0"/>
              <a:t>,                                     </a:t>
            </a:r>
            <a:r>
              <a:rPr lang="cs-CZ" sz="3100" dirty="0" smtClean="0"/>
              <a:t>autorka divadelní hry                                           Její pastorkyňa</a:t>
            </a:r>
            <a:endParaRPr lang="cs-CZ" sz="3100" dirty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674370" lvl="1" indent="-274320"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/>
              <a:t>                      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dirty="0">
              <a:solidFill>
                <a:srgbClr val="FF0000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                        </a:t>
            </a:r>
            <a:endParaRPr lang="cs-CZ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3403462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211960" y="327809"/>
            <a:ext cx="4740517" cy="5112568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Výlet pana Broučka.</a:t>
            </a:r>
          </a:p>
          <a:p>
            <a:pPr eaLnBrk="1" hangingPunct="1"/>
            <a:r>
              <a:rPr lang="cs-CZ" sz="2800" dirty="0" smtClean="0">
                <a:solidFill>
                  <a:srgbClr val="FFFF00"/>
                </a:solidFill>
              </a:rPr>
              <a:t>Příhody lišky Bystroušky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 eaLnBrk="1" hangingPunct="1"/>
            <a:r>
              <a:rPr lang="cs-CZ" sz="2000" dirty="0" smtClean="0">
                <a:solidFill>
                  <a:schemeClr val="tx1"/>
                </a:solidFill>
              </a:rPr>
              <a:t>Opera podle lyrické pohádky </a:t>
            </a:r>
            <a:r>
              <a:rPr lang="cs-CZ" sz="2800" dirty="0" smtClean="0">
                <a:solidFill>
                  <a:schemeClr val="tx1"/>
                </a:solidFill>
              </a:rPr>
              <a:t>Rudolfa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Těsnohlídka</a:t>
            </a:r>
            <a:endParaRPr lang="cs-CZ" sz="2800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cs-CZ" sz="900" dirty="0" smtClean="0">
                <a:solidFill>
                  <a:srgbClr val="FFFF00"/>
                </a:solidFill>
                <a:hlinkClick r:id="rId2"/>
              </a:rPr>
              <a:t>http://mp3stream.cz/watch.php?title=stream&amp;link=http://www.youtube.com/v/fiQggEYSrxQ&amp;feature=youtube_gdata_player</a:t>
            </a:r>
            <a:endParaRPr lang="cs-CZ" sz="9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900" dirty="0" smtClean="0">
                <a:solidFill>
                  <a:srgbClr val="FFFF00"/>
                </a:solidFill>
                <a:hlinkClick r:id="rId3"/>
              </a:rPr>
              <a:t>http://mp3stream.cz/watch.php?title=stream&amp;link=http://www.youtube.com/v/LXUcwuRvC5o&amp;feature=youtube_gdata_player</a:t>
            </a:r>
            <a:endParaRPr lang="cs-CZ" sz="9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900" dirty="0" smtClean="0">
                <a:solidFill>
                  <a:srgbClr val="FFFF00"/>
                </a:solidFill>
                <a:hlinkClick r:id="rId4"/>
              </a:rPr>
              <a:t>http://mp3stream.cz/watch.php?title=stream&amp;link=http://www.youtube.com/v/jv5EO_xdaMA&amp;feature=youtube_gdata_player</a:t>
            </a:r>
            <a:endParaRPr lang="cs-CZ" sz="900" dirty="0" smtClean="0">
              <a:solidFill>
                <a:srgbClr val="FFFF00"/>
              </a:solidFill>
            </a:endParaRP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76672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Další opery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5" y="2884093"/>
            <a:ext cx="3822311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875" y="3429000"/>
            <a:ext cx="2143125" cy="336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2235783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0" y="692696"/>
            <a:ext cx="5010150" cy="4525963"/>
          </a:xfrm>
        </p:spPr>
        <p:txBody>
          <a:bodyPr>
            <a:normAutofit/>
          </a:bodyPr>
          <a:lstStyle/>
          <a:p>
            <a:pPr eaLnBrk="1" hangingPunct="1"/>
            <a:endParaRPr lang="cs-CZ" dirty="0" smtClean="0"/>
          </a:p>
          <a:p>
            <a:pPr eaLnBrk="1" hangingPunct="1"/>
            <a:r>
              <a:rPr lang="cs-CZ" sz="2800" dirty="0" err="1" smtClean="0">
                <a:solidFill>
                  <a:srgbClr val="FFFF00"/>
                </a:solidFill>
              </a:rPr>
              <a:t>Sinfonietta</a:t>
            </a:r>
            <a:endParaRPr lang="cs-CZ" sz="28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100" dirty="0" smtClean="0">
                <a:solidFill>
                  <a:srgbClr val="FFFF00"/>
                </a:solidFill>
                <a:hlinkClick r:id="rId3"/>
              </a:rPr>
              <a:t>http://mp3stream.cz/watch.php?title=stream&amp;link=http://www.youtube.com/v/hCJqqnJ89RQ&amp;feature=youtube_gdata_player</a:t>
            </a:r>
            <a:endParaRPr lang="cs-CZ" sz="1100" dirty="0" smtClean="0">
              <a:solidFill>
                <a:srgbClr val="FFFF00"/>
              </a:solidFill>
            </a:endParaRPr>
          </a:p>
          <a:p>
            <a:pPr eaLnBrk="1" hangingPunct="1"/>
            <a:endParaRPr lang="cs-CZ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2800" dirty="0" smtClean="0">
                <a:solidFill>
                  <a:srgbClr val="FFFF00"/>
                </a:solidFill>
              </a:rPr>
              <a:t>Glagolská mše – </a:t>
            </a:r>
            <a:r>
              <a:rPr lang="cs-CZ" sz="2800" dirty="0" smtClean="0"/>
              <a:t>ve staroslověnštině</a:t>
            </a:r>
          </a:p>
          <a:p>
            <a:pPr eaLnBrk="1" hangingPunct="1"/>
            <a:endParaRPr lang="cs-CZ" dirty="0" smtClean="0">
              <a:solidFill>
                <a:srgbClr val="DFE6D0"/>
              </a:solidFill>
            </a:endParaRP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pic>
        <p:nvPicPr>
          <p:cNvPr id="3074" name="Picture 2" descr="C:\Users\Jaroslava Černá\Desktop\Fibich,Dvořák,Smetana atd\obr.0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03" y="67930"/>
            <a:ext cx="4752528" cy="6789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1298761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http://de.wikipedia.org/wiki/Leo%C5%A1_Jan%C3%A1%C4%8Dek</a:t>
            </a:r>
          </a:p>
          <a:p>
            <a:r>
              <a:rPr lang="cs-CZ" dirty="0"/>
              <a:t>http://en.wikipedia.org/wiki/Leo%C5%A1_Jan%C3%A1%C4%8Dek</a:t>
            </a:r>
          </a:p>
          <a:p>
            <a:r>
              <a:rPr lang="cs-CZ" u="sng" dirty="0">
                <a:hlinkClick r:id="rId2"/>
              </a:rPr>
              <a:t>http://cs.wikipedia.org/wiki/Gabriela_Preissov%C3%A1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en.wikipedia.org/wiki/Leo%C5%A1_Jan%C3%A1%C4%8Dek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cs.wikipedia.org/wiki/Rudolf_T%C4%9Bsnohl%C3%ADdek</a:t>
            </a:r>
            <a:endParaRPr lang="cs-CZ" dirty="0" smtClean="0"/>
          </a:p>
          <a:p>
            <a:r>
              <a:rPr lang="cs-CZ" dirty="0"/>
              <a:t>http://cs.wikipedia.org/wiki/Soubor:P7130167.JPG</a:t>
            </a:r>
            <a:endParaRPr lang="cs-CZ" dirty="0" smtClean="0"/>
          </a:p>
          <a:p>
            <a:r>
              <a:rPr lang="cs-CZ" dirty="0" smtClean="0"/>
              <a:t>Vlastní kresby</a:t>
            </a:r>
          </a:p>
          <a:p>
            <a:r>
              <a:rPr lang="cs-CZ" dirty="0"/>
              <a:t>http://cs.wikipedia.org/wiki/Jej%C3%AD_pastorky%C5%88a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effectLst/>
              </a:rPr>
              <a:t>Z důvodu nedostatku místa na  nosiči dat a kvůli velikosti souborů uvádím pouze odkazy na </a:t>
            </a:r>
            <a:r>
              <a:rPr lang="cs-CZ" dirty="0" err="1">
                <a:effectLst/>
              </a:rPr>
              <a:t>int</a:t>
            </a:r>
            <a:r>
              <a:rPr lang="cs-CZ" dirty="0">
                <a:effectLst/>
              </a:rPr>
              <a:t>. adresy hudebních ukázek.</a:t>
            </a:r>
          </a:p>
          <a:p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730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228</Words>
  <Application>Microsoft Office PowerPoint</Application>
  <PresentationFormat>Předvádění na obrazovce (4:3)</PresentationFormat>
  <Paragraphs>73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Vlnění</vt:lpstr>
      <vt:lpstr>Živly</vt:lpstr>
      <vt:lpstr>Leoš Janáček</vt:lpstr>
      <vt:lpstr>Leoš Janáček</vt:lpstr>
      <vt:lpstr>       Mládí</vt:lpstr>
      <vt:lpstr>Brno</vt:lpstr>
      <vt:lpstr>Prezentace aplikace PowerPoint</vt:lpstr>
      <vt:lpstr>Prezentace aplikace PowerPoint</vt:lpstr>
      <vt:lpstr>Její pastorkyňa</vt:lpstr>
      <vt:lpstr>Další opery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Suk</dc:title>
  <dc:creator>Jaroslava Černá</dc:creator>
  <cp:lastModifiedBy>Jaroslava Černá</cp:lastModifiedBy>
  <cp:revision>19</cp:revision>
  <dcterms:created xsi:type="dcterms:W3CDTF">2011-07-08T15:45:47Z</dcterms:created>
  <dcterms:modified xsi:type="dcterms:W3CDTF">2012-09-28T14:24:39Z</dcterms:modified>
</cp:coreProperties>
</file>