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9A5CE5-116F-4D46-9F70-CB371B94A896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863249-7E4B-45AA-BFC7-4C5D90C5D9B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mp3stream.cz/watch.php?title=stream&amp;link=http://www.youtube.com/v/BNfTN5-yWrE&amp;feature=youtube_gdata_player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mp3stream.cz/watch.php?title=stream&amp;link=http://www.youtube.com/v/BoeOWVB2eJo&amp;feature=youtube_gdata_player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mp3stream.cz/watch.php?title=stream&amp;link=http://www.youtube.com/v/4m24n3-9I3o&amp;feature=youtube_gdata_player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mp3stream.cz/watch.php?title=stream&amp;link=http://www.youtube.com/v/MwuNqcKUxto&amp;feature=youtube_gdata_player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hkWpp2zm7f8&amp;feature=youtube_gdata_player" TargetMode="External"/><Relationship Id="rId2" Type="http://schemas.openxmlformats.org/officeDocument/2006/relationships/hyperlink" Target="http://mp3stream.cz/watch.php?title=stream&amp;link=http://www.youtube.com/v/0VN1Rvyl8Fw&amp;feature=youtube_gdata_player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ousle" TargetMode="External"/><Relationship Id="rId2" Type="http://schemas.openxmlformats.org/officeDocument/2006/relationships/hyperlink" Target="http://cs.wikipedia.org/wiki/Kontraba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Steinway_&amp;_Sons_concert_grand_piano,_model_D-274,_manufactured_at_Steinway's_factory_in_Hamburg,_Germany.png" TargetMode="External"/><Relationship Id="rId4" Type="http://schemas.openxmlformats.org/officeDocument/2006/relationships/hyperlink" Target="http://cs.wikipedia.org/wiki/Pian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>
            <a:noAutofit/>
          </a:bodyPr>
          <a:lstStyle/>
          <a:p>
            <a:pPr algn="ctr" eaLnBrk="1" hangingPunct="1"/>
            <a:r>
              <a:rPr lang="cs-CZ" sz="7200" dirty="0" smtClean="0"/>
              <a:t>Antonín Dvořák dílo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274" y="3886200"/>
            <a:ext cx="5519651" cy="9144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000000"/>
                </a:solidFill>
              </a:rPr>
              <a:t>VY_32_INOVACE_I-A-10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21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340768"/>
            <a:ext cx="6777318" cy="1731982"/>
          </a:xfrm>
          <a:extLst/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dirty="0" smtClean="0"/>
              <a:t>Antonín Dvořák   dílo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67138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1685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608472"/>
            <a:ext cx="8686800" cy="4525963"/>
          </a:xfrm>
        </p:spPr>
        <p:txBody>
          <a:bodyPr rtlCol="0">
            <a:normAutofit/>
          </a:bodyPr>
          <a:lstStyle/>
          <a:p>
            <a:pPr marL="365760" indent="-36576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Moravské dvojzpěvy</a:t>
            </a:r>
          </a:p>
          <a:p>
            <a:pPr marL="365760" indent="-36576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Slovanské tance 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http://mp3stream.cz/watch.php?title=stream&amp;link=http://www.youtube.com/v/BNfTN5-yWrE&amp;feature=youtube_gdata_player</a:t>
            </a: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108" y="3522284"/>
            <a:ext cx="5010231" cy="3335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981" y="-30832"/>
            <a:ext cx="4914705" cy="327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56992"/>
            <a:ext cx="3322315" cy="3199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547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Novosvětská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908720"/>
            <a:ext cx="8686800" cy="5303838"/>
          </a:xfrm>
        </p:spPr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indent="-365760" algn="ctr" eaLnBrk="1" fontAlgn="auto" hangingPunct="1">
              <a:spcAft>
                <a:spcPts val="0"/>
              </a:spcAft>
              <a:defRPr/>
            </a:pPr>
            <a:r>
              <a:rPr lang="cs-CZ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9. symfonie </a:t>
            </a:r>
            <a:r>
              <a:rPr lang="cs-CZ" u="sng" dirty="0" smtClean="0">
                <a:solidFill>
                  <a:srgbClr val="00B050"/>
                </a:solidFill>
              </a:rPr>
              <a:t>„Z nového světa“ </a:t>
            </a:r>
            <a:r>
              <a:rPr lang="cs-CZ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neboli </a:t>
            </a:r>
            <a:r>
              <a:rPr lang="cs-CZ" u="sng" dirty="0" smtClean="0">
                <a:solidFill>
                  <a:srgbClr val="00B050"/>
                </a:solidFill>
              </a:rPr>
              <a:t>„Novosvětská“</a:t>
            </a:r>
          </a:p>
          <a:p>
            <a:pPr marL="365760" indent="-365760" eaLnBrk="1" fontAlgn="auto" hangingPunct="1">
              <a:spcAft>
                <a:spcPts val="0"/>
              </a:spcAft>
              <a:defRPr/>
            </a:pPr>
            <a:endParaRPr lang="cs-CZ" u="sng" dirty="0" smtClean="0">
              <a:solidFill>
                <a:srgbClr val="00B050"/>
              </a:solidFill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Vznikla za pobytu v New Yorku.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Dvořák zde zachytil své pocity, myšlenky, dojmy.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Poznává velkoměsto i venkov, černošskou                 a indiánskou hudbu a vzpomíná na domov. 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2. věta – </a:t>
            </a:r>
            <a:r>
              <a:rPr lang="cs-CZ" dirty="0" smtClean="0">
                <a:solidFill>
                  <a:srgbClr val="00B050"/>
                </a:solidFill>
              </a:rPr>
              <a:t>Largo </a:t>
            </a:r>
            <a:r>
              <a:rPr lang="cs-CZ" sz="1400" dirty="0" smtClean="0">
                <a:solidFill>
                  <a:srgbClr val="00B050"/>
                </a:solidFill>
                <a:hlinkClick r:id="rId2"/>
              </a:rPr>
              <a:t>http://mp3stream.cz/watch.php?title=stream&amp;link=http://www.youtube.com/v/BoeOWVB2eJo&amp;feature=youtube_gdata_player</a:t>
            </a:r>
            <a:endParaRPr lang="cs-CZ" sz="1400" dirty="0" smtClean="0">
              <a:solidFill>
                <a:srgbClr val="00B050"/>
              </a:solidFill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Hymna státu Iowa</a:t>
            </a: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999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65760" indent="-36576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Smyčcový kvartet „Americký“ (vznikl v Americe)</a:t>
            </a:r>
          </a:p>
          <a:p>
            <a:pPr marL="365760" indent="-36576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Koncerty: Klavírní, houslový, violoncellový</a:t>
            </a: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		</a:t>
            </a:r>
            <a:r>
              <a:rPr lang="cs-CZ" sz="1100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http://mp3stream.cz/watch.php?title=stream&amp;link=http://www.youtube.com/v/4m24n3-9I3o&amp;feature=youtube_gdata_player</a:t>
            </a:r>
            <a:endParaRPr lang="cs-CZ" sz="1100" dirty="0">
              <a:solidFill>
                <a:srgbClr val="00B050"/>
              </a:solidFill>
            </a:endParaRPr>
          </a:p>
        </p:txBody>
      </p:sp>
      <p:pic>
        <p:nvPicPr>
          <p:cNvPr id="1331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604611"/>
            <a:ext cx="1944216" cy="272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7284"/>
            <a:ext cx="2232248" cy="3149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45440"/>
            <a:ext cx="2095500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666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B050"/>
                </a:solidFill>
              </a:rPr>
              <a:t>Rusalka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788024" y="980728"/>
            <a:ext cx="4032448" cy="4581525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indent="-365760"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Nejlyričtější česká pohádková opera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Árie Rusalky  „Měsíčku na nebi hlubokém“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300" dirty="0" smtClean="0">
                <a:solidFill>
                  <a:srgbClr val="00B050"/>
                </a:solidFill>
                <a:hlinkClick r:id="rId2"/>
              </a:rPr>
              <a:t>http://mp3stream.cz/watch.php?title=stream&amp;link=http://www.youtube.com/v/MwuNqcKUxto&amp;feature=youtube_gdata_player</a:t>
            </a:r>
            <a:endParaRPr lang="cs-CZ" sz="1300" dirty="0">
              <a:solidFill>
                <a:srgbClr val="00B050"/>
              </a:solidFill>
            </a:endParaRPr>
          </a:p>
        </p:txBody>
      </p:sp>
      <p:pic>
        <p:nvPicPr>
          <p:cNvPr id="1536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" y="1484313"/>
            <a:ext cx="4439989" cy="5257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7399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Nadpis 2"/>
          <p:cNvSpPr>
            <a:spLocks noGrp="1"/>
          </p:cNvSpPr>
          <p:nvPr>
            <p:ph type="title"/>
          </p:nvPr>
        </p:nvSpPr>
        <p:spPr>
          <a:xfrm>
            <a:off x="1187624" y="-171400"/>
            <a:ext cx="8686800" cy="838200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16386" name="Zástupný symbol pro obsah 1"/>
          <p:cNvSpPr>
            <a:spLocks noGrp="1"/>
          </p:cNvSpPr>
          <p:nvPr>
            <p:ph idx="1"/>
          </p:nvPr>
        </p:nvSpPr>
        <p:spPr>
          <a:xfrm>
            <a:off x="-24617" y="404664"/>
            <a:ext cx="9122537" cy="6165304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u="sng" dirty="0" smtClean="0"/>
              <a:t>Rozdělení hlasů</a:t>
            </a:r>
            <a:r>
              <a:rPr lang="cs-CZ" u="sng" dirty="0" smtClean="0"/>
              <a:t>:</a:t>
            </a:r>
          </a:p>
          <a:p>
            <a:pPr algn="ctr"/>
            <a:endParaRPr lang="cs-CZ" u="sng" dirty="0" smtClean="0"/>
          </a:p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Vysoký ženský hlas  </a:t>
            </a:r>
            <a:r>
              <a:rPr lang="cs-CZ" sz="3000" dirty="0" smtClean="0"/>
              <a:t>-  </a:t>
            </a:r>
            <a:r>
              <a:rPr lang="cs-CZ" sz="3000" dirty="0" smtClean="0">
                <a:solidFill>
                  <a:srgbClr val="FF0000"/>
                </a:solidFill>
              </a:rPr>
              <a:t>SOPRÁN</a:t>
            </a:r>
          </a:p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Střední ženský hlas - </a:t>
            </a:r>
            <a:r>
              <a:rPr lang="cs-CZ" sz="3000" dirty="0" smtClean="0">
                <a:solidFill>
                  <a:srgbClr val="FF0000"/>
                </a:solidFill>
              </a:rPr>
              <a:t>Mezzosoprán</a:t>
            </a:r>
            <a:endParaRPr lang="cs-CZ" sz="3000" dirty="0" smtClean="0">
              <a:solidFill>
                <a:srgbClr val="FF0000"/>
              </a:solidFill>
            </a:endParaRPr>
          </a:p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Nízký </a:t>
            </a:r>
            <a:r>
              <a:rPr lang="cs-CZ" sz="3000" dirty="0">
                <a:solidFill>
                  <a:schemeClr val="tx1"/>
                </a:solidFill>
              </a:rPr>
              <a:t>ženský hlas   </a:t>
            </a:r>
            <a:r>
              <a:rPr lang="cs-CZ" sz="3000" dirty="0"/>
              <a:t>-  </a:t>
            </a:r>
            <a:r>
              <a:rPr lang="cs-CZ" sz="3000" dirty="0" smtClean="0">
                <a:solidFill>
                  <a:srgbClr val="00B050"/>
                </a:solidFill>
              </a:rPr>
              <a:t>ALT</a:t>
            </a:r>
          </a:p>
          <a:p>
            <a:pPr algn="ctr"/>
            <a:endParaRPr lang="cs-CZ" sz="3000" dirty="0" smtClean="0">
              <a:solidFill>
                <a:srgbClr val="00B050"/>
              </a:solidFill>
            </a:endParaRPr>
          </a:p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Vysoký </a:t>
            </a:r>
            <a:r>
              <a:rPr lang="cs-CZ" sz="3000" dirty="0">
                <a:solidFill>
                  <a:schemeClr val="tx1"/>
                </a:solidFill>
              </a:rPr>
              <a:t>mužský hlas   </a:t>
            </a:r>
            <a:r>
              <a:rPr lang="cs-CZ" sz="3000" dirty="0"/>
              <a:t>-  </a:t>
            </a:r>
            <a:r>
              <a:rPr lang="cs-CZ" sz="3000" dirty="0" smtClean="0">
                <a:solidFill>
                  <a:srgbClr val="FF0000"/>
                </a:solidFill>
              </a:rPr>
              <a:t>TENOR</a:t>
            </a:r>
          </a:p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Střední mužský hlas - </a:t>
            </a:r>
            <a:r>
              <a:rPr lang="cs-CZ" sz="3000" dirty="0" smtClean="0">
                <a:solidFill>
                  <a:srgbClr val="FF0000"/>
                </a:solidFill>
              </a:rPr>
              <a:t>Baryton</a:t>
            </a:r>
            <a:endParaRPr lang="cs-CZ" sz="3000" dirty="0">
              <a:solidFill>
                <a:srgbClr val="FF0000"/>
              </a:solidFill>
            </a:endParaRPr>
          </a:p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Nízký mužský hlas   </a:t>
            </a:r>
            <a:r>
              <a:rPr lang="cs-CZ" sz="3000" dirty="0" smtClean="0"/>
              <a:t>-  </a:t>
            </a:r>
            <a:r>
              <a:rPr lang="cs-CZ" sz="3000" dirty="0" smtClean="0">
                <a:solidFill>
                  <a:srgbClr val="00B050"/>
                </a:solidFill>
              </a:rPr>
              <a:t>BAS</a:t>
            </a:r>
          </a:p>
          <a:p>
            <a:r>
              <a:rPr lang="cs-CZ" dirty="0" smtClean="0"/>
              <a:t>Árie Ježibaby 		</a:t>
            </a:r>
          </a:p>
          <a:p>
            <a:pPr eaLnBrk="1" hangingPunct="1"/>
            <a:r>
              <a:rPr lang="cs-CZ" sz="1200" dirty="0" smtClean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mp3stream.cz/watch.php?title=stream&amp;link=http://www.youtube.com/v/0VN1Rvyl8Fw&amp;feature=youtube_gdata_player</a:t>
            </a:r>
            <a:endParaRPr lang="cs-CZ" sz="1100" dirty="0" smtClean="0"/>
          </a:p>
          <a:p>
            <a:r>
              <a:rPr lang="cs-CZ" dirty="0" smtClean="0"/>
              <a:t>Árie prince 	</a:t>
            </a:r>
            <a:r>
              <a:rPr lang="cs-CZ" sz="1200" dirty="0" smtClean="0">
                <a:hlinkClick r:id="rId3"/>
              </a:rPr>
              <a:t>http://mp3stream.cz/watch.php?title=stream&amp;link=http://www.youtube.com/v/hkWpp2zm7f8&amp;feature=youtube_gdata_player</a:t>
            </a:r>
            <a:endParaRPr lang="cs-CZ" sz="1200" dirty="0" smtClean="0"/>
          </a:p>
          <a:p>
            <a:r>
              <a:rPr lang="cs-CZ" sz="2000" dirty="0" smtClean="0"/>
              <a:t>Další opery: </a:t>
            </a:r>
            <a:r>
              <a:rPr lang="cs-CZ" sz="3300" dirty="0" smtClean="0">
                <a:solidFill>
                  <a:srgbClr val="FF0000"/>
                </a:solidFill>
              </a:rPr>
              <a:t>Jakobín</a:t>
            </a:r>
            <a:r>
              <a:rPr lang="cs-CZ" sz="3300" dirty="0" smtClean="0"/>
              <a:t> – z venkovského prostředí,     </a:t>
            </a:r>
            <a:r>
              <a:rPr lang="cs-CZ" sz="3300" dirty="0" smtClean="0"/>
              <a:t>      	          	      </a:t>
            </a:r>
            <a:r>
              <a:rPr lang="cs-CZ" sz="3300" dirty="0" smtClean="0">
                <a:solidFill>
                  <a:srgbClr val="FF0000"/>
                </a:solidFill>
              </a:rPr>
              <a:t>Čert </a:t>
            </a:r>
            <a:r>
              <a:rPr lang="cs-CZ" sz="3300" dirty="0" smtClean="0">
                <a:solidFill>
                  <a:srgbClr val="FF0000"/>
                </a:solidFill>
              </a:rPr>
              <a:t>a Káča </a:t>
            </a:r>
            <a:r>
              <a:rPr lang="cs-CZ" sz="3300" dirty="0" smtClean="0"/>
              <a:t>– rozverná pohádková opera</a:t>
            </a:r>
          </a:p>
        </p:txBody>
      </p:sp>
    </p:spTree>
    <p:extLst>
      <p:ext uri="{BB962C8B-B14F-4D97-AF65-F5344CB8AC3E}">
        <p14:creationId xmlns:p14="http://schemas.microsoft.com/office/powerpoint/2010/main" val="233158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38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38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38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38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38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38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6165304"/>
            <a:ext cx="8686800" cy="841248"/>
          </a:xfrm>
        </p:spPr>
        <p:txBody>
          <a:bodyPr>
            <a:noAutofit/>
          </a:bodyPr>
          <a:lstStyle/>
          <a:p>
            <a:r>
              <a:rPr lang="cs-CZ" sz="6000" dirty="0" smtClean="0"/>
              <a:t>                                  test</a:t>
            </a:r>
            <a:endParaRPr lang="cs-CZ" sz="6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332656"/>
            <a:ext cx="4191000" cy="6120680"/>
          </a:xfrm>
        </p:spPr>
        <p:txBody>
          <a:bodyPr>
            <a:normAutofit fontScale="92500" lnSpcReduction="10000"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1</a:t>
            </a:r>
            <a:r>
              <a:rPr lang="cs-CZ" sz="1600" dirty="0" smtClean="0">
                <a:solidFill>
                  <a:srgbClr val="FF0000"/>
                </a:solidFill>
              </a:rPr>
              <a:t>.V orchestru Prozatímního divadla působil    A  . Dvořák jako ?</a:t>
            </a:r>
          </a:p>
          <a:p>
            <a:r>
              <a:rPr lang="cs-CZ" sz="1600" dirty="0" smtClean="0"/>
              <a:t>a/ houslista</a:t>
            </a:r>
            <a:endParaRPr lang="cs-CZ" sz="1600" dirty="0"/>
          </a:p>
          <a:p>
            <a:r>
              <a:rPr lang="cs-CZ" sz="1600" dirty="0" smtClean="0"/>
              <a:t>b/ violista</a:t>
            </a:r>
          </a:p>
          <a:p>
            <a:r>
              <a:rPr lang="cs-CZ" sz="1600" dirty="0" smtClean="0"/>
              <a:t>c/ klavírista</a:t>
            </a:r>
          </a:p>
          <a:p>
            <a:r>
              <a:rPr lang="cs-CZ" sz="1600" dirty="0" smtClean="0"/>
              <a:t>c/ violoncellista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3.</a:t>
            </a:r>
            <a:r>
              <a:rPr lang="cs-CZ" sz="1600" dirty="0" smtClean="0">
                <a:solidFill>
                  <a:srgbClr val="FF0000"/>
                </a:solidFill>
              </a:rPr>
              <a:t> Nízký ženský hlas je</a:t>
            </a:r>
          </a:p>
          <a:p>
            <a:r>
              <a:rPr lang="cs-CZ" sz="1600" dirty="0" smtClean="0"/>
              <a:t>a/ soprán</a:t>
            </a:r>
          </a:p>
          <a:p>
            <a:r>
              <a:rPr lang="cs-CZ" sz="1600" dirty="0" smtClean="0"/>
              <a:t>b/ tenor</a:t>
            </a:r>
          </a:p>
          <a:p>
            <a:r>
              <a:rPr lang="cs-CZ" sz="1600" dirty="0" smtClean="0"/>
              <a:t>c/ alt </a:t>
            </a:r>
          </a:p>
          <a:p>
            <a:r>
              <a:rPr lang="cs-CZ" sz="1600" dirty="0" smtClean="0"/>
              <a:t>d/ bas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1"/>
                </a:solidFill>
              </a:rPr>
              <a:t>5. </a:t>
            </a:r>
            <a:r>
              <a:rPr lang="cs-CZ" sz="1600" dirty="0" smtClean="0">
                <a:solidFill>
                  <a:srgbClr val="FF0000"/>
                </a:solidFill>
              </a:rPr>
              <a:t>Ve které zemi komponoval „Novosvětskou“?</a:t>
            </a:r>
          </a:p>
          <a:p>
            <a:r>
              <a:rPr lang="cs-CZ" sz="1600" dirty="0" smtClean="0"/>
              <a:t>a/ V Čechách</a:t>
            </a:r>
          </a:p>
          <a:p>
            <a:r>
              <a:rPr lang="cs-CZ" sz="1600" dirty="0" smtClean="0"/>
              <a:t>b/ V Americe</a:t>
            </a:r>
          </a:p>
          <a:p>
            <a:r>
              <a:rPr lang="cs-CZ" sz="1600" dirty="0" smtClean="0"/>
              <a:t>c/ V Anglii</a:t>
            </a:r>
          </a:p>
          <a:p>
            <a:r>
              <a:rPr lang="cs-CZ" sz="1600" dirty="0" smtClean="0"/>
              <a:t>d/ V Polsku</a:t>
            </a:r>
          </a:p>
          <a:p>
            <a:r>
              <a:rPr lang="cs-CZ" sz="1600" b="1" dirty="0" smtClean="0"/>
              <a:t>7.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Rusalku zpívá</a:t>
            </a:r>
          </a:p>
          <a:p>
            <a:r>
              <a:rPr lang="cs-CZ" sz="1600" dirty="0" smtClean="0"/>
              <a:t>a/ tenor</a:t>
            </a:r>
          </a:p>
          <a:p>
            <a:r>
              <a:rPr lang="cs-CZ" sz="1600" dirty="0" smtClean="0"/>
              <a:t>b/ soprán</a:t>
            </a:r>
          </a:p>
          <a:p>
            <a:r>
              <a:rPr lang="cs-CZ" sz="1600" dirty="0" smtClean="0"/>
              <a:t>c/ alt</a:t>
            </a:r>
          </a:p>
          <a:p>
            <a:r>
              <a:rPr lang="cs-CZ" sz="1600" dirty="0" smtClean="0"/>
              <a:t>d/ bas</a:t>
            </a:r>
            <a:endParaRPr lang="cs-CZ" sz="1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355976" y="1052736"/>
            <a:ext cx="4343400" cy="4724400"/>
          </a:xfrm>
        </p:spPr>
        <p:txBody>
          <a:bodyPr>
            <a:normAutofit fontScale="92500" lnSpcReduction="10000"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2</a:t>
            </a:r>
            <a:r>
              <a:rPr lang="cs-CZ" sz="1600" dirty="0" smtClean="0">
                <a:solidFill>
                  <a:srgbClr val="FF0000"/>
                </a:solidFill>
              </a:rPr>
              <a:t>. Kterou operu Dvořák nenapsal?</a:t>
            </a:r>
          </a:p>
          <a:p>
            <a:r>
              <a:rPr lang="cs-CZ" sz="1600" dirty="0" smtClean="0"/>
              <a:t>a/ Jakobín</a:t>
            </a:r>
          </a:p>
          <a:p>
            <a:r>
              <a:rPr lang="cs-CZ" sz="1600" dirty="0" smtClean="0"/>
              <a:t>b/ Dvě vdovy</a:t>
            </a:r>
          </a:p>
          <a:p>
            <a:r>
              <a:rPr lang="cs-CZ" sz="1600" dirty="0" smtClean="0"/>
              <a:t>c/ Rusalka</a:t>
            </a:r>
          </a:p>
          <a:p>
            <a:r>
              <a:rPr lang="cs-CZ" sz="1600" dirty="0" smtClean="0"/>
              <a:t>d/Čert a Káča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1"/>
                </a:solidFill>
              </a:rPr>
              <a:t>4.</a:t>
            </a:r>
            <a:r>
              <a:rPr lang="cs-CZ" sz="1600" dirty="0" smtClean="0">
                <a:solidFill>
                  <a:srgbClr val="FF0000"/>
                </a:solidFill>
              </a:rPr>
              <a:t> Ve které zemi byl Dvořák „miláčkem publika“ a získal tam na univerzitě čestný doktorát?</a:t>
            </a:r>
          </a:p>
          <a:p>
            <a:r>
              <a:rPr lang="cs-CZ" sz="1600" dirty="0" smtClean="0"/>
              <a:t>a/ V Rusku</a:t>
            </a:r>
          </a:p>
          <a:p>
            <a:r>
              <a:rPr lang="cs-CZ" sz="1600" dirty="0" smtClean="0"/>
              <a:t>b/ V Americe</a:t>
            </a:r>
          </a:p>
          <a:p>
            <a:r>
              <a:rPr lang="cs-CZ" sz="1600" dirty="0" smtClean="0"/>
              <a:t>c/ V Anglii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1"/>
                </a:solidFill>
              </a:rPr>
              <a:t>6.</a:t>
            </a:r>
            <a:r>
              <a:rPr lang="cs-CZ" sz="1600" dirty="0" smtClean="0">
                <a:solidFill>
                  <a:srgbClr val="FF0000"/>
                </a:solidFill>
              </a:rPr>
              <a:t> Jak se jmenoval jeho žák, přítel a zároveň zeť, významný český skladatel?</a:t>
            </a:r>
          </a:p>
          <a:p>
            <a:r>
              <a:rPr lang="cs-CZ" sz="1600" dirty="0" smtClean="0"/>
              <a:t>a/ Leoš Janáček</a:t>
            </a:r>
          </a:p>
          <a:p>
            <a:r>
              <a:rPr lang="cs-CZ" sz="1600" dirty="0" smtClean="0"/>
              <a:t>b/ Jaroslav Ježek</a:t>
            </a:r>
          </a:p>
          <a:p>
            <a:r>
              <a:rPr lang="cs-CZ" sz="1600" dirty="0" smtClean="0"/>
              <a:t>c/ Bedřich Smetana</a:t>
            </a:r>
          </a:p>
          <a:p>
            <a:r>
              <a:rPr lang="cs-CZ" sz="1600" dirty="0" smtClean="0"/>
              <a:t>d/ </a:t>
            </a:r>
            <a:r>
              <a:rPr lang="cs-CZ" sz="1600" smtClean="0"/>
              <a:t>Josef Suk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4636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35994" y="548680"/>
            <a:ext cx="37611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http://cs.wikipedia.org/wiki/Rusalka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93432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http://als.wikipedia.org/wiki/Datei:FHM-Choir-Orchestra-</a:t>
            </a:r>
          </a:p>
          <a:p>
            <a:r>
              <a:rPr lang="cs-CZ" dirty="0"/>
              <a:t>mk2006-04.jpg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430573" y="204400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http://commons.wikimedia.org/wiki/File:FHM-Orchestra-</a:t>
            </a:r>
          </a:p>
          <a:p>
            <a:r>
              <a:rPr lang="cs-CZ" dirty="0" smtClean="0"/>
              <a:t>mk2006-03.jpg</a:t>
            </a:r>
            <a:endParaRPr lang="cs-CZ" dirty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0992" y="3394364"/>
            <a:ext cx="907300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cs.wikipedia.org/wiki/Kontrabas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cs.wikipedia.org/wiki/Housle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cs.wikipedia.org/wiki/Piano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http://commons.wikimedia.org/wiki/File:Steinway_%26_Sons_concert_grand_piano,_model_D-274,_manufactured_at_Steinway%27s_factory_in_Hamburg,_</a:t>
            </a:r>
            <a:r>
              <a:rPr lang="cs-CZ" dirty="0" smtClean="0">
                <a:hlinkClick r:id="rId5"/>
              </a:rPr>
              <a:t>Germany.png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Z důvodu nedostatku místa na  nosiči dat a kvůli velikosti souborů uvádím pouze odkazy na </a:t>
            </a:r>
            <a:r>
              <a:rPr lang="cs-CZ" dirty="0" err="1"/>
              <a:t>int</a:t>
            </a:r>
            <a:r>
              <a:rPr lang="cs-CZ" dirty="0"/>
              <a:t>. adresy hudebních ukázek.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675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215</TotalTime>
  <Words>342</Words>
  <Application>Microsoft Office PowerPoint</Application>
  <PresentationFormat>Předvádění na obrazovce (4:3)</PresentationFormat>
  <Paragraphs>89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Antonín Dvořák dílo</vt:lpstr>
      <vt:lpstr>Antonín Dvořák   dílo</vt:lpstr>
      <vt:lpstr>Prezentace aplikace PowerPoint</vt:lpstr>
      <vt:lpstr>Novosvětská</vt:lpstr>
      <vt:lpstr>Prezentace aplikace PowerPoint</vt:lpstr>
      <vt:lpstr>Rusalka</vt:lpstr>
      <vt:lpstr>Prezentace aplikace PowerPoint</vt:lpstr>
      <vt:lpstr>                                  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Antonín Dvořák - dílo</dc:title>
  <dc:creator>Jaroslava Černá</dc:creator>
  <cp:lastModifiedBy>Jaroslava Černá</cp:lastModifiedBy>
  <cp:revision>25</cp:revision>
  <dcterms:created xsi:type="dcterms:W3CDTF">2011-07-08T12:02:58Z</dcterms:created>
  <dcterms:modified xsi:type="dcterms:W3CDTF">2012-09-28T14:14:10Z</dcterms:modified>
</cp:coreProperties>
</file>