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9261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6706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1327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6169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14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080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5809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0660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86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159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3890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318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93F9CE45-832E-4241-8EBC-A9DAEB327F70}" type="datetimeFigureOut">
              <a:rPr lang="cs-CZ" smtClean="0"/>
              <a:t>28.9.2012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E13C343F-864F-48E1-BA84-B179EA5BE65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hyperlink" Target="http://mp3stream.cz/watch.php?title=stream&amp;link=http://www.youtube.com/v/MS3vpAWW2Zc&amp;feature=youtube_gdata_player" TargetMode="External"/><Relationship Id="rId7" Type="http://schemas.openxmlformats.org/officeDocument/2006/relationships/hyperlink" Target="http://mp3stream.cz/watch.php?title=stream&amp;link=http://www.youtube.com/v/4BQemxvhhDQ&amp;feature=youtube_gdata_player" TargetMode="External"/><Relationship Id="rId2" Type="http://schemas.openxmlformats.org/officeDocument/2006/relationships/hyperlink" Target="http://mp3stream.cz/watch.php?title=stream&amp;link=http://www.youtube.com/v/KLUnD5h5y_Q&amp;feature=youtube_gdata_player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mp3stream.cz/watch.php?title=stream&amp;link=http://www.youtube.com/v/JW7QdoMCAlY&amp;feature=youtube_gdata_player" TargetMode="External"/><Relationship Id="rId5" Type="http://schemas.openxmlformats.org/officeDocument/2006/relationships/hyperlink" Target="http://mp3stream.cz/watch.php?title=stream&amp;link=http://www.dailymotion.com/swf/video/xeh9jo" TargetMode="External"/><Relationship Id="rId4" Type="http://schemas.openxmlformats.org/officeDocument/2006/relationships/hyperlink" Target="http://mp3stream.cz/watch.php?title=stream&amp;link=http://www.youtube.com/v/Abcgpn2UTV8&amp;feature=youtube_gdata_player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eorg_Friedrich_H%C3%A4ndel" TargetMode="External"/><Relationship Id="rId2" Type="http://schemas.openxmlformats.org/officeDocument/2006/relationships/hyperlink" Target="http://de.wikipedia.org/wiki/Georg_Friedrich_H%C3%A4ndel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Georg Friedrich </a:t>
            </a:r>
            <a:r>
              <a:rPr lang="cs-CZ" dirty="0" smtClean="0"/>
              <a:t>Händel</a:t>
            </a:r>
            <a:endParaRPr lang="cs-CZ" dirty="0" smtClean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smtClean="0">
                <a:solidFill>
                  <a:srgbClr val="000000"/>
                </a:solidFill>
              </a:rPr>
              <a:t>VY_32_INOVACE_I-A-17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076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255588"/>
            <a:ext cx="4833938" cy="606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5588"/>
            <a:ext cx="7543800" cy="2152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Georg Friedrich Händel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429000"/>
            <a:ext cx="6172200" cy="2159000"/>
          </a:xfrm>
        </p:spPr>
        <p:txBody>
          <a:bodyPr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                                Narodil se 23. února 1685 v Halle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                                Zemřel 14. dubna 1759 v Londýně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smtClean="0"/>
              <a:t>Barokní skladatel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9616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115888"/>
            <a:ext cx="3313112" cy="5689600"/>
          </a:xfrm>
        </p:spPr>
        <p:txBody>
          <a:bodyPr>
            <a:normAutofit/>
          </a:bodyPr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Otec byl lékař,      Händel se učil              na varhany.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V mládí koncertoval    na </a:t>
            </a:r>
            <a:r>
              <a:rPr lang="cs-CZ" dirty="0" err="1" smtClean="0"/>
              <a:t>cemballo</a:t>
            </a:r>
            <a:r>
              <a:rPr lang="cs-CZ" dirty="0" smtClean="0"/>
              <a:t>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V rodném Halle se proslavil i jako improvizátor.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18288" indent="0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/>
              <a:t>                     Rodný dům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124075" y="5229225"/>
            <a:ext cx="7543800" cy="914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dirty="0" smtClean="0"/>
              <a:t>Halle    </a:t>
            </a:r>
            <a:endParaRPr lang="cs-CZ" sz="8000" dirty="0"/>
          </a:p>
        </p:txBody>
      </p:sp>
      <p:pic>
        <p:nvPicPr>
          <p:cNvPr id="819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499" y="836712"/>
            <a:ext cx="5446713" cy="4083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730826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38" y="260350"/>
            <a:ext cx="5083175" cy="604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00563" y="981075"/>
            <a:ext cx="4319587" cy="4032250"/>
          </a:xfrm>
        </p:spPr>
        <p:txBody>
          <a:bodyPr>
            <a:normAutofit/>
          </a:bodyPr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G. F. H. zde působil jako houslista v Hamburském orchestru.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Bil se v souboji na kordy, málem  byl zabit.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Nakonec se se sokem usmířil.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2500" y="4479925"/>
            <a:ext cx="5507038" cy="184943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Pobyt v Hamburku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50929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024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5263"/>
            <a:ext cx="9144000" cy="2303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395663" cy="400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627313" y="620713"/>
            <a:ext cx="6096000" cy="3657600"/>
          </a:xfrm>
        </p:spPr>
        <p:txBody>
          <a:bodyPr/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G. F. Händel navštívil Itálii, Toskánsko, Řím, Neapol.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Přestože byl protestant, vlídně ho přivítali ve </a:t>
            </a:r>
            <a:r>
              <a:rPr lang="cs-CZ" dirty="0" smtClean="0">
                <a:solidFill>
                  <a:srgbClr val="FF0000"/>
                </a:solidFill>
              </a:rPr>
              <a:t>Vatikánu</a:t>
            </a:r>
            <a:r>
              <a:rPr lang="cs-CZ" dirty="0" smtClean="0"/>
              <a:t>, kde měla jeho hudba veliký úspěch.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63371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56634"/>
            <a:ext cx="7956376" cy="6001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93242" y="616957"/>
            <a:ext cx="7993012" cy="6480719"/>
          </a:xfrm>
        </p:spPr>
        <p:txBody>
          <a:bodyPr>
            <a:normAutofit/>
          </a:bodyPr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G. F. Händel se stal oficiálním skladatelem anglického dvora.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Vlivem intrik ztratil podporu krále.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844824"/>
            <a:ext cx="7543800" cy="9144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800" dirty="0" smtClean="0"/>
              <a:t>Anglie</a:t>
            </a:r>
            <a:endParaRPr lang="cs-CZ" sz="8800" dirty="0"/>
          </a:p>
        </p:txBody>
      </p:sp>
    </p:spTree>
    <p:extLst>
      <p:ext uri="{BB962C8B-B14F-4D97-AF65-F5344CB8AC3E}">
        <p14:creationId xmlns:p14="http://schemas.microsoft.com/office/powerpoint/2010/main" val="963757822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185417" y="1052735"/>
            <a:ext cx="4897437" cy="3008199"/>
          </a:xfrm>
        </p:spPr>
        <p:txBody>
          <a:bodyPr>
            <a:normAutofit/>
          </a:bodyPr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V roce 1737 ho postihla mrtvice, ochrnul na polovinu těla.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 uzdravení mu hrozilo vězení pro dlužníky, pomohli mu přátelé.</a:t>
            </a:r>
          </a:p>
          <a:p>
            <a:pPr>
              <a:defRPr/>
            </a:pPr>
            <a:endParaRPr lang="cs-CZ" sz="2000" dirty="0"/>
          </a:p>
          <a:p>
            <a:pPr>
              <a:defRPr/>
            </a:pPr>
            <a:r>
              <a:rPr lang="cs-CZ" sz="2000" dirty="0" smtClean="0"/>
              <a:t>Divadlo </a:t>
            </a:r>
            <a:r>
              <a:rPr lang="cs-CZ" sz="2000" dirty="0" err="1"/>
              <a:t>Haymarket</a:t>
            </a:r>
            <a:r>
              <a:rPr lang="cs-CZ" sz="2000" dirty="0"/>
              <a:t> </a:t>
            </a:r>
            <a:r>
              <a:rPr lang="cs-CZ" sz="2000" dirty="0" err="1"/>
              <a:t>Hill</a:t>
            </a:r>
            <a:r>
              <a:rPr lang="cs-CZ" sz="2000" dirty="0"/>
              <a:t> v Londýně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1229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" y="133350"/>
            <a:ext cx="4154488" cy="5959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7250" y="4060935"/>
            <a:ext cx="320675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8836628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292725" y="692150"/>
            <a:ext cx="3527425" cy="3816350"/>
          </a:xfrm>
        </p:spPr>
        <p:txBody>
          <a:bodyPr/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Veliký úspěch </a:t>
            </a:r>
            <a:r>
              <a:rPr lang="cs-CZ" sz="4000" dirty="0" smtClean="0">
                <a:solidFill>
                  <a:srgbClr val="FF0000"/>
                </a:solidFill>
              </a:rPr>
              <a:t>Oratorium      Mesiáš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148263" y="3716338"/>
            <a:ext cx="3816350" cy="17795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dirty="0" smtClean="0"/>
              <a:t>Dublin</a:t>
            </a:r>
            <a:endParaRPr lang="cs-CZ" sz="8000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400" y="549275"/>
            <a:ext cx="4681538" cy="552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9337640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8313" y="476250"/>
            <a:ext cx="7543800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8000" dirty="0" smtClean="0"/>
              <a:t>Opět Anglie</a:t>
            </a:r>
            <a:endParaRPr lang="cs-CZ" sz="80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104464" y="1844824"/>
            <a:ext cx="3835559" cy="4320480"/>
          </a:xfrm>
        </p:spPr>
        <p:txBody>
          <a:bodyPr>
            <a:normAutofit lnSpcReduction="10000"/>
          </a:bodyPr>
          <a:lstStyle/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 návratu do Anglie uznala Anglie Händela za svého národního skladatele.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Byl zbaven všech hmotných starostí a mohl se věnovat jen hudbě.</a:t>
            </a: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dirty="0" smtClean="0"/>
              <a:t>Na sklonku života oslepl.</a:t>
            </a:r>
          </a:p>
          <a:p>
            <a:pPr marL="18288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1709928" lvl="5" indent="0">
              <a:buFont typeface="Wingdings" pitchFamily="2" charset="2"/>
              <a:buNone/>
              <a:defRPr/>
            </a:pPr>
            <a:endParaRPr lang="cs-CZ" sz="29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5" y="1844824"/>
            <a:ext cx="5034301" cy="3888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457799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732240" y="5919549"/>
            <a:ext cx="3167063" cy="914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Poslech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484784"/>
            <a:ext cx="9144000" cy="5545137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800" dirty="0" smtClean="0"/>
              <a:t>Oratorium </a:t>
            </a:r>
            <a:r>
              <a:rPr lang="cs-CZ" sz="2800" dirty="0" smtClean="0">
                <a:solidFill>
                  <a:srgbClr val="FF0000"/>
                </a:solidFill>
              </a:rPr>
              <a:t>Mesiáš  ,    </a:t>
            </a:r>
            <a:r>
              <a:rPr lang="cs-CZ" sz="2800" dirty="0" smtClean="0">
                <a:hlinkClick r:id="rId2"/>
              </a:rPr>
              <a:t>Orchestrální</a:t>
            </a:r>
            <a:r>
              <a:rPr lang="cs-CZ" sz="2800" dirty="0" smtClean="0"/>
              <a:t> </a:t>
            </a:r>
            <a:r>
              <a:rPr lang="cs-CZ" sz="2800" dirty="0"/>
              <a:t>suita </a:t>
            </a:r>
            <a:r>
              <a:rPr lang="cs-CZ" sz="2800" dirty="0">
                <a:solidFill>
                  <a:srgbClr val="FF0000"/>
                </a:solidFill>
              </a:rPr>
              <a:t>Vodní </a:t>
            </a:r>
            <a:r>
              <a:rPr lang="cs-CZ" sz="2800" dirty="0" smtClean="0">
                <a:solidFill>
                  <a:srgbClr val="FF0000"/>
                </a:solidFill>
              </a:rPr>
              <a:t>hudba</a:t>
            </a:r>
          </a:p>
          <a:p>
            <a:pPr>
              <a:defRPr/>
            </a:pPr>
            <a:r>
              <a:rPr lang="cs-CZ" sz="2800" dirty="0"/>
              <a:t>Orchestrální </a:t>
            </a:r>
            <a:r>
              <a:rPr lang="cs-CZ" sz="2800" dirty="0" smtClean="0"/>
              <a:t>suita    </a:t>
            </a:r>
            <a:r>
              <a:rPr lang="cs-CZ" sz="2800" dirty="0" smtClean="0">
                <a:solidFill>
                  <a:srgbClr val="FF0000"/>
                </a:solidFill>
              </a:rPr>
              <a:t>Hudba </a:t>
            </a:r>
            <a:r>
              <a:rPr lang="cs-CZ" sz="2800" dirty="0">
                <a:solidFill>
                  <a:srgbClr val="FF0000"/>
                </a:solidFill>
              </a:rPr>
              <a:t>k ohňostroji</a:t>
            </a:r>
          </a:p>
          <a:p>
            <a:pPr>
              <a:defRPr/>
            </a:pPr>
            <a:endParaRPr lang="cs-CZ" sz="3200" dirty="0"/>
          </a:p>
          <a:p>
            <a:pPr>
              <a:defRPr/>
            </a:pPr>
            <a:endParaRPr lang="cs-CZ" sz="3200" dirty="0">
              <a:solidFill>
                <a:srgbClr val="FF0000"/>
              </a:solidFill>
            </a:endParaRPr>
          </a:p>
          <a:p>
            <a:pPr>
              <a:defRPr/>
            </a:pPr>
            <a:endParaRPr lang="cs-CZ" sz="1050" dirty="0">
              <a:solidFill>
                <a:srgbClr val="FF0000"/>
              </a:solidFill>
            </a:endParaRP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sz="1500" dirty="0" smtClean="0">
                <a:solidFill>
                  <a:srgbClr val="FF0000"/>
                </a:solidFill>
                <a:hlinkClick r:id="rId3"/>
              </a:rPr>
              <a:t>http://mp3stream.cz/watch.php?title=stream&amp;link=http://www.youtube.com/v/MS3vpAWW2Zc&amp;feature=youtube_gdata_player</a:t>
            </a:r>
            <a:endParaRPr lang="cs-CZ" sz="1500" dirty="0" smtClean="0">
              <a:solidFill>
                <a:srgbClr val="FF0000"/>
              </a:solidFill>
            </a:endParaRP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sz="1500" dirty="0" smtClean="0">
                <a:solidFill>
                  <a:srgbClr val="FF0000"/>
                </a:solidFill>
                <a:hlinkClick r:id="rId4"/>
              </a:rPr>
              <a:t>http://mp3stream.cz/watch.php?title=stream&amp;link=http://www.youtube.com/v/Abcgpn2UTV8&amp;feature=youtube_gdata_player</a:t>
            </a:r>
            <a:endParaRPr lang="cs-CZ" sz="1500" dirty="0" smtClean="0">
              <a:solidFill>
                <a:srgbClr val="FF0000"/>
              </a:solidFill>
            </a:endParaRP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sz="1000" dirty="0" smtClean="0">
                <a:solidFill>
                  <a:srgbClr val="FF0000"/>
                </a:solidFill>
                <a:hlinkClick r:id="rId5"/>
              </a:rPr>
              <a:t>http://mp3stream.cz/watch.php?title=stream&amp;link=http://www.dailymotion.com/swf/video/xeh9jo</a:t>
            </a:r>
            <a:endParaRPr lang="cs-CZ" sz="1000" dirty="0" smtClean="0">
              <a:solidFill>
                <a:srgbClr val="FF0000"/>
              </a:solidFill>
            </a:endParaRP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sz="1000" dirty="0" smtClean="0">
                <a:solidFill>
                  <a:srgbClr val="FF0000"/>
                </a:solidFill>
                <a:hlinkClick r:id="rId6"/>
              </a:rPr>
              <a:t>http://mp3stream.cz/watch.php?title=stream&amp;link=http://www.youtube.com/v/JW7QdoMCAlY&amp;feature=youtube_gdata_player</a:t>
            </a:r>
            <a:endParaRPr lang="cs-CZ" sz="1000" dirty="0" smtClean="0">
              <a:solidFill>
                <a:srgbClr val="FF0000"/>
              </a:solidFill>
            </a:endParaRPr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r>
              <a:rPr lang="cs-CZ" sz="1000" dirty="0" smtClean="0">
                <a:hlinkClick r:id="rId7"/>
              </a:rPr>
              <a:t>http://mp3stream.cz/watch.php?title=stream&amp;link=http://www.youtube.com/v/4BQemxvhhDQ&amp;feature=youtube_gdata_player</a:t>
            </a:r>
            <a:endParaRPr lang="cs-CZ" sz="1000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  <a:p>
            <a:pPr marL="274320" indent="-256032" eaLnBrk="1" fontAlgn="auto" hangingPunct="1">
              <a:spcAft>
                <a:spcPts val="0"/>
              </a:spcAft>
              <a:defRPr/>
            </a:pPr>
            <a:endParaRPr lang="cs-CZ" dirty="0" smtClean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233" y="1484784"/>
            <a:ext cx="6912767" cy="5572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6884717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>
                <a:effectLst/>
                <a:hlinkClick r:id="rId2"/>
              </a:rPr>
              <a:t>http://de.wikipedia.org/wiki/Georg_Friedrich_H%C3%A4ndel</a:t>
            </a:r>
            <a:endParaRPr lang="cs-CZ" dirty="0">
              <a:effectLst/>
            </a:endParaRPr>
          </a:p>
          <a:p>
            <a:r>
              <a:rPr lang="cs-CZ" u="sng" dirty="0">
                <a:effectLst/>
                <a:hlinkClick r:id="rId3"/>
              </a:rPr>
              <a:t>http://</a:t>
            </a:r>
            <a:r>
              <a:rPr lang="cs-CZ" u="sng" dirty="0" smtClean="0">
                <a:effectLst/>
                <a:hlinkClick r:id="rId3"/>
              </a:rPr>
              <a:t>en.wikipedia.org/wiki/Georg_Friedrich_H%C3%A4ndel</a:t>
            </a:r>
            <a:endParaRPr lang="cs-CZ" u="sng" dirty="0" smtClean="0">
              <a:effectLst/>
            </a:endParaRPr>
          </a:p>
          <a:p>
            <a:r>
              <a:rPr lang="cs-CZ" dirty="0">
                <a:effectLst/>
              </a:rPr>
              <a:t>http://en.wikipedia.org/wiki/File:Vatican_StPeter_Square.jpg</a:t>
            </a:r>
          </a:p>
          <a:p>
            <a:r>
              <a:rPr lang="cs-CZ" dirty="0" smtClean="0">
                <a:effectLst/>
              </a:rPr>
              <a:t>Z</a:t>
            </a:r>
            <a:r>
              <a:rPr lang="cs-CZ" dirty="0">
                <a:effectLst/>
              </a:rPr>
              <a:t> důvodu nedostatku místa na  nosiči dat a kvůli velikosti souborů uvádím pouze odkazy na </a:t>
            </a:r>
            <a:r>
              <a:rPr lang="cs-CZ" dirty="0" err="1">
                <a:effectLst/>
              </a:rPr>
              <a:t>int</a:t>
            </a:r>
            <a:r>
              <a:rPr lang="cs-CZ" dirty="0">
                <a:effectLst/>
              </a:rPr>
              <a:t>. adresy hudebních ukázek.</a:t>
            </a:r>
          </a:p>
          <a:p>
            <a:endParaRPr lang="cs-CZ" dirty="0">
              <a:effectLst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094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251</Words>
  <Application>Microsoft Office PowerPoint</Application>
  <PresentationFormat>Předvádění na obrazovce (4:3)</PresentationFormat>
  <Paragraphs>81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Živly</vt:lpstr>
      <vt:lpstr>Georg Friedrich Händel</vt:lpstr>
      <vt:lpstr>Georg Friedrich Händel</vt:lpstr>
      <vt:lpstr>Halle    </vt:lpstr>
      <vt:lpstr>Pobyt v Hamburku</vt:lpstr>
      <vt:lpstr>Prezentace aplikace PowerPoint</vt:lpstr>
      <vt:lpstr>Anglie</vt:lpstr>
      <vt:lpstr>Prezentace aplikace PowerPoint</vt:lpstr>
      <vt:lpstr>Dublin</vt:lpstr>
      <vt:lpstr>Opět Anglie</vt:lpstr>
      <vt:lpstr> Poslech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Ludwig van Beethoven</dc:title>
  <dc:creator>Jaroslava Černá</dc:creator>
  <cp:lastModifiedBy>Jaroslava Černá</cp:lastModifiedBy>
  <cp:revision>18</cp:revision>
  <dcterms:created xsi:type="dcterms:W3CDTF">2011-07-08T12:43:22Z</dcterms:created>
  <dcterms:modified xsi:type="dcterms:W3CDTF">2012-09-28T14:30:53Z</dcterms:modified>
</cp:coreProperties>
</file>