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</p:sldIdLst>
  <p:sldSz cx="9144000" cy="6858000" type="screen4x3"/>
  <p:notesSz cx="6794500" cy="99187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FA6F206-CEEF-4AC5-BDD2-CFCD9BEE5160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924D79F-C79E-49F6-8B66-BA9E4D64D7E0}" type="presOf" srcId="{D1D4F407-5343-4D3F-B5B9-D407B03CAEB4}" destId="{AED2198E-93D5-4001-81B4-73124B309672}" srcOrd="1" destOrd="0" presId="urn:microsoft.com/office/officeart/2005/8/layout/target3"/>
    <dgm:cxn modelId="{15E1BBC4-7716-4A3D-8A05-EC25E32248CC}" type="presOf" srcId="{4C35D32F-0EAB-4CD7-82EE-45574DC2A586}" destId="{890E4F0B-2866-4A3F-A3C7-2A14B1797930}" srcOrd="1" destOrd="0" presId="urn:microsoft.com/office/officeart/2005/8/layout/target3"/>
    <dgm:cxn modelId="{E1A34B1E-BA6D-406B-B11E-E2648975AB0B}" type="presOf" srcId="{757F3AB3-0718-4624-B441-E567A8F0AB56}" destId="{333A1088-737F-45CB-B68E-254E46348037}" srcOrd="0" destOrd="0" presId="urn:microsoft.com/office/officeart/2005/8/layout/target3"/>
    <dgm:cxn modelId="{9CA1DDCA-DCEE-42C4-AD59-8486DED39619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7E03787-6A4E-494F-9894-7E055333E9E7}" type="presOf" srcId="{D1B46980-6531-4606-95E6-44980827E919}" destId="{2BE915AB-18AA-4053-B92C-3BFC9ED204BB}" srcOrd="1" destOrd="0" presId="urn:microsoft.com/office/officeart/2005/8/layout/target3"/>
    <dgm:cxn modelId="{A2CBB0AE-E78D-456C-B138-410B292613C6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3198CA-9667-4FDA-8C87-8BFA997B39C4}" type="presOf" srcId="{D1B46980-6531-4606-95E6-44980827E919}" destId="{6140AFEC-043D-4C43-A2F9-D0F5331DF3A3}" srcOrd="0" destOrd="0" presId="urn:microsoft.com/office/officeart/2005/8/layout/target3"/>
    <dgm:cxn modelId="{2EDC1DAF-FC20-47AD-BB38-0B3452EFC915}" type="presOf" srcId="{D1D4F407-5343-4D3F-B5B9-D407B03CAEB4}" destId="{D005CE8C-CC26-4C3E-AC11-E15060ECD759}" srcOrd="0" destOrd="0" presId="urn:microsoft.com/office/officeart/2005/8/layout/target3"/>
    <dgm:cxn modelId="{FFE89A7D-2EBC-42FD-9528-B53E1E54581B}" type="presOf" srcId="{B651F6E3-6281-48DB-9319-2AEAFDAE7572}" destId="{6BB5E863-4638-4E1D-BFDE-399D028AC4ED}" srcOrd="1" destOrd="0" presId="urn:microsoft.com/office/officeart/2005/8/layout/target3"/>
    <dgm:cxn modelId="{B54E8E8E-73A1-4957-9D5D-D11C4ED81A20}" type="presOf" srcId="{B651F6E3-6281-48DB-9319-2AEAFDAE7572}" destId="{619D679B-A015-4ECF-8348-D1034C574F40}" srcOrd="0" destOrd="0" presId="urn:microsoft.com/office/officeart/2005/8/layout/target3"/>
    <dgm:cxn modelId="{093D093C-FA38-41AD-9C96-8583CB8AF385}" type="presParOf" srcId="{333A1088-737F-45CB-B68E-254E46348037}" destId="{F5ABB229-8D3B-4694-996A-96F23CF14429}" srcOrd="0" destOrd="0" presId="urn:microsoft.com/office/officeart/2005/8/layout/target3"/>
    <dgm:cxn modelId="{BF909BD4-B3D0-4F17-9450-059B87C2CC83}" type="presParOf" srcId="{333A1088-737F-45CB-B68E-254E46348037}" destId="{F41139FD-01EE-4571-8B17-4FB00FC51163}" srcOrd="1" destOrd="0" presId="urn:microsoft.com/office/officeart/2005/8/layout/target3"/>
    <dgm:cxn modelId="{98A07F08-A7E2-43CC-BA16-7203F25CB6AA}" type="presParOf" srcId="{333A1088-737F-45CB-B68E-254E46348037}" destId="{D005CE8C-CC26-4C3E-AC11-E15060ECD759}" srcOrd="2" destOrd="0" presId="urn:microsoft.com/office/officeart/2005/8/layout/target3"/>
    <dgm:cxn modelId="{FE1881F2-AD00-42E7-8BBD-4C3B75C280FD}" type="presParOf" srcId="{333A1088-737F-45CB-B68E-254E46348037}" destId="{2C702D82-9B77-49B7-9568-BB8EB47C3372}" srcOrd="3" destOrd="0" presId="urn:microsoft.com/office/officeart/2005/8/layout/target3"/>
    <dgm:cxn modelId="{66500720-F297-4855-AA9E-A2D203150F23}" type="presParOf" srcId="{333A1088-737F-45CB-B68E-254E46348037}" destId="{A52A0455-90FF-4808-ABD0-F02540D31D5A}" srcOrd="4" destOrd="0" presId="urn:microsoft.com/office/officeart/2005/8/layout/target3"/>
    <dgm:cxn modelId="{02BFEC91-7EDB-4028-AB41-EC8580E1D5E4}" type="presParOf" srcId="{333A1088-737F-45CB-B68E-254E46348037}" destId="{6140AFEC-043D-4C43-A2F9-D0F5331DF3A3}" srcOrd="5" destOrd="0" presId="urn:microsoft.com/office/officeart/2005/8/layout/target3"/>
    <dgm:cxn modelId="{392FE9E4-4D00-4095-BDF4-C50A26749BA5}" type="presParOf" srcId="{333A1088-737F-45CB-B68E-254E46348037}" destId="{9358AC05-5D7D-4327-9F80-1AD486AEA664}" srcOrd="6" destOrd="0" presId="urn:microsoft.com/office/officeart/2005/8/layout/target3"/>
    <dgm:cxn modelId="{9D0CD6F3-B743-4501-AFCA-9B985A40E382}" type="presParOf" srcId="{333A1088-737F-45CB-B68E-254E46348037}" destId="{313FC574-E1CD-4FB4-B054-0B805CE0447D}" srcOrd="7" destOrd="0" presId="urn:microsoft.com/office/officeart/2005/8/layout/target3"/>
    <dgm:cxn modelId="{06D86AA7-7CF2-45A2-8F25-AEBC021B52AB}" type="presParOf" srcId="{333A1088-737F-45CB-B68E-254E46348037}" destId="{619D679B-A015-4ECF-8348-D1034C574F40}" srcOrd="8" destOrd="0" presId="urn:microsoft.com/office/officeart/2005/8/layout/target3"/>
    <dgm:cxn modelId="{19BC77DB-0520-4AF0-9E66-490F9956D470}" type="presParOf" srcId="{333A1088-737F-45CB-B68E-254E46348037}" destId="{322283A8-4A27-4CDA-BAE3-F381106A9174}" srcOrd="9" destOrd="0" presId="urn:microsoft.com/office/officeart/2005/8/layout/target3"/>
    <dgm:cxn modelId="{37D8F026-BE8F-4ADD-A80E-E3C8549E530F}" type="presParOf" srcId="{333A1088-737F-45CB-B68E-254E46348037}" destId="{FFC9F71D-1B4F-4AD9-A4A6-86ADEFC8AF5C}" srcOrd="10" destOrd="0" presId="urn:microsoft.com/office/officeart/2005/8/layout/target3"/>
    <dgm:cxn modelId="{736BD13C-574B-4195-80DC-BCC42667E633}" type="presParOf" srcId="{333A1088-737F-45CB-B68E-254E46348037}" destId="{25B08C86-7E15-44DC-BE7F-FFB55DD49D12}" srcOrd="11" destOrd="0" presId="urn:microsoft.com/office/officeart/2005/8/layout/target3"/>
    <dgm:cxn modelId="{EE48F80D-E02F-41FF-B5C0-774C397A0DF4}" type="presParOf" srcId="{333A1088-737F-45CB-B68E-254E46348037}" destId="{76644BE8-9D7C-4C09-B250-3D10AF48CBB7}" srcOrd="12" destOrd="0" presId="urn:microsoft.com/office/officeart/2005/8/layout/target3"/>
    <dgm:cxn modelId="{939F53D6-3130-47F9-A0A6-556251DA6743}" type="presParOf" srcId="{333A1088-737F-45CB-B68E-254E46348037}" destId="{EE85B701-7295-41C0-BA7A-34D3756A2AE6}" srcOrd="13" destOrd="0" presId="urn:microsoft.com/office/officeart/2005/8/layout/target3"/>
    <dgm:cxn modelId="{8D889D5C-9EB8-4745-9782-EFAA6ED705D6}" type="presParOf" srcId="{333A1088-737F-45CB-B68E-254E46348037}" destId="{8BEBB6EC-1DAA-4CAC-8A25-BC0FCBD5DBD5}" srcOrd="14" destOrd="0" presId="urn:microsoft.com/office/officeart/2005/8/layout/target3"/>
    <dgm:cxn modelId="{16C0DDE5-9766-4EE1-9D75-A30684C31CED}" type="presParOf" srcId="{333A1088-737F-45CB-B68E-254E46348037}" destId="{AED2198E-93D5-4001-81B4-73124B309672}" srcOrd="15" destOrd="0" presId="urn:microsoft.com/office/officeart/2005/8/layout/target3"/>
    <dgm:cxn modelId="{51CF536D-AB91-44F6-947E-8C474C54381D}" type="presParOf" srcId="{333A1088-737F-45CB-B68E-254E46348037}" destId="{2BE915AB-18AA-4053-B92C-3BFC9ED204BB}" srcOrd="16" destOrd="0" presId="urn:microsoft.com/office/officeart/2005/8/layout/target3"/>
    <dgm:cxn modelId="{904D87A2-2AF9-40A0-A697-B80ADD0B6BEF}" type="presParOf" srcId="{333A1088-737F-45CB-B68E-254E46348037}" destId="{6BB5E863-4638-4E1D-BFDE-399D028AC4ED}" srcOrd="17" destOrd="0" presId="urn:microsoft.com/office/officeart/2005/8/layout/target3"/>
    <dgm:cxn modelId="{20B471C1-E798-4CA7-9CE3-B82DAFBA90AB}" type="presParOf" srcId="{333A1088-737F-45CB-B68E-254E46348037}" destId="{5A5FFA88-C948-4069-8E93-59FA12366E83}" srcOrd="18" destOrd="0" presId="urn:microsoft.com/office/officeart/2005/8/layout/target3"/>
    <dgm:cxn modelId="{5377FA1E-4547-48F2-968F-7C165B208C8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20400000"/>
          </a:lightRig>
        </a:scene3d>
        <a:sp3d contourW="6350">
          <a:bevelT w="41275" h="19050" prst="angle"/>
          <a:contourClr>
            <a:schemeClr val="accent1">
              <a:hueOff val="0"/>
              <a:satOff val="0"/>
              <a:lumOff val="0"/>
              <a:alphaOff val="0"/>
              <a:shade val="25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20400000"/>
          </a:lightRig>
        </a:scene3d>
        <a:sp3d contourW="6350">
          <a:bevelT w="41275" h="19050" prst="angle"/>
          <a:contourClr>
            <a:schemeClr val="accent1">
              <a:hueOff val="0"/>
              <a:satOff val="0"/>
              <a:lumOff val="0"/>
              <a:alphaOff val="0"/>
              <a:shade val="25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20400000"/>
          </a:lightRig>
        </a:scene3d>
        <a:sp3d contourW="6350">
          <a:bevelT w="41275" h="19050" prst="angle"/>
          <a:contourClr>
            <a:schemeClr val="accent1">
              <a:hueOff val="0"/>
              <a:satOff val="0"/>
              <a:lumOff val="0"/>
              <a:alphaOff val="0"/>
              <a:shade val="25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20400000"/>
          </a:lightRig>
        </a:scene3d>
        <a:sp3d contourW="6350">
          <a:bevelT w="41275" h="19050" prst="angle"/>
          <a:contourClr>
            <a:schemeClr val="accent1">
              <a:hueOff val="0"/>
              <a:satOff val="0"/>
              <a:lumOff val="0"/>
              <a:alphaOff val="0"/>
              <a:shade val="25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20400000"/>
          </a:lightRig>
        </a:scene3d>
        <a:sp3d contourW="6350">
          <a:bevelT w="41275" h="19050" prst="angle"/>
          <a:contourClr>
            <a:schemeClr val="accent1">
              <a:hueOff val="0"/>
              <a:satOff val="0"/>
              <a:lumOff val="0"/>
              <a:alphaOff val="0"/>
              <a:shade val="25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8100" y="0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DA48955-67BC-4A06-89C5-F82629124486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1700"/>
            <a:ext cx="5435600" cy="44624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1813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8100" y="9421813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ADF245B-D1B7-4067-BFEE-FC62126D4E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28732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8A9680-5092-4AEC-898D-FF7F3CF328C1}" type="slidenum">
              <a:rPr lang="cs-CZ">
                <a:solidFill>
                  <a:srgbClr val="000000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Freeform 7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6A383-8D04-42FF-8484-514867F1661B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023CED-411A-4DB6-B952-96BA31FD54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A10C6-5C47-45CE-91A4-319B3CE7D151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DBF372-E626-43BE-9E34-30E68203A4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574F2-58F9-456B-9ECE-48E5FF26B6EE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8143C-0AA9-4565-8B7D-90D33580E5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34560-C388-4F8F-BD9E-873483F3A5C9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DE41BC-792F-4641-8979-0884320199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AF641-79E3-4420-AC4E-BA535BD789F7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6F3366-29B4-40B9-8DF9-A7F7991DDD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4B46-EB1C-4440-AEC4-5B9188818026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5F5056-9251-4629-81DA-F8B9CBF2D1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A3B64-5C36-4849-98F5-01F0E632B6F0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73F295-32F3-4D73-B5EC-ED2544E0D4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ight Triangle 17"/>
          <p:cNvSpPr/>
          <p:nvPr/>
        </p:nvSpPr>
        <p:spPr>
          <a:xfrm rot="5400000">
            <a:off x="433388" y="-433388"/>
            <a:ext cx="6858000" cy="7724775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921A2-6A79-425B-91F9-2CD13961C0FC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0C694568-B9C7-4A6F-B214-84C566494E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4F3DD-456E-498B-A958-C4E6992FF768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207AA-74EF-4921-AEE6-8F2E2B9903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E4169-08F8-40B0-9217-0BAE6469A30D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4435E-6047-40B7-990B-A052739F5C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BDB0D-1E0A-4D05-9932-F79D8D4A5D2F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D4F650-5266-4930-9C6D-735C434651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3175" y="5051425"/>
            <a:ext cx="3575050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588" y="5051425"/>
            <a:ext cx="9145588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325" y="365125"/>
            <a:ext cx="7521575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22325" y="1100138"/>
            <a:ext cx="7521575" cy="357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613" y="5870575"/>
            <a:ext cx="2176462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39319CA-8915-4D43-9F5F-FE57B724D168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900" y="6284913"/>
            <a:ext cx="4724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50" y="6170613"/>
            <a:ext cx="503238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EF5E200E-DFE2-4962-8A76-E1F1273E2E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7" r:id="rId2"/>
    <p:sldLayoutId id="2147483769" r:id="rId3"/>
    <p:sldLayoutId id="2147483766" r:id="rId4"/>
    <p:sldLayoutId id="2147483765" r:id="rId5"/>
    <p:sldLayoutId id="2147483764" r:id="rId6"/>
    <p:sldLayoutId id="2147483763" r:id="rId7"/>
    <p:sldLayoutId id="2147483770" r:id="rId8"/>
    <p:sldLayoutId id="2147483771" r:id="rId9"/>
    <p:sldLayoutId id="2147483762" r:id="rId10"/>
    <p:sldLayoutId id="2147483761" r:id="rId11"/>
  </p:sldLayoutIdLst>
  <p:transition spd="slow">
    <p:push dir="u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ts val="800"/>
        </a:spcBef>
        <a:spcAft>
          <a:spcPct val="0"/>
        </a:spcAft>
        <a:buFont typeface="Arial" charset="0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Nula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8" name="Obrázek 4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ovéPole 2"/>
          <p:cNvSpPr txBox="1">
            <a:spLocks noChangeArrowheads="1"/>
          </p:cNvSpPr>
          <p:nvPr/>
        </p:nvSpPr>
        <p:spPr bwMode="auto">
          <a:xfrm>
            <a:off x="3738563" y="2565400"/>
            <a:ext cx="24050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  <a:latin typeface="Calibri" pitchFamily="34" charset="0"/>
              </a:rPr>
              <a:t>CZ.1.07/1.4.00/21.2976</a:t>
            </a:r>
          </a:p>
        </p:txBody>
      </p:sp>
      <p:sp>
        <p:nvSpPr>
          <p:cNvPr id="14340" name="TextovéPole 1"/>
          <p:cNvSpPr txBox="1">
            <a:spLocks noChangeArrowheads="1"/>
          </p:cNvSpPr>
          <p:nvPr/>
        </p:nvSpPr>
        <p:spPr bwMode="auto">
          <a:xfrm>
            <a:off x="2751138" y="1339850"/>
            <a:ext cx="1857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4341" name="TextovéPole 5"/>
          <p:cNvSpPr txBox="1">
            <a:spLocks noChangeArrowheads="1"/>
          </p:cNvSpPr>
          <p:nvPr/>
        </p:nvSpPr>
        <p:spPr bwMode="auto">
          <a:xfrm>
            <a:off x="2657475" y="21796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4342" name="TextovéPole 1"/>
          <p:cNvSpPr txBox="1">
            <a:spLocks noChangeArrowheads="1"/>
          </p:cNvSpPr>
          <p:nvPr/>
        </p:nvSpPr>
        <p:spPr bwMode="auto">
          <a:xfrm>
            <a:off x="2843213" y="1339850"/>
            <a:ext cx="37480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RNDr.Ivana Řehková</a:t>
            </a:r>
          </a:p>
        </p:txBody>
      </p:sp>
      <p:sp>
        <p:nvSpPr>
          <p:cNvPr id="14343" name="TextovéPole 2"/>
          <p:cNvSpPr txBox="1">
            <a:spLocks noChangeArrowheads="1"/>
          </p:cNvSpPr>
          <p:nvPr/>
        </p:nvSpPr>
        <p:spPr bwMode="auto">
          <a:xfrm>
            <a:off x="4500563" y="1757363"/>
            <a:ext cx="37433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3.2.1.3.R08_Rozvinutý zápis čísla</a:t>
            </a:r>
          </a:p>
        </p:txBody>
      </p:sp>
      <p:sp>
        <p:nvSpPr>
          <p:cNvPr id="14344" name="TextovéPole 4"/>
          <p:cNvSpPr txBox="1">
            <a:spLocks noChangeArrowheads="1"/>
          </p:cNvSpPr>
          <p:nvPr/>
        </p:nvSpPr>
        <p:spPr bwMode="auto">
          <a:xfrm>
            <a:off x="2673350" y="2143125"/>
            <a:ext cx="39338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Matematika 8.ročník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Cílem hodiny je zopakovat znalosti o zápisu čísla v desítkové soustavě a naučit se používat nový zápis pomocí mocnin 10.</a:t>
            </a:r>
          </a:p>
          <a:p>
            <a:pPr eaLnBrk="1" hangingPunct="1"/>
            <a:r>
              <a:rPr lang="cs-CZ" dirty="0" smtClean="0"/>
              <a:t>Motivace: Žáci dostanou nejprve příklad, který řeší na kalkulačce. Výsledkem příkladu je hodně velké číslo, které kalkulačka zobrazí pomocí mocniny 10.</a:t>
            </a:r>
          </a:p>
          <a:p>
            <a:pPr eaLnBrk="1" hangingPunct="1"/>
            <a:r>
              <a:rPr lang="cs-CZ" dirty="0" smtClean="0"/>
              <a:t>První část hodiny je výkladová, žáci spolupracují.</a:t>
            </a:r>
          </a:p>
          <a:p>
            <a:pPr eaLnBrk="1" hangingPunct="1"/>
            <a:r>
              <a:rPr lang="cs-CZ" dirty="0" smtClean="0"/>
              <a:t>Příklady počítají samostatně a podle tabule kontrolují</a:t>
            </a:r>
          </a:p>
          <a:p>
            <a:pPr eaLnBrk="1" hangingPunct="1"/>
            <a:r>
              <a:rPr lang="cs-CZ" dirty="0" smtClean="0"/>
              <a:t>Nakonec hodiny je připravena skupinová práce podle pokynů.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Rozvinutý zápis čísla v desítkové soustavě.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Zopakujte si: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Zapište číslo 4 379, 83 pomocí rozvinutého zápisu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(pomocí </a:t>
            </a:r>
            <a:r>
              <a:rPr lang="cs-CZ" sz="2400" dirty="0" smtClean="0"/>
              <a:t>násobků 10,100,…)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ŘEŠENÍ: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  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4.1000 + 3.100 + 7.10 + 9.1 + 8.0,1 + 3.0,01</a:t>
            </a: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Rozvinutý zápis čísla pomocí mocnin 10.</a:t>
            </a:r>
            <a:endParaRPr lang="cs-CZ" dirty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400" smtClean="0"/>
              <a:t>Zapište pomocí mocnin 10:</a:t>
            </a:r>
          </a:p>
          <a:p>
            <a:pPr eaLnBrk="1" hangingPunct="1"/>
            <a:r>
              <a:rPr lang="cs-CZ" sz="2400" smtClean="0"/>
              <a:t>1                                  </a:t>
            </a:r>
          </a:p>
          <a:p>
            <a:pPr eaLnBrk="1" hangingPunct="1"/>
            <a:r>
              <a:rPr lang="cs-CZ" sz="2400" smtClean="0"/>
              <a:t>10</a:t>
            </a:r>
          </a:p>
          <a:p>
            <a:pPr eaLnBrk="1" hangingPunct="1"/>
            <a:r>
              <a:rPr lang="cs-CZ" sz="2400" smtClean="0"/>
              <a:t>100</a:t>
            </a:r>
          </a:p>
          <a:p>
            <a:pPr eaLnBrk="1" hangingPunct="1"/>
            <a:r>
              <a:rPr lang="cs-CZ" sz="2400" smtClean="0"/>
              <a:t>1000</a:t>
            </a:r>
          </a:p>
          <a:p>
            <a:pPr eaLnBrk="1" hangingPunct="1"/>
            <a:r>
              <a:rPr lang="cs-CZ" sz="2400" smtClean="0"/>
              <a:t>0,1</a:t>
            </a:r>
          </a:p>
          <a:p>
            <a:pPr eaLnBrk="1" hangingPunct="1"/>
            <a:r>
              <a:rPr lang="cs-CZ" sz="2400" smtClean="0"/>
              <a:t>0,01</a:t>
            </a:r>
          </a:p>
        </p:txBody>
      </p:sp>
      <p:sp>
        <p:nvSpPr>
          <p:cNvPr id="4" name="Zaoblený obdélníkový popisek 3"/>
          <p:cNvSpPr/>
          <p:nvPr/>
        </p:nvSpPr>
        <p:spPr>
          <a:xfrm>
            <a:off x="5580063" y="1368425"/>
            <a:ext cx="2016125" cy="4032250"/>
          </a:xfrm>
          <a:prstGeom prst="wedgeRoundRectCallout">
            <a:avLst>
              <a:gd name="adj1" fmla="val -18971"/>
              <a:gd name="adj2" fmla="val 55445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>
                <a:solidFill>
                  <a:srgbClr val="FF0000"/>
                </a:solidFill>
              </a:rPr>
              <a:t>10</a:t>
            </a:r>
            <a:r>
              <a:rPr lang="cs-CZ" sz="2400" baseline="30000" dirty="0">
                <a:solidFill>
                  <a:srgbClr val="FF0000"/>
                </a:solidFill>
              </a:rPr>
              <a:t>0</a:t>
            </a:r>
          </a:p>
          <a:p>
            <a:pPr algn="ctr">
              <a:defRPr/>
            </a:pPr>
            <a:endParaRPr lang="cs-CZ" sz="2400" baseline="30000" dirty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cs-CZ" sz="2400" dirty="0">
                <a:solidFill>
                  <a:srgbClr val="FF0000"/>
                </a:solidFill>
              </a:rPr>
              <a:t>10</a:t>
            </a:r>
            <a:r>
              <a:rPr lang="cs-CZ" sz="2400" baseline="30000" dirty="0">
                <a:solidFill>
                  <a:srgbClr val="FF0000"/>
                </a:solidFill>
              </a:rPr>
              <a:t>1 </a:t>
            </a:r>
          </a:p>
          <a:p>
            <a:pPr algn="ctr">
              <a:defRPr/>
            </a:pPr>
            <a:r>
              <a:rPr lang="cs-CZ" sz="2400" dirty="0">
                <a:solidFill>
                  <a:srgbClr val="FF0000"/>
                </a:solidFill>
              </a:rPr>
              <a:t>                              </a:t>
            </a:r>
          </a:p>
          <a:p>
            <a:pPr algn="ctr">
              <a:defRPr/>
            </a:pPr>
            <a:r>
              <a:rPr lang="cs-CZ" sz="2400" dirty="0">
                <a:solidFill>
                  <a:srgbClr val="FF0000"/>
                </a:solidFill>
              </a:rPr>
              <a:t>10 </a:t>
            </a:r>
            <a:r>
              <a:rPr lang="cs-CZ" sz="2400" baseline="30000" dirty="0">
                <a:solidFill>
                  <a:srgbClr val="FF0000"/>
                </a:solidFill>
              </a:rPr>
              <a:t>2</a:t>
            </a:r>
          </a:p>
          <a:p>
            <a:pPr algn="ctr">
              <a:defRPr/>
            </a:pPr>
            <a:endParaRPr lang="cs-CZ" sz="2400" baseline="30000" dirty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cs-CZ" sz="2400" dirty="0">
                <a:solidFill>
                  <a:srgbClr val="FF0000"/>
                </a:solidFill>
              </a:rPr>
              <a:t>10</a:t>
            </a:r>
            <a:r>
              <a:rPr lang="cs-CZ" sz="2400" baseline="30000" dirty="0">
                <a:solidFill>
                  <a:srgbClr val="FF0000"/>
                </a:solidFill>
              </a:rPr>
              <a:t>3</a:t>
            </a:r>
          </a:p>
          <a:p>
            <a:pPr algn="ctr">
              <a:defRPr/>
            </a:pPr>
            <a:endParaRPr lang="cs-CZ" sz="2400" baseline="30000" dirty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cs-CZ" sz="2400" dirty="0">
                <a:solidFill>
                  <a:srgbClr val="FF0000"/>
                </a:solidFill>
              </a:rPr>
              <a:t>10</a:t>
            </a:r>
            <a:r>
              <a:rPr lang="cs-CZ" sz="2400" baseline="30000" dirty="0">
                <a:solidFill>
                  <a:srgbClr val="FF0000"/>
                </a:solidFill>
              </a:rPr>
              <a:t>-1</a:t>
            </a:r>
          </a:p>
          <a:p>
            <a:pPr algn="ctr">
              <a:defRPr/>
            </a:pPr>
            <a:endParaRPr lang="cs-CZ" sz="2400" baseline="30000" dirty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cs-CZ" sz="2400" dirty="0">
                <a:solidFill>
                  <a:srgbClr val="FF0000"/>
                </a:solidFill>
              </a:rPr>
              <a:t>10</a:t>
            </a:r>
            <a:r>
              <a:rPr lang="cs-CZ" sz="2400" baseline="30000" dirty="0">
                <a:solidFill>
                  <a:srgbClr val="FF0000"/>
                </a:solidFill>
              </a:rPr>
              <a:t>-2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7900" y="5229225"/>
            <a:ext cx="1800225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Příklady: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Zapište pomocí rozvinutého zápisu a s využitím mocnin 10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456 908, 3   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4009,456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532,504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4 567 300,44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7609,75</a:t>
            </a:r>
            <a:endParaRPr lang="cs-CZ" sz="2400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800" dirty="0" smtClean="0"/>
              <a:t>4.10</a:t>
            </a:r>
            <a:r>
              <a:rPr lang="cs-CZ" sz="2800" baseline="30000" dirty="0" smtClean="0"/>
              <a:t>5 </a:t>
            </a:r>
            <a:r>
              <a:rPr lang="cs-CZ" sz="2800" dirty="0" smtClean="0"/>
              <a:t>+ 5.10</a:t>
            </a:r>
            <a:r>
              <a:rPr lang="cs-CZ" sz="2800" baseline="30000" dirty="0" smtClean="0"/>
              <a:t>4 </a:t>
            </a:r>
            <a:r>
              <a:rPr lang="cs-CZ" sz="2800" dirty="0" smtClean="0"/>
              <a:t>+ 6.10</a:t>
            </a:r>
            <a:r>
              <a:rPr lang="cs-CZ" sz="2800" baseline="30000" dirty="0" smtClean="0"/>
              <a:t>3 </a:t>
            </a:r>
            <a:r>
              <a:rPr lang="cs-CZ" sz="2800" dirty="0" smtClean="0"/>
              <a:t>+ 9.10</a:t>
            </a:r>
            <a:r>
              <a:rPr lang="cs-CZ" sz="2800" baseline="30000" dirty="0" smtClean="0"/>
              <a:t>2 </a:t>
            </a:r>
            <a:r>
              <a:rPr lang="cs-CZ" sz="2800" dirty="0" smtClean="0"/>
              <a:t>+ 8.10</a:t>
            </a:r>
            <a:r>
              <a:rPr lang="cs-CZ" sz="2800" baseline="30000" dirty="0" smtClean="0"/>
              <a:t>0 </a:t>
            </a:r>
            <a:r>
              <a:rPr lang="cs-CZ" sz="2800" dirty="0" smtClean="0"/>
              <a:t>+ 3.10</a:t>
            </a:r>
            <a:r>
              <a:rPr lang="cs-CZ" sz="2800" baseline="30000" dirty="0" smtClean="0"/>
              <a:t>-1</a:t>
            </a:r>
            <a:endParaRPr lang="cs-CZ" sz="2800" baseline="30000" dirty="0" smtClean="0"/>
          </a:p>
          <a:p>
            <a:pPr eaLnBrk="1" hangingPunct="1"/>
            <a:r>
              <a:rPr lang="cs-CZ" sz="2800" dirty="0" smtClean="0"/>
              <a:t>4.10</a:t>
            </a:r>
            <a:r>
              <a:rPr lang="cs-CZ" sz="2800" baseline="30000" dirty="0" smtClean="0">
                <a:latin typeface="Arial" charset="0"/>
              </a:rPr>
              <a:t>3 </a:t>
            </a:r>
            <a:r>
              <a:rPr lang="cs-CZ" sz="2800" dirty="0" smtClean="0"/>
              <a:t>+ 9.10</a:t>
            </a:r>
            <a:r>
              <a:rPr lang="cs-CZ" sz="2800" baseline="30000" dirty="0" smtClean="0"/>
              <a:t>0 </a:t>
            </a:r>
            <a:r>
              <a:rPr lang="cs-CZ" sz="2800" dirty="0" smtClean="0"/>
              <a:t>+ 4.10</a:t>
            </a:r>
            <a:r>
              <a:rPr lang="cs-CZ" sz="2800" baseline="30000" dirty="0" smtClean="0"/>
              <a:t>-1</a:t>
            </a:r>
            <a:r>
              <a:rPr lang="cs-CZ" sz="2800" dirty="0" smtClean="0"/>
              <a:t> + 5.10</a:t>
            </a:r>
            <a:r>
              <a:rPr lang="cs-CZ" sz="2800" baseline="30000" dirty="0" smtClean="0"/>
              <a:t>-2</a:t>
            </a:r>
            <a:r>
              <a:rPr lang="cs-CZ" sz="2800" dirty="0" smtClean="0"/>
              <a:t> </a:t>
            </a:r>
            <a:r>
              <a:rPr lang="cs-CZ" sz="2800" dirty="0" smtClean="0"/>
              <a:t>+ 6.10</a:t>
            </a:r>
            <a:r>
              <a:rPr lang="cs-CZ" sz="2800" baseline="30000" dirty="0" smtClean="0"/>
              <a:t>-3</a:t>
            </a:r>
          </a:p>
          <a:p>
            <a:pPr eaLnBrk="1" hangingPunct="1"/>
            <a:r>
              <a:rPr lang="cs-CZ" sz="2800" dirty="0" smtClean="0"/>
              <a:t>5.10</a:t>
            </a:r>
            <a:r>
              <a:rPr lang="cs-CZ" sz="2800" baseline="30000" dirty="0" smtClean="0"/>
              <a:t>2 </a:t>
            </a:r>
            <a:r>
              <a:rPr lang="cs-CZ" sz="2800" dirty="0" smtClean="0"/>
              <a:t>+ 3.10</a:t>
            </a:r>
            <a:r>
              <a:rPr lang="cs-CZ" sz="2800" baseline="30000" dirty="0" smtClean="0"/>
              <a:t>1 </a:t>
            </a:r>
            <a:r>
              <a:rPr lang="cs-CZ" sz="2800" dirty="0" smtClean="0"/>
              <a:t>+ 2.10</a:t>
            </a:r>
            <a:r>
              <a:rPr lang="cs-CZ" sz="2800" baseline="30000" dirty="0" smtClean="0"/>
              <a:t>0 </a:t>
            </a:r>
            <a:r>
              <a:rPr lang="cs-CZ" sz="2800" dirty="0" smtClean="0"/>
              <a:t>+ 5.10</a:t>
            </a:r>
            <a:r>
              <a:rPr lang="cs-CZ" sz="2800" baseline="30000" dirty="0" smtClean="0"/>
              <a:t>-1</a:t>
            </a:r>
            <a:r>
              <a:rPr lang="cs-CZ" sz="2800" dirty="0" smtClean="0"/>
              <a:t> </a:t>
            </a:r>
            <a:r>
              <a:rPr lang="cs-CZ" sz="2800" dirty="0" smtClean="0"/>
              <a:t>+ 4.10</a:t>
            </a:r>
            <a:r>
              <a:rPr lang="cs-CZ" sz="2800" baseline="30000" dirty="0" smtClean="0"/>
              <a:t>-3</a:t>
            </a:r>
          </a:p>
          <a:p>
            <a:pPr eaLnBrk="1" hangingPunct="1"/>
            <a:r>
              <a:rPr lang="cs-CZ" sz="2400" dirty="0" smtClean="0"/>
              <a:t>4.10</a:t>
            </a:r>
            <a:r>
              <a:rPr lang="cs-CZ" sz="2400" baseline="30000" dirty="0" smtClean="0"/>
              <a:t>6 </a:t>
            </a:r>
            <a:r>
              <a:rPr lang="cs-CZ" sz="2400" dirty="0" smtClean="0"/>
              <a:t>+ 5.10</a:t>
            </a:r>
            <a:r>
              <a:rPr lang="cs-CZ" sz="2400" baseline="30000" dirty="0" smtClean="0"/>
              <a:t>5 </a:t>
            </a:r>
            <a:r>
              <a:rPr lang="cs-CZ" sz="2400" dirty="0" smtClean="0"/>
              <a:t>+ 6.10</a:t>
            </a:r>
            <a:r>
              <a:rPr lang="cs-CZ" sz="2400" baseline="30000" dirty="0" smtClean="0"/>
              <a:t>4 </a:t>
            </a:r>
            <a:r>
              <a:rPr lang="cs-CZ" sz="2400" dirty="0" smtClean="0"/>
              <a:t>+ 7.10</a:t>
            </a:r>
            <a:r>
              <a:rPr lang="cs-CZ" sz="2400" baseline="30000" dirty="0" smtClean="0"/>
              <a:t>3 </a:t>
            </a:r>
            <a:r>
              <a:rPr lang="cs-CZ" sz="2400" dirty="0" smtClean="0"/>
              <a:t>+ 3.10</a:t>
            </a:r>
            <a:r>
              <a:rPr lang="cs-CZ" sz="2400" baseline="30000" dirty="0" smtClean="0"/>
              <a:t>2 </a:t>
            </a:r>
            <a:r>
              <a:rPr lang="cs-CZ" sz="2400" dirty="0" smtClean="0"/>
              <a:t>+ 4.10</a:t>
            </a:r>
            <a:r>
              <a:rPr lang="cs-CZ" sz="2400" baseline="30000" dirty="0" smtClean="0"/>
              <a:t>-1 </a:t>
            </a:r>
            <a:r>
              <a:rPr lang="cs-CZ" sz="2400" dirty="0" smtClean="0"/>
              <a:t>+ 4.10</a:t>
            </a:r>
            <a:r>
              <a:rPr lang="cs-CZ" sz="2400" baseline="30000" dirty="0" smtClean="0"/>
              <a:t>-2</a:t>
            </a:r>
            <a:endParaRPr lang="cs-CZ" sz="2400" baseline="30000" dirty="0" smtClean="0"/>
          </a:p>
          <a:p>
            <a:pPr eaLnBrk="1" hangingPunct="1"/>
            <a:r>
              <a:rPr lang="cs-CZ" sz="2800" dirty="0" smtClean="0"/>
              <a:t>7.10</a:t>
            </a:r>
            <a:r>
              <a:rPr lang="cs-CZ" sz="2800" baseline="30000" dirty="0" smtClean="0"/>
              <a:t>3 </a:t>
            </a:r>
            <a:r>
              <a:rPr lang="cs-CZ" sz="2800" dirty="0" smtClean="0"/>
              <a:t>+ 6.10</a:t>
            </a:r>
            <a:r>
              <a:rPr lang="cs-CZ" sz="2800" baseline="30000" dirty="0" smtClean="0"/>
              <a:t>2 </a:t>
            </a:r>
            <a:r>
              <a:rPr lang="cs-CZ" sz="2800" dirty="0" smtClean="0"/>
              <a:t>+ 9.10</a:t>
            </a:r>
            <a:r>
              <a:rPr lang="cs-CZ" sz="2800" baseline="30000" dirty="0" smtClean="0"/>
              <a:t>0  </a:t>
            </a:r>
            <a:r>
              <a:rPr lang="cs-CZ" sz="2800" dirty="0" smtClean="0"/>
              <a:t>+7.10</a:t>
            </a:r>
            <a:r>
              <a:rPr lang="cs-CZ" sz="2800" baseline="30000" dirty="0" smtClean="0"/>
              <a:t>-1</a:t>
            </a:r>
            <a:r>
              <a:rPr lang="cs-CZ" sz="2800" dirty="0" smtClean="0"/>
              <a:t> + 5.10</a:t>
            </a:r>
            <a:r>
              <a:rPr lang="cs-CZ" sz="2800" baseline="30000" dirty="0" smtClean="0"/>
              <a:t>-2</a:t>
            </a:r>
            <a:endParaRPr lang="cs-CZ" sz="2800" dirty="0" smtClean="0"/>
          </a:p>
          <a:p>
            <a:pPr eaLnBrk="1" hangingPunct="1"/>
            <a:endParaRPr lang="cs-CZ" sz="2800" baseline="30000" dirty="0" smtClean="0"/>
          </a:p>
          <a:p>
            <a:pPr eaLnBrk="1" hangingPunct="1"/>
            <a:endParaRPr lang="cs-CZ" baseline="30000" dirty="0" smtClean="0"/>
          </a:p>
          <a:p>
            <a:pPr eaLnBrk="1" hangingPunct="1"/>
            <a:endParaRPr lang="cs-CZ" baseline="30000" dirty="0" smtClean="0"/>
          </a:p>
          <a:p>
            <a:pPr eaLnBrk="1" hangingPunct="1"/>
            <a:endParaRPr lang="cs-CZ" baseline="30000" dirty="0" smtClean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ÚKOL:</a:t>
            </a:r>
            <a:endParaRPr lang="cs-CZ" dirty="0"/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400" dirty="0" smtClean="0"/>
              <a:t>Rozdělte se na skupiny po </a:t>
            </a:r>
            <a:r>
              <a:rPr lang="cs-CZ" sz="2400" dirty="0" smtClean="0"/>
              <a:t>3.</a:t>
            </a:r>
            <a:endParaRPr lang="cs-CZ" sz="2400" dirty="0" smtClean="0"/>
          </a:p>
          <a:p>
            <a:pPr eaLnBrk="1" hangingPunct="1"/>
            <a:r>
              <a:rPr lang="cs-CZ" sz="2400" dirty="0" smtClean="0"/>
              <a:t>Každá skupina si určí pořadí.</a:t>
            </a:r>
          </a:p>
          <a:p>
            <a:pPr eaLnBrk="1" hangingPunct="1"/>
            <a:r>
              <a:rPr lang="cs-CZ" sz="2400" dirty="0" smtClean="0"/>
              <a:t>Každý člen skupiny zapíše nějaké číslo s minimálním počtem cifer 4 a maximálním </a:t>
            </a:r>
            <a:r>
              <a:rPr lang="cs-CZ" sz="2400" dirty="0" smtClean="0"/>
              <a:t>8.</a:t>
            </a:r>
            <a:endParaRPr lang="cs-CZ" sz="2400" dirty="0" smtClean="0"/>
          </a:p>
          <a:p>
            <a:pPr eaLnBrk="1" hangingPunct="1"/>
            <a:r>
              <a:rPr lang="cs-CZ" sz="2400" dirty="0" smtClean="0"/>
              <a:t>První člen skupiny zadá číslo ostatním </a:t>
            </a:r>
            <a:r>
              <a:rPr lang="cs-CZ" sz="2400" dirty="0" smtClean="0"/>
              <a:t>.</a:t>
            </a:r>
            <a:endParaRPr lang="cs-CZ" sz="2400" dirty="0" smtClean="0"/>
          </a:p>
          <a:p>
            <a:pPr eaLnBrk="1" hangingPunct="1"/>
            <a:r>
              <a:rPr lang="cs-CZ" sz="2400" dirty="0" smtClean="0"/>
              <a:t>Úkolem je přepsat toto číslo pomocí rozvinutého zápisu.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cap="none" smtClean="0">
                <a:latin typeface="Arial" charset="0"/>
              </a:rPr>
              <a:t>Zajímavost:</a:t>
            </a:r>
          </a:p>
        </p:txBody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Arial" charset="0"/>
              </a:rPr>
              <a:t>Jak velká čísla mohou být?</a:t>
            </a:r>
          </a:p>
          <a:p>
            <a:pPr eaLnBrk="1" hangingPunct="1"/>
            <a:r>
              <a:rPr lang="cs-CZ" sz="2800" smtClean="0">
                <a:latin typeface="Arial" charset="0"/>
              </a:rPr>
              <a:t>Googol je číslo 10</a:t>
            </a:r>
            <a:r>
              <a:rPr lang="cs-CZ" sz="2800" baseline="30000" smtClean="0">
                <a:latin typeface="Arial" charset="0"/>
              </a:rPr>
              <a:t>100</a:t>
            </a:r>
            <a:r>
              <a:rPr lang="cs-CZ" sz="2800" smtClean="0">
                <a:latin typeface="Arial" charset="0"/>
              </a:rPr>
              <a:t>.</a:t>
            </a:r>
          </a:p>
          <a:p>
            <a:pPr eaLnBrk="1" hangingPunct="1"/>
            <a:r>
              <a:rPr lang="cs-CZ" sz="2800" b="0" smtClean="0">
                <a:latin typeface="Arial" charset="0"/>
              </a:rPr>
              <a:t>Lze ho také zapsat  jako 1 následovanou sto </a:t>
            </a:r>
            <a:r>
              <a:rPr lang="cs-CZ" sz="2800" b="0" smtClean="0">
                <a:latin typeface="Arial" charset="0"/>
                <a:hlinkClick r:id="rId2" tooltip="Nula"/>
              </a:rPr>
              <a:t>nulami</a:t>
            </a:r>
            <a:r>
              <a:rPr lang="cs-CZ" sz="2800" b="0" smtClean="0">
                <a:latin typeface="Arial" charset="0"/>
              </a:rPr>
              <a:t>.</a:t>
            </a:r>
          </a:p>
          <a:p>
            <a:pPr eaLnBrk="1" hangingPunct="1"/>
            <a:endParaRPr lang="cs-CZ" sz="2800" b="0" smtClean="0">
              <a:latin typeface="Arial" charset="0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cap="none" smtClean="0"/>
              <a:t>Citace:</a:t>
            </a:r>
          </a:p>
        </p:txBody>
      </p:sp>
      <p:sp>
        <p:nvSpPr>
          <p:cNvPr id="2355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Bibliografická citace z Wikipedie</a:t>
            </a:r>
          </a:p>
          <a:p>
            <a:pPr eaLnBrk="1" hangingPunct="1"/>
            <a:r>
              <a:rPr lang="cs-CZ" dirty="0" err="1" smtClean="0"/>
              <a:t>Googol</a:t>
            </a:r>
            <a:r>
              <a:rPr lang="cs-CZ" dirty="0" smtClean="0"/>
              <a:t>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[cit. 2011-11-19]. Dostupné z WWW: &lt;http://cs.wikipedia.org/wiki/</a:t>
            </a:r>
            <a:r>
              <a:rPr lang="cs-CZ" dirty="0" err="1" smtClean="0"/>
              <a:t>Googol</a:t>
            </a:r>
            <a:r>
              <a:rPr lang="cs-CZ" dirty="0" smtClean="0"/>
              <a:t>&gt;.</a:t>
            </a:r>
          </a:p>
          <a:p>
            <a:r>
              <a:rPr lang="cs-CZ" dirty="0">
                <a:solidFill>
                  <a:prstClr val="black"/>
                </a:solidFill>
                <a:latin typeface="Arial" charset="0"/>
                <a:hlinkClick r:id="rId2"/>
              </a:rPr>
              <a:t>http://office.microsoft.com</a:t>
            </a:r>
            <a:endParaRPr lang="cs-CZ" dirty="0">
              <a:solidFill>
                <a:prstClr val="black"/>
              </a:solidFill>
              <a:latin typeface="Arial" charset="0"/>
            </a:endParaRPr>
          </a:p>
          <a:p>
            <a:endParaRPr lang="cs-CZ" dirty="0"/>
          </a:p>
          <a:p>
            <a:pPr eaLnBrk="1" hangingPunct="1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918478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Úhly">
  <a:themeElements>
    <a:clrScheme name="Úhly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Úhl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Úhl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94</TotalTime>
  <Words>333</Words>
  <Application>Microsoft Office PowerPoint</Application>
  <PresentationFormat>Předvádění na obrazovce (4:3)</PresentationFormat>
  <Paragraphs>71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Úhly</vt:lpstr>
      <vt:lpstr>Snímek 1</vt:lpstr>
      <vt:lpstr>Anotace:</vt:lpstr>
      <vt:lpstr>Rozvinutý zápis čísla v desítkové soustavě.</vt:lpstr>
      <vt:lpstr>Rozvinutý zápis čísla pomocí mocnin 10.</vt:lpstr>
      <vt:lpstr>Příklady:</vt:lpstr>
      <vt:lpstr>Řešení:</vt:lpstr>
      <vt:lpstr>ÚKOL:</vt:lpstr>
      <vt:lpstr>Zajímavost:</vt:lpstr>
      <vt:lpstr>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Fiedlerová Ivana</dc:creator>
  <cp:lastModifiedBy>expert</cp:lastModifiedBy>
  <cp:revision>17</cp:revision>
  <cp:lastPrinted>2011-11-07T13:07:31Z</cp:lastPrinted>
  <dcterms:created xsi:type="dcterms:W3CDTF">2011-11-02T10:29:00Z</dcterms:created>
  <dcterms:modified xsi:type="dcterms:W3CDTF">2012-03-08T20:40:00Z</dcterms:modified>
</cp:coreProperties>
</file>