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6" r:id="rId2"/>
    <p:sldId id="256" r:id="rId3"/>
    <p:sldId id="271" r:id="rId4"/>
    <p:sldId id="273" r:id="rId5"/>
    <p:sldId id="272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600" dirty="0" err="1">
                <a:solidFill>
                  <a:srgbClr val="002060"/>
                </a:solidFill>
                <a:effectLst/>
              </a:rPr>
              <a:t>Symbolicko</a:t>
            </a:r>
            <a:r>
              <a:rPr lang="cs-CZ" sz="3600" dirty="0">
                <a:solidFill>
                  <a:srgbClr val="002060"/>
                </a:solidFill>
                <a:effectLst/>
              </a:rPr>
              <a:t> - komplexní metoda řešení obvodů střídavého proudu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Ověření teoretických výpočtů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měřením 1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8208912" cy="489654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80000"/>
              </a:lnSpc>
            </a:pPr>
            <a:r>
              <a:rPr lang="cs-CZ" sz="1600" b="1" dirty="0" smtClean="0">
                <a:solidFill>
                  <a:srgbClr val="002060"/>
                </a:solidFill>
                <a:latin typeface="+mj-lt"/>
                <a:cs typeface="Arial" pitchFamily="34" charset="0"/>
              </a:rPr>
              <a:t>Zadání</a:t>
            </a:r>
          </a:p>
          <a:p>
            <a:pPr marL="0" indent="0" algn="just">
              <a:lnSpc>
                <a:spcPct val="220000"/>
              </a:lnSpc>
              <a:buNone/>
            </a:pPr>
            <a:r>
              <a:rPr lang="cs-CZ" sz="1400" b="1" dirty="0">
                <a:solidFill>
                  <a:srgbClr val="002060"/>
                </a:solidFill>
                <a:latin typeface="+mj-lt"/>
              </a:rPr>
              <a:t>Proveďte potřebná měření na sérioparalelním obvodu, který je tvořen v jedné větvi rezistorem a indukčností, ve druhé větvi je rezistor a kondenzátor. Hodnoty jsou uvedeny ve schématu. Napětí a frekvenci nastavte podle pokynů. </a:t>
            </a:r>
          </a:p>
          <a:p>
            <a:pPr lvl="0">
              <a:lnSpc>
                <a:spcPct val="170000"/>
              </a:lnSpc>
            </a:pPr>
            <a:r>
              <a:rPr lang="cs-CZ" sz="1400" dirty="0" smtClean="0">
                <a:solidFill>
                  <a:srgbClr val="002060"/>
                </a:solidFill>
              </a:rPr>
              <a:t>Vypočtěte proudy </a:t>
            </a:r>
            <a:r>
              <a:rPr lang="cs-CZ" sz="1400" dirty="0">
                <a:solidFill>
                  <a:srgbClr val="002060"/>
                </a:solidFill>
              </a:rPr>
              <a:t>I</a:t>
            </a:r>
            <a:r>
              <a:rPr lang="cs-CZ" sz="1400" baseline="-25000" dirty="0">
                <a:solidFill>
                  <a:srgbClr val="002060"/>
                </a:solidFill>
              </a:rPr>
              <a:t>1</a:t>
            </a:r>
            <a:r>
              <a:rPr lang="cs-CZ" sz="1400" dirty="0">
                <a:solidFill>
                  <a:srgbClr val="002060"/>
                </a:solidFill>
              </a:rPr>
              <a:t> a I</a:t>
            </a:r>
            <a:r>
              <a:rPr lang="cs-CZ" sz="1400" baseline="-25000" dirty="0">
                <a:solidFill>
                  <a:srgbClr val="002060"/>
                </a:solidFill>
              </a:rPr>
              <a:t>2</a:t>
            </a:r>
            <a:r>
              <a:rPr lang="cs-CZ" sz="1400" dirty="0">
                <a:solidFill>
                  <a:srgbClr val="002060"/>
                </a:solidFill>
              </a:rPr>
              <a:t> v jednotlivých </a:t>
            </a:r>
            <a:endParaRPr lang="cs-CZ" sz="1400" dirty="0" smtClean="0">
              <a:solidFill>
                <a:srgbClr val="002060"/>
              </a:solidFill>
            </a:endParaRPr>
          </a:p>
          <a:p>
            <a:pPr marL="0" lvl="0" indent="0">
              <a:lnSpc>
                <a:spcPct val="170000"/>
              </a:lnSpc>
              <a:buNone/>
            </a:pPr>
            <a:r>
              <a:rPr lang="cs-CZ" sz="1400" dirty="0" smtClean="0">
                <a:solidFill>
                  <a:srgbClr val="002060"/>
                </a:solidFill>
              </a:rPr>
              <a:t>     větvích </a:t>
            </a:r>
            <a:r>
              <a:rPr lang="cs-CZ" sz="1400" dirty="0">
                <a:solidFill>
                  <a:srgbClr val="002060"/>
                </a:solidFill>
              </a:rPr>
              <a:t>a také celkový proud odebíraný </a:t>
            </a:r>
            <a:endParaRPr lang="cs-CZ" sz="1400" dirty="0" smtClean="0">
              <a:solidFill>
                <a:srgbClr val="002060"/>
              </a:solidFill>
            </a:endParaRPr>
          </a:p>
          <a:p>
            <a:pPr marL="0" lvl="0" indent="0">
              <a:lnSpc>
                <a:spcPct val="170000"/>
              </a:lnSpc>
              <a:buNone/>
            </a:pPr>
            <a:r>
              <a:rPr lang="cs-CZ" sz="1400" dirty="0">
                <a:solidFill>
                  <a:srgbClr val="002060"/>
                </a:solidFill>
              </a:rPr>
              <a:t> </a:t>
            </a:r>
            <a:r>
              <a:rPr lang="cs-CZ" sz="1400" dirty="0" smtClean="0">
                <a:solidFill>
                  <a:srgbClr val="002060"/>
                </a:solidFill>
              </a:rPr>
              <a:t>    ze </a:t>
            </a:r>
            <a:r>
              <a:rPr lang="cs-CZ" sz="1400" dirty="0">
                <a:solidFill>
                  <a:srgbClr val="002060"/>
                </a:solidFill>
              </a:rPr>
              <a:t>zdroje</a:t>
            </a:r>
          </a:p>
          <a:p>
            <a:pPr lvl="0">
              <a:lnSpc>
                <a:spcPct val="170000"/>
              </a:lnSpc>
            </a:pPr>
            <a:r>
              <a:rPr lang="cs-CZ" sz="1400" dirty="0">
                <a:solidFill>
                  <a:srgbClr val="002060"/>
                </a:solidFill>
              </a:rPr>
              <a:t>Z</a:t>
            </a:r>
            <a:r>
              <a:rPr lang="cs-CZ" sz="1400" dirty="0" smtClean="0">
                <a:solidFill>
                  <a:srgbClr val="002060"/>
                </a:solidFill>
              </a:rPr>
              <a:t>jistěte </a:t>
            </a:r>
            <a:r>
              <a:rPr lang="cs-CZ" sz="1400" dirty="0">
                <a:solidFill>
                  <a:srgbClr val="002060"/>
                </a:solidFill>
              </a:rPr>
              <a:t>úbytky napětí na jednotlivých </a:t>
            </a:r>
            <a:endParaRPr lang="cs-CZ" sz="1400" dirty="0" smtClean="0">
              <a:solidFill>
                <a:srgbClr val="002060"/>
              </a:solidFill>
            </a:endParaRPr>
          </a:p>
          <a:p>
            <a:pPr marL="0" lvl="0" indent="0">
              <a:lnSpc>
                <a:spcPct val="170000"/>
              </a:lnSpc>
              <a:buNone/>
            </a:pPr>
            <a:r>
              <a:rPr lang="cs-CZ" sz="1400" dirty="0" smtClean="0">
                <a:solidFill>
                  <a:srgbClr val="002060"/>
                </a:solidFill>
              </a:rPr>
              <a:t>     součástkách </a:t>
            </a:r>
            <a:r>
              <a:rPr lang="cs-CZ" sz="1400" dirty="0">
                <a:solidFill>
                  <a:srgbClr val="002060"/>
                </a:solidFill>
              </a:rPr>
              <a:t>a také dílčí impedance </a:t>
            </a:r>
            <a:endParaRPr lang="cs-CZ" sz="1400" dirty="0" smtClean="0">
              <a:solidFill>
                <a:srgbClr val="002060"/>
              </a:solidFill>
            </a:endParaRPr>
          </a:p>
          <a:p>
            <a:pPr marL="0" lvl="0" indent="0">
              <a:lnSpc>
                <a:spcPct val="170000"/>
              </a:lnSpc>
              <a:buNone/>
            </a:pPr>
            <a:r>
              <a:rPr lang="cs-CZ" sz="1400" dirty="0" smtClean="0">
                <a:solidFill>
                  <a:srgbClr val="002060"/>
                </a:solidFill>
              </a:rPr>
              <a:t>     Z</a:t>
            </a:r>
            <a:r>
              <a:rPr lang="cs-CZ" sz="1400" baseline="-25000" dirty="0" smtClean="0">
                <a:solidFill>
                  <a:srgbClr val="002060"/>
                </a:solidFill>
              </a:rPr>
              <a:t>1</a:t>
            </a:r>
            <a:r>
              <a:rPr lang="cs-CZ" sz="1400" dirty="0" smtClean="0">
                <a:solidFill>
                  <a:srgbClr val="002060"/>
                </a:solidFill>
              </a:rPr>
              <a:t> </a:t>
            </a:r>
            <a:r>
              <a:rPr lang="cs-CZ" sz="1400" dirty="0">
                <a:solidFill>
                  <a:srgbClr val="002060"/>
                </a:solidFill>
              </a:rPr>
              <a:t>, Z</a:t>
            </a:r>
            <a:r>
              <a:rPr lang="cs-CZ" sz="1400" baseline="-25000" dirty="0">
                <a:solidFill>
                  <a:srgbClr val="002060"/>
                </a:solidFill>
              </a:rPr>
              <a:t>2</a:t>
            </a:r>
            <a:r>
              <a:rPr lang="cs-CZ" sz="1400" dirty="0">
                <a:solidFill>
                  <a:srgbClr val="002060"/>
                </a:solidFill>
              </a:rPr>
              <a:t> a celkovou impedanci Z.</a:t>
            </a:r>
          </a:p>
          <a:p>
            <a:pPr lvl="0">
              <a:lnSpc>
                <a:spcPct val="170000"/>
              </a:lnSpc>
            </a:pPr>
            <a:r>
              <a:rPr lang="cs-CZ" sz="1400" dirty="0" smtClean="0">
                <a:solidFill>
                  <a:srgbClr val="002060"/>
                </a:solidFill>
              </a:rPr>
              <a:t>Měřením </a:t>
            </a:r>
            <a:r>
              <a:rPr lang="cs-CZ" sz="1400" dirty="0">
                <a:solidFill>
                  <a:srgbClr val="002060"/>
                </a:solidFill>
              </a:rPr>
              <a:t>na soupravě </a:t>
            </a:r>
            <a:r>
              <a:rPr lang="cs-CZ" sz="1400" dirty="0" err="1" smtClean="0">
                <a:solidFill>
                  <a:srgbClr val="002060"/>
                </a:solidFill>
              </a:rPr>
              <a:t>RCDidactic</a:t>
            </a:r>
            <a:endParaRPr lang="cs-CZ" sz="1400" dirty="0" smtClean="0">
              <a:solidFill>
                <a:srgbClr val="002060"/>
              </a:solidFill>
            </a:endParaRPr>
          </a:p>
          <a:p>
            <a:pPr marL="0" lvl="0" indent="0">
              <a:lnSpc>
                <a:spcPct val="170000"/>
              </a:lnSpc>
              <a:buNone/>
            </a:pPr>
            <a:r>
              <a:rPr lang="cs-CZ" sz="1400" dirty="0" smtClean="0">
                <a:solidFill>
                  <a:srgbClr val="002060"/>
                </a:solidFill>
              </a:rPr>
              <a:t>     zjistěte </a:t>
            </a:r>
            <a:r>
              <a:rPr lang="cs-CZ" sz="1400" dirty="0" err="1">
                <a:solidFill>
                  <a:srgbClr val="002060"/>
                </a:solidFill>
              </a:rPr>
              <a:t>fázorový</a:t>
            </a:r>
            <a:r>
              <a:rPr lang="cs-CZ" sz="1400" dirty="0">
                <a:solidFill>
                  <a:srgbClr val="002060"/>
                </a:solidFill>
              </a:rPr>
              <a:t> diagram proudů. </a:t>
            </a:r>
            <a:endParaRPr lang="cs-CZ" sz="1400" dirty="0" smtClean="0">
              <a:solidFill>
                <a:srgbClr val="002060"/>
              </a:solidFill>
            </a:endParaRPr>
          </a:p>
          <a:p>
            <a:pPr lvl="0">
              <a:lnSpc>
                <a:spcPct val="170000"/>
              </a:lnSpc>
            </a:pPr>
            <a:r>
              <a:rPr lang="cs-CZ" sz="1400" dirty="0" smtClean="0">
                <a:solidFill>
                  <a:srgbClr val="002060"/>
                </a:solidFill>
              </a:rPr>
              <a:t>Schéma </a:t>
            </a:r>
            <a:r>
              <a:rPr lang="cs-CZ" sz="1400" dirty="0">
                <a:solidFill>
                  <a:srgbClr val="002060"/>
                </a:solidFill>
              </a:rPr>
              <a:t>doplňte o vhodné snímací obvody.</a:t>
            </a:r>
          </a:p>
          <a:p>
            <a:pPr lvl="0">
              <a:lnSpc>
                <a:spcPct val="170000"/>
              </a:lnSpc>
            </a:pPr>
            <a:r>
              <a:rPr lang="cs-CZ" sz="1400" dirty="0">
                <a:solidFill>
                  <a:srgbClr val="002060"/>
                </a:solidFill>
              </a:rPr>
              <a:t>Všechny úlohy pak vyhodnoťte, </a:t>
            </a:r>
            <a:r>
              <a:rPr lang="cs-CZ" sz="1400" dirty="0" smtClean="0">
                <a:solidFill>
                  <a:srgbClr val="002060"/>
                </a:solidFill>
              </a:rPr>
              <a:t>zkontrolujte</a:t>
            </a:r>
          </a:p>
          <a:p>
            <a:pPr marL="0" lvl="0" indent="0">
              <a:lnSpc>
                <a:spcPct val="170000"/>
              </a:lnSpc>
              <a:buNone/>
            </a:pPr>
            <a:r>
              <a:rPr lang="cs-CZ" sz="1400" dirty="0" smtClean="0">
                <a:solidFill>
                  <a:srgbClr val="002060"/>
                </a:solidFill>
              </a:rPr>
              <a:t>     </a:t>
            </a:r>
            <a:r>
              <a:rPr lang="cs-CZ" sz="1400" dirty="0">
                <a:solidFill>
                  <a:srgbClr val="002060"/>
                </a:solidFill>
              </a:rPr>
              <a:t>shodu mezi teoretickými předpoklady a </a:t>
            </a:r>
            <a:endParaRPr lang="cs-CZ" sz="1400" dirty="0" smtClean="0">
              <a:solidFill>
                <a:srgbClr val="002060"/>
              </a:solidFill>
            </a:endParaRPr>
          </a:p>
          <a:p>
            <a:pPr marL="0" lvl="0" indent="0">
              <a:lnSpc>
                <a:spcPct val="170000"/>
              </a:lnSpc>
              <a:buNone/>
            </a:pPr>
            <a:r>
              <a:rPr lang="cs-CZ" sz="1400" dirty="0">
                <a:solidFill>
                  <a:srgbClr val="002060"/>
                </a:solidFill>
              </a:rPr>
              <a:t> </a:t>
            </a:r>
            <a:r>
              <a:rPr lang="cs-CZ" sz="1400" dirty="0" smtClean="0">
                <a:solidFill>
                  <a:srgbClr val="002060"/>
                </a:solidFill>
              </a:rPr>
              <a:t>    praktickými </a:t>
            </a:r>
            <a:r>
              <a:rPr lang="cs-CZ" sz="1400" dirty="0">
                <a:solidFill>
                  <a:srgbClr val="002060"/>
                </a:solidFill>
              </a:rPr>
              <a:t>výsledky z měření.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cs-CZ" sz="1400" dirty="0">
              <a:solidFill>
                <a:srgbClr val="002060"/>
              </a:solidFill>
              <a:latin typeface="+mj-lt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126" y="1802832"/>
            <a:ext cx="3609524" cy="3609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488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514352" y="530352"/>
                <a:ext cx="7946080" cy="5346920"/>
              </a:xfrm>
            </p:spPr>
            <p:txBody>
              <a:bodyPr>
                <a:normAutofit/>
              </a:bodyPr>
              <a:lstStyle/>
              <a:p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Příklad výpočtu</a:t>
                </a:r>
              </a:p>
              <a:p>
                <a:endParaRPr lang="cs-CZ" sz="1200" b="1" dirty="0">
                  <a:solidFill>
                    <a:srgbClr val="002060"/>
                  </a:solidFill>
                  <a:latin typeface="+mj-lt"/>
                </a:endParaRPr>
              </a:p>
              <a:p>
                <a:pPr marL="0" indent="0" algn="just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None/>
                </a:pP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Z daného obvodu vypočítáme velikost absolutních hodnot impedancí Z</a:t>
                </a:r>
                <a:r>
                  <a:rPr lang="cs-CZ" sz="1200" b="1" baseline="-25000" dirty="0" smtClean="0">
                    <a:solidFill>
                      <a:srgbClr val="002060"/>
                    </a:solidFill>
                    <a:latin typeface="+mj-lt"/>
                  </a:rPr>
                  <a:t>1</a:t>
                </a: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, Z</a:t>
                </a:r>
                <a:r>
                  <a:rPr lang="cs-CZ" sz="1200" b="1" baseline="-25000" dirty="0" smtClean="0">
                    <a:solidFill>
                      <a:srgbClr val="002060"/>
                    </a:solidFill>
                    <a:latin typeface="+mj-lt"/>
                  </a:rPr>
                  <a:t>2</a:t>
                </a: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 a pak celkovou impedanci Z. Pro jejich výpočet použijeme vztahy :</a:t>
                </a:r>
              </a:p>
              <a:p>
                <a:pPr marL="0" indent="0" algn="just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1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1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𝒁</m:t>
                        </m:r>
                      </m:e>
                      <m:sub>
                        <m:r>
                          <a:rPr lang="cs-CZ" sz="1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1200" b="1" i="1" smtClean="0">
                        <a:solidFill>
                          <a:srgbClr val="002060"/>
                        </a:solidFill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1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12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12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𝑹</m:t>
                            </m:r>
                          </m:e>
                          <m:sup>
                            <m:r>
                              <a:rPr lang="cs-CZ" sz="12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1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+</m:t>
                        </m:r>
                        <m:sSubSup>
                          <m:sSubSupPr>
                            <m:ctrlPr>
                              <a:rPr lang="cs-CZ" sz="12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sSubSupPr>
                          <m:e>
                            <m:sSup>
                              <m:sSupPr>
                                <m:ctrlPr>
                                  <a:rPr lang="cs-CZ" sz="1200" b="1" i="1" smtClean="0">
                                    <a:solidFill>
                                      <a:srgbClr val="00206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1200" b="1" i="1" smtClean="0">
                                    <a:solidFill>
                                      <a:srgbClr val="002060"/>
                                    </a:solidFill>
                                    <a:latin typeface="Cambria Math"/>
                                  </a:rPr>
                                  <m:t>𝑿</m:t>
                                </m:r>
                              </m:e>
                              <m:sup>
                                <m:r>
                                  <a:rPr lang="cs-CZ" sz="1200" b="1" i="1" smtClean="0">
                                    <a:solidFill>
                                      <a:srgbClr val="00206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e>
                          <m:sub>
                            <m:r>
                              <a:rPr lang="cs-CZ" sz="12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𝒄</m:t>
                            </m:r>
                          </m:sub>
                          <m:sup/>
                        </m:sSubSup>
                      </m:e>
                    </m:rad>
                    <m:r>
                      <a:rPr lang="cs-CZ" sz="1200" b="1" i="1" smtClean="0">
                        <a:solidFill>
                          <a:srgbClr val="002060"/>
                        </a:solidFill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1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12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12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𝟓𝟎𝟎𝟎</m:t>
                            </m:r>
                          </m:e>
                          <m:sup>
                            <m:r>
                              <a:rPr lang="cs-CZ" sz="12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1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12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1200" b="1" i="1" smtClean="0">
                                    <a:solidFill>
                                      <a:srgbClr val="002060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cs-CZ" sz="1200" b="1" i="1" smtClean="0">
                                        <a:solidFill>
                                          <a:srgbClr val="002060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1200" b="1" i="1" smtClean="0">
                                        <a:solidFill>
                                          <a:srgbClr val="002060"/>
                                        </a:solidFill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1200" b="1" i="1" smtClean="0">
                                        <a:solidFill>
                                          <a:srgbClr val="002060"/>
                                        </a:solidFill>
                                        <a:latin typeface="Cambria Math"/>
                                      </a:rPr>
                                      <m:t>𝟐</m:t>
                                    </m:r>
                                    <m:r>
                                      <a:rPr lang="cs-CZ" sz="1200" b="1" i="1" smtClean="0">
                                        <a:solidFill>
                                          <a:srgbClr val="002060"/>
                                        </a:solidFill>
                                        <a:latin typeface="Cambria Math"/>
                                      </a:rPr>
                                      <m:t>.</m:t>
                                    </m:r>
                                    <m:r>
                                      <a:rPr lang="cs-CZ" sz="1200" b="1" i="1" smtClean="0">
                                        <a:solidFill>
                                          <a:srgbClr val="002060"/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𝝅</m:t>
                                    </m:r>
                                    <m:r>
                                      <a:rPr lang="cs-CZ" sz="1200" b="1" i="1" smtClean="0">
                                        <a:solidFill>
                                          <a:srgbClr val="002060"/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.</m:t>
                                    </m:r>
                                    <m:r>
                                      <a:rPr lang="cs-CZ" sz="1200" b="1" i="1" smtClean="0">
                                        <a:solidFill>
                                          <a:srgbClr val="002060"/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𝟐𝟎𝟎</m:t>
                                    </m:r>
                                    <m:r>
                                      <a:rPr lang="cs-CZ" sz="1200" b="1" i="1" smtClean="0">
                                        <a:solidFill>
                                          <a:srgbClr val="002060"/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.</m:t>
                                    </m:r>
                                    <m:r>
                                      <a:rPr lang="cs-CZ" sz="1200" b="1" i="1" smtClean="0">
                                        <a:solidFill>
                                          <a:srgbClr val="002060"/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𝟏𝟎𝟎</m:t>
                                    </m:r>
                                    <m:r>
                                      <a:rPr lang="cs-CZ" sz="1200" b="1" i="1" smtClean="0">
                                        <a:solidFill>
                                          <a:srgbClr val="002060"/>
                                        </a:solidFill>
                                        <a:latin typeface="Cambria Math"/>
                                        <a:ea typeface="Cambria Math"/>
                                      </a:rPr>
                                      <m:t>.</m:t>
                                    </m:r>
                                    <m:sSup>
                                      <m:sSupPr>
                                        <m:ctrlPr>
                                          <a:rPr lang="cs-CZ" sz="1200" b="1" i="1" smtClean="0">
                                            <a:solidFill>
                                              <a:srgbClr val="002060"/>
                                            </a:solidFill>
                                            <a:latin typeface="Cambria Math"/>
                                            <a:ea typeface="Cambria Math"/>
                                          </a:rPr>
                                        </m:ctrlPr>
                                      </m:sSupPr>
                                      <m:e>
                                        <m:r>
                                          <a:rPr lang="cs-CZ" sz="1200" b="1" i="1" smtClean="0">
                                            <a:solidFill>
                                              <a:srgbClr val="002060"/>
                                            </a:solidFill>
                                            <a:latin typeface="Cambria Math"/>
                                            <a:ea typeface="Cambria Math"/>
                                          </a:rPr>
                                          <m:t>𝟏𝟎</m:t>
                                        </m:r>
                                      </m:e>
                                      <m:sup>
                                        <m:r>
                                          <a:rPr lang="cs-CZ" sz="1200" b="1" i="1" smtClean="0">
                                            <a:solidFill>
                                              <a:srgbClr val="002060"/>
                                            </a:solidFill>
                                            <a:latin typeface="Cambria Math"/>
                                            <a:ea typeface="Cambria Math"/>
                                          </a:rPr>
                                          <m:t>−</m:t>
                                        </m:r>
                                        <m:r>
                                          <a:rPr lang="cs-CZ" sz="1200" b="1" i="1" smtClean="0">
                                            <a:solidFill>
                                              <a:srgbClr val="002060"/>
                                            </a:solidFill>
                                            <a:latin typeface="Cambria Math"/>
                                            <a:ea typeface="Cambria Math"/>
                                          </a:rPr>
                                          <m:t>𝟗</m:t>
                                        </m:r>
                                      </m:sup>
                                    </m:sSup>
                                  </m:den>
                                </m:f>
                              </m:e>
                            </m:d>
                          </m:e>
                          <m:sup>
                            <m:r>
                              <a:rPr lang="cs-CZ" sz="12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e>
                    </m:rad>
                    <m:r>
                      <a:rPr lang="cs-CZ" sz="1200" b="1" i="1" smtClean="0">
                        <a:solidFill>
                          <a:srgbClr val="002060"/>
                        </a:solidFill>
                        <a:latin typeface="Cambria Math"/>
                      </a:rPr>
                      <m:t>=</m:t>
                    </m:r>
                    <m:r>
                      <a:rPr lang="cs-CZ" sz="1200" b="1" i="1" smtClean="0">
                        <a:solidFill>
                          <a:srgbClr val="002060"/>
                        </a:solidFill>
                        <a:latin typeface="Cambria Math"/>
                      </a:rPr>
                      <m:t>𝟗𝟑𝟗𝟖</m:t>
                    </m:r>
                    <m:r>
                      <a:rPr lang="cs-CZ" sz="1200" b="1" i="1" smtClean="0">
                        <a:solidFill>
                          <a:srgbClr val="00206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  <a:sym typeface="Symbol"/>
                  </a:rPr>
                  <a:t></a:t>
                </a:r>
                <a:endParaRPr lang="cs-CZ" sz="1200" b="1" dirty="0" smtClean="0">
                  <a:solidFill>
                    <a:srgbClr val="002060"/>
                  </a:solidFill>
                  <a:latin typeface="+mj-lt"/>
                </a:endParaRPr>
              </a:p>
              <a:p>
                <a:pPr marL="0" indent="0" algn="just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12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12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𝒁</m:t>
                        </m:r>
                      </m:e>
                      <m:sub>
                        <m:r>
                          <a:rPr lang="cs-CZ" sz="1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1200" b="1" i="1">
                        <a:solidFill>
                          <a:srgbClr val="002060"/>
                        </a:solidFill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12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12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12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𝑹</m:t>
                            </m:r>
                          </m:e>
                          <m:sup>
                            <m:r>
                              <a:rPr lang="cs-CZ" sz="12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12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+</m:t>
                        </m:r>
                        <m:sSubSup>
                          <m:sSubSupPr>
                            <m:ctrlPr>
                              <a:rPr lang="cs-CZ" sz="12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sSubSupPr>
                          <m:e>
                            <m:sSup>
                              <m:sSupPr>
                                <m:ctrlPr>
                                  <a:rPr lang="cs-CZ" sz="1200" b="1" i="1">
                                    <a:solidFill>
                                      <a:srgbClr val="00206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1200" b="1" i="1">
                                    <a:solidFill>
                                      <a:srgbClr val="002060"/>
                                    </a:solidFill>
                                    <a:latin typeface="Cambria Math"/>
                                  </a:rPr>
                                  <m:t>𝑿</m:t>
                                </m:r>
                              </m:e>
                              <m:sup>
                                <m:r>
                                  <a:rPr lang="cs-CZ" sz="1200" b="1" i="1">
                                    <a:solidFill>
                                      <a:srgbClr val="00206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e>
                          <m:sub>
                            <m:r>
                              <a:rPr lang="cs-CZ" sz="12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𝑳</m:t>
                            </m:r>
                          </m:sub>
                          <m:sup/>
                        </m:sSubSup>
                      </m:e>
                    </m:rad>
                    <m:r>
                      <a:rPr lang="cs-CZ" sz="1200" b="1" i="1">
                        <a:solidFill>
                          <a:srgbClr val="002060"/>
                        </a:solidFill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12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12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12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𝟏</m:t>
                            </m:r>
                            <m:r>
                              <a:rPr lang="cs-CZ" sz="12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𝟎𝟎𝟎</m:t>
                            </m:r>
                          </m:e>
                          <m:sup>
                            <m:r>
                              <a:rPr lang="cs-CZ" sz="12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12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12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1200" b="1" i="1">
                                    <a:solidFill>
                                      <a:srgbClr val="002060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1200" b="1" i="1" smtClean="0">
                                    <a:solidFill>
                                      <a:srgbClr val="00206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  <m:r>
                                  <a:rPr lang="cs-CZ" sz="1200" b="1" i="1">
                                    <a:solidFill>
                                      <a:srgbClr val="002060"/>
                                    </a:solidFill>
                                    <a:latin typeface="Cambria Math"/>
                                  </a:rPr>
                                  <m:t>.</m:t>
                                </m:r>
                                <m:r>
                                  <a:rPr lang="cs-CZ" sz="1200" b="1" i="1">
                                    <a:solidFill>
                                      <a:srgbClr val="002060"/>
                                    </a:solidFill>
                                    <a:latin typeface="Cambria Math"/>
                                    <a:ea typeface="Cambria Math"/>
                                  </a:rPr>
                                  <m:t>𝝅</m:t>
                                </m:r>
                                <m:r>
                                  <a:rPr lang="cs-CZ" sz="1200" b="1" i="1">
                                    <a:solidFill>
                                      <a:srgbClr val="002060"/>
                                    </a:solidFill>
                                    <a:latin typeface="Cambria Math"/>
                                    <a:ea typeface="Cambria Math"/>
                                  </a:rPr>
                                  <m:t>.</m:t>
                                </m:r>
                                <m:r>
                                  <a:rPr lang="cs-CZ" sz="1200" b="1" i="1">
                                    <a:solidFill>
                                      <a:srgbClr val="002060"/>
                                    </a:solidFill>
                                    <a:latin typeface="Cambria Math"/>
                                    <a:ea typeface="Cambria Math"/>
                                  </a:rPr>
                                  <m:t>𝟐𝟎𝟎</m:t>
                                </m:r>
                                <m:r>
                                  <a:rPr lang="cs-CZ" sz="1200" b="1" i="1">
                                    <a:solidFill>
                                      <a:srgbClr val="002060"/>
                                    </a:solidFill>
                                    <a:latin typeface="Cambria Math"/>
                                    <a:ea typeface="Cambria Math"/>
                                  </a:rPr>
                                  <m:t>.</m:t>
                                </m:r>
                                <m:r>
                                  <a:rPr lang="cs-CZ" sz="1200" b="1" i="1" smtClean="0">
                                    <a:solidFill>
                                      <a:srgbClr val="002060"/>
                                    </a:solidFill>
                                    <a:latin typeface="Cambria Math"/>
                                    <a:ea typeface="Cambria Math"/>
                                  </a:rPr>
                                  <m:t>𝟏</m:t>
                                </m:r>
                              </m:e>
                            </m:d>
                          </m:e>
                          <m:sup>
                            <m:r>
                              <a:rPr lang="cs-CZ" sz="12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e>
                    </m:rad>
                    <m:r>
                      <a:rPr lang="cs-CZ" sz="1200" b="1" i="1">
                        <a:solidFill>
                          <a:srgbClr val="002060"/>
                        </a:solidFill>
                        <a:latin typeface="Cambria Math"/>
                      </a:rPr>
                      <m:t>=</m:t>
                    </m:r>
                    <m:r>
                      <a:rPr lang="cs-CZ" sz="1200" b="1" i="1" smtClean="0">
                        <a:solidFill>
                          <a:srgbClr val="002060"/>
                        </a:solidFill>
                        <a:latin typeface="Cambria Math"/>
                      </a:rPr>
                      <m:t>𝟏𝟔𝟎𝟔</m:t>
                    </m:r>
                    <m:r>
                      <a:rPr lang="cs-CZ" sz="1200" b="1" i="1" smtClean="0">
                        <a:solidFill>
                          <a:srgbClr val="00206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1200" b="1" dirty="0" smtClean="0">
                    <a:solidFill>
                      <a:srgbClr val="002060"/>
                    </a:solidFill>
                    <a:sym typeface="Symbol"/>
                  </a:rPr>
                  <a:t></a:t>
                </a:r>
                <a:endParaRPr lang="cs-CZ" sz="1200" b="1" dirty="0">
                  <a:solidFill>
                    <a:srgbClr val="002060"/>
                  </a:solidFill>
                </a:endParaRPr>
              </a:p>
              <a:p>
                <a:pPr marL="0" indent="0" algn="just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None/>
                </a:pP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Absolutní hodnotu impedance vypočteme z komplexního tvaru celkové impedance Z, pro kterou použijeme vztahy: </a:t>
                </a:r>
                <a:endParaRPr lang="cs-CZ" sz="1200" b="1" baseline="-25000" dirty="0" smtClean="0">
                  <a:solidFill>
                    <a:srgbClr val="002060"/>
                  </a:solidFill>
                  <a:latin typeface="+mj-lt"/>
                </a:endParaRPr>
              </a:p>
              <a:p>
                <a:pPr marL="0" indent="0" algn="just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1600" b="1" i="1" smtClean="0">
                        <a:solidFill>
                          <a:srgbClr val="002060"/>
                        </a:solidFill>
                        <a:latin typeface="Cambria Math"/>
                        <a:ea typeface="Cambria Math" pitchFamily="18" charset="0"/>
                      </a:rPr>
                      <m:t>𝒁</m:t>
                    </m:r>
                    <m:r>
                      <a:rPr lang="cs-CZ" sz="1600" b="1" i="1" smtClean="0">
                        <a:solidFill>
                          <a:srgbClr val="002060"/>
                        </a:solidFill>
                        <a:latin typeface="Cambria Math"/>
                        <a:ea typeface="Cambria Math" pitchFamily="18" charset="0"/>
                      </a:rPr>
                      <m:t>= </m:t>
                    </m:r>
                    <m:f>
                      <m:fPr>
                        <m:ctrlP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1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sSubPr>
                          <m:e>
                            <m:r>
                              <a:rPr lang="cs-CZ" sz="1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𝒁</m:t>
                            </m:r>
                          </m:e>
                          <m:sub>
                            <m:r>
                              <a:rPr lang="cs-CZ" sz="1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𝟏</m:t>
                            </m:r>
                          </m:sub>
                        </m:sSub>
                        <m:sSub>
                          <m:sSubPr>
                            <m:ctrlPr>
                              <a:rPr lang="cs-CZ" sz="1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sSubPr>
                          <m:e>
                            <m:r>
                              <a:rPr lang="cs-CZ" sz="1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𝒁</m:t>
                            </m:r>
                          </m:e>
                          <m:sub>
                            <m:r>
                              <a:rPr lang="cs-CZ" sz="1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1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sSubPr>
                          <m:e>
                            <m:r>
                              <a:rPr lang="cs-CZ" sz="1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𝒁</m:t>
                            </m:r>
                          </m:e>
                          <m:sub>
                            <m:r>
                              <a:rPr lang="cs-CZ" sz="1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cs-CZ" sz="1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sSubPr>
                          <m:e>
                            <m:r>
                              <a:rPr lang="cs-CZ" sz="1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𝒁</m:t>
                            </m:r>
                          </m:e>
                          <m:sub>
                            <m:r>
                              <a:rPr lang="cs-CZ" sz="1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𝟐</m:t>
                            </m:r>
                          </m:sub>
                        </m:sSub>
                      </m:den>
                    </m:f>
                    <m:r>
                      <a:rPr lang="cs-CZ" sz="1600" b="1" i="1" smtClean="0">
                        <a:solidFill>
                          <a:srgbClr val="002060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f>
                      <m:fPr>
                        <m:ctrlP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(</m:t>
                        </m:r>
                        <m: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𝟓𝟎𝟎𝟎</m:t>
                        </m:r>
                        <m: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 − </m:t>
                        </m:r>
                        <m: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𝒋</m:t>
                        </m:r>
                        <m: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𝟕𝟗𝟓𝟖</m:t>
                        </m:r>
                        <m: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)(</m:t>
                        </m:r>
                        <m: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𝟏𝟎𝟎𝟎</m:t>
                        </m:r>
                        <m: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𝒋</m:t>
                        </m:r>
                        <m: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𝟏𝟐𝟓𝟕</m:t>
                        </m:r>
                        <m: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)</m:t>
                        </m:r>
                      </m:num>
                      <m:den>
                        <m:d>
                          <m:dPr>
                            <m:ctrlPr>
                              <a:rPr lang="cs-CZ" sz="16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dPr>
                          <m:e>
                            <m:r>
                              <a:rPr lang="cs-CZ" sz="16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𝟓𝟎𝟎𝟎</m:t>
                            </m:r>
                            <m:r>
                              <a:rPr lang="cs-CZ" sz="16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 − </m:t>
                            </m:r>
                            <m:r>
                              <a:rPr lang="cs-CZ" sz="16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𝒋</m:t>
                            </m:r>
                            <m:r>
                              <a:rPr lang="cs-CZ" sz="16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𝟕𝟗𝟓𝟖</m:t>
                            </m:r>
                          </m:e>
                        </m:d>
                        <m: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+ </m:t>
                        </m:r>
                        <m:r>
                          <a:rPr lang="cs-CZ" sz="1600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(</m:t>
                        </m:r>
                        <m:r>
                          <a:rPr lang="cs-CZ" sz="1600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𝟏𝟎𝟎𝟎</m:t>
                        </m:r>
                        <m:r>
                          <a:rPr lang="cs-CZ" sz="1600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r>
                          <a:rPr lang="cs-CZ" sz="1600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𝒋</m:t>
                        </m:r>
                        <m:r>
                          <a:rPr lang="cs-CZ" sz="1600" b="1" i="1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𝟏𝟐𝟓𝟕</m:t>
                        </m:r>
                        <m:r>
                          <a:rPr lang="cs-CZ" sz="1600" b="1" i="1" smtClean="0">
                            <a:solidFill>
                              <a:srgbClr val="002060"/>
                            </a:solidFill>
                            <a:latin typeface="Cambria Math"/>
                            <a:ea typeface="Cambria Math" pitchFamily="18" charset="0"/>
                          </a:rPr>
                          <m:t>)</m:t>
                        </m:r>
                      </m:den>
                    </m:f>
                    <m:r>
                      <a:rPr lang="cs-CZ" sz="1600" b="1" i="1" smtClean="0">
                        <a:solidFill>
                          <a:srgbClr val="002060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1600" b="0" i="0" smtClean="0">
                        <a:solidFill>
                          <a:srgbClr val="002060"/>
                        </a:solidFill>
                        <a:latin typeface="Cambria Math"/>
                        <a:ea typeface="Cambria Math" pitchFamily="18" charset="0"/>
                      </a:rPr>
                      <m:t>1251+</m:t>
                    </m:r>
                    <m:r>
                      <m:rPr>
                        <m:sty m:val="p"/>
                      </m:rPr>
                      <a:rPr lang="cs-CZ" sz="1600" b="0" i="0" smtClean="0">
                        <a:solidFill>
                          <a:srgbClr val="002060"/>
                        </a:solidFill>
                        <a:latin typeface="Cambria Math"/>
                        <a:ea typeface="Cambria Math" pitchFamily="18" charset="0"/>
                      </a:rPr>
                      <m:t>j</m:t>
                    </m:r>
                    <m:r>
                      <a:rPr lang="cs-CZ" sz="1600" b="0" i="0" smtClean="0">
                        <a:solidFill>
                          <a:srgbClr val="002060"/>
                        </a:solidFill>
                        <a:latin typeface="Cambria Math"/>
                        <a:ea typeface="Cambria Math" pitchFamily="18" charset="0"/>
                      </a:rPr>
                      <m:t>1118  </m:t>
                    </m:r>
                  </m:oMath>
                </a14:m>
                <a:r>
                  <a:rPr lang="cs-CZ" sz="1200" dirty="0" smtClean="0">
                    <a:solidFill>
                      <a:srgbClr val="002060"/>
                    </a:solidFill>
                    <a:latin typeface="+mj-lt"/>
                  </a:rPr>
                  <a:t> </a:t>
                </a: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  <a:sym typeface="Symbol"/>
                  </a:rPr>
                  <a:t>  </a:t>
                </a:r>
                <a:r>
                  <a:rPr lang="cs-CZ" sz="1200" b="1" dirty="0" smtClean="0">
                    <a:solidFill>
                      <a:srgbClr val="002060"/>
                    </a:solidFill>
                    <a:latin typeface="+mj-lt"/>
                  </a:rPr>
                  <a:t>z toho absolutní hodnota</a:t>
                </a:r>
              </a:p>
              <a:p>
                <a:pPr marL="0" indent="0" algn="just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0" i="1" smtClean="0">
                          <a:solidFill>
                            <a:srgbClr val="002060"/>
                          </a:solidFill>
                          <a:latin typeface="Cambria Math"/>
                          <a:ea typeface="Cambria Math" pitchFamily="18" charset="0"/>
                        </a:rPr>
                        <m:t>𝑍</m:t>
                      </m:r>
                      <m:r>
                        <a:rPr lang="cs-CZ" sz="1600" b="0" i="1" smtClean="0">
                          <a:solidFill>
                            <a:srgbClr val="002060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600" b="0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16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6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1251</m:t>
                              </m:r>
                            </m:e>
                            <m:sup>
                              <m:r>
                                <a:rPr lang="cs-CZ" sz="16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1600" b="0" i="1" smtClean="0">
                              <a:solidFill>
                                <a:srgbClr val="002060"/>
                              </a:solidFill>
                              <a:latin typeface="Cambria Math"/>
                              <a:ea typeface="Cambria Math" pitchFamily="18" charset="0"/>
                            </a:rPr>
                            <m:t>+ </m:t>
                          </m:r>
                          <m:sSup>
                            <m:sSupPr>
                              <m:ctrlPr>
                                <a:rPr lang="cs-CZ" sz="16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16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1118</m:t>
                              </m:r>
                            </m:e>
                            <m:sup>
                              <m:r>
                                <a:rPr lang="cs-CZ" sz="1600" b="0" i="1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1600" b="0" i="1" smtClean="0">
                          <a:solidFill>
                            <a:srgbClr val="002060"/>
                          </a:solidFill>
                          <a:latin typeface="Cambria Math"/>
                          <a:ea typeface="Cambria Math" pitchFamily="18" charset="0"/>
                        </a:rPr>
                        <m:t>=1678 </m:t>
                      </m:r>
                      <m:r>
                        <a:rPr lang="cs-CZ" sz="1600" b="0" i="1" smtClean="0">
                          <a:solidFill>
                            <a:srgbClr val="002060"/>
                          </a:solidFill>
                          <a:latin typeface="Cambria Math"/>
                          <a:ea typeface="Cambria Math" pitchFamily="18" charset="0"/>
                          <a:sym typeface="Symbol"/>
                        </a:rPr>
                        <m:t></m:t>
                      </m:r>
                      <m:r>
                        <a:rPr lang="cs-CZ" sz="1600" b="1" i="1" smtClean="0">
                          <a:solidFill>
                            <a:srgbClr val="002060"/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</m:oMath>
                  </m:oMathPara>
                </a14:m>
                <a:endParaRPr lang="cs-CZ" sz="1600" b="1" dirty="0">
                  <a:solidFill>
                    <a:srgbClr val="002060"/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spcBef>
                    <a:spcPts val="600"/>
                  </a:spcBef>
                  <a:spcAft>
                    <a:spcPts val="600"/>
                  </a:spcAft>
                  <a:buNone/>
                </a:pPr>
                <a:r>
                  <a:rPr lang="cs-CZ" sz="1200" b="1" dirty="0" smtClean="0">
                    <a:solidFill>
                      <a:srgbClr val="002060"/>
                    </a:solidFill>
                    <a:ea typeface="Cambria Math" pitchFamily="18" charset="0"/>
                  </a:rPr>
                  <a:t>Z této hodnoty vypočteme celkový proud obvodu a proudy v jednotlivých větvích. Nakonec vypočteme napětí na jednotlivých obvodových prvcích. Výsledky sestavíme do tabulky, kde je porovnáme z naměřenými hodnotami.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514352" y="530352"/>
                <a:ext cx="7946080" cy="534692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9792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Zástupný symbol pro obsah 4"/>
              <p:cNvGraphicFramePr>
                <a:graphicFrameLocks noGrp="1"/>
              </p:cNvGraphicFramePr>
              <p:nvPr>
                <p:ph sz="half" idx="1"/>
                <p:extLst>
                  <p:ext uri="{D42A27DB-BD31-4B8C-83A1-F6EECF244321}">
                    <p14:modId xmlns:p14="http://schemas.microsoft.com/office/powerpoint/2010/main" val="3755077236"/>
                  </p:ext>
                </p:extLst>
              </p:nvPr>
            </p:nvGraphicFramePr>
            <p:xfrm>
              <a:off x="683568" y="1412776"/>
              <a:ext cx="6991200" cy="299212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152128"/>
                    <a:gridCol w="798512"/>
                    <a:gridCol w="1368152"/>
                    <a:gridCol w="1008112"/>
                    <a:gridCol w="1224136"/>
                    <a:gridCol w="1440160"/>
                  </a:tblGrid>
                  <a:tr h="370840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cs-CZ" sz="1100" dirty="0" smtClean="0"/>
                            <a:t>Impedance</a:t>
                          </a:r>
                          <a:endParaRPr lang="en-US" sz="1100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US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marL="0" algn="ctr" rtl="0" eaLnBrk="1" latinLnBrk="0" hangingPunct="1"/>
                          <a:r>
                            <a:rPr kumimoji="0" lang="cs-CZ" sz="1100" b="1" kern="1200" dirty="0" smtClean="0">
                              <a:solidFill>
                                <a:schemeClr val="lt1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Proud</a:t>
                          </a:r>
                          <a:endParaRPr kumimoji="0" lang="en-US" sz="1100" b="1" kern="1200" dirty="0">
                            <a:solidFill>
                              <a:schemeClr val="lt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US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marL="0" algn="ctr" rtl="0" eaLnBrk="1" latinLnBrk="0" hangingPunct="1"/>
                          <a:r>
                            <a:rPr kumimoji="0" lang="cs-CZ" sz="1100" b="1" kern="1200" dirty="0" smtClean="0">
                              <a:solidFill>
                                <a:schemeClr val="lt1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Napětí</a:t>
                          </a:r>
                          <a:endParaRPr kumimoji="0" lang="en-US" sz="1100" b="1" kern="1200" dirty="0">
                            <a:solidFill>
                              <a:schemeClr val="lt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US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cs-CZ" sz="1100" dirty="0" smtClean="0"/>
                            <a:t>Vypočtená hodnota</a:t>
                          </a:r>
                          <a:endParaRPr lang="en-US" sz="11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algn="l" rtl="0" eaLnBrk="1" latinLnBrk="0" hangingPunct="1"/>
                          <a:r>
                            <a:rPr kumimoji="0" lang="cs-CZ" sz="1100" kern="1200" dirty="0" smtClean="0">
                              <a:solidFill>
                                <a:schemeClr val="dk1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Naměřená hodnota</a:t>
                          </a:r>
                          <a:endParaRPr kumimoji="0" lang="en-US" sz="11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1100" dirty="0" smtClean="0"/>
                            <a:t>Vypočtená hodnota</a:t>
                          </a:r>
                          <a:endParaRPr lang="en-US" sz="11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algn="l" rtl="0" eaLnBrk="1" latinLnBrk="0" hangingPunct="1"/>
                          <a:r>
                            <a:rPr kumimoji="0" lang="cs-CZ" sz="1100" kern="1200" dirty="0" smtClean="0">
                              <a:solidFill>
                                <a:schemeClr val="dk1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Naměřená hodnota</a:t>
                          </a:r>
                          <a:endParaRPr kumimoji="0" lang="en-US" sz="11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1100" dirty="0" smtClean="0"/>
                            <a:t>Vypočtená hodnota</a:t>
                          </a:r>
                          <a:endParaRPr lang="en-US" sz="11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algn="l" rtl="0" eaLnBrk="1" latinLnBrk="0" hangingPunct="1"/>
                          <a:r>
                            <a:rPr kumimoji="0" lang="cs-CZ" sz="1100" kern="1200" dirty="0" smtClean="0">
                              <a:solidFill>
                                <a:schemeClr val="dk1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Naměřená hodnota</a:t>
                          </a:r>
                          <a:endParaRPr kumimoji="0" lang="en-US" sz="11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cs-CZ" sz="1100" b="0" baseline="0" dirty="0" smtClean="0">
                              <a:solidFill>
                                <a:srgbClr val="002060"/>
                              </a:solidFill>
                              <a:latin typeface="+mn-lt"/>
                            </a:rPr>
                            <a:t>Z</a:t>
                          </a:r>
                          <a:r>
                            <a:rPr lang="cs-CZ" sz="1100" b="0" baseline="-25000" dirty="0" smtClean="0">
                              <a:solidFill>
                                <a:srgbClr val="002060"/>
                              </a:solidFill>
                              <a:latin typeface="+mn-lt"/>
                            </a:rPr>
                            <a:t>1</a:t>
                          </a:r>
                          <a:r>
                            <a:rPr lang="cs-CZ" sz="1100" b="0" baseline="0" dirty="0" smtClean="0">
                              <a:solidFill>
                                <a:srgbClr val="002060"/>
                              </a:solidFill>
                              <a:latin typeface="+mn-lt"/>
                            </a:rPr>
                            <a:t> =</a:t>
                          </a:r>
                          <a:r>
                            <a:rPr lang="cs-CZ" sz="1100" b="1" baseline="0" dirty="0" smtClean="0">
                              <a:solidFill>
                                <a:srgbClr val="002060"/>
                              </a:solidFill>
                              <a:latin typeface="+mn-lt"/>
                            </a:rPr>
                            <a:t> </a:t>
                          </a:r>
                          <a14:m>
                            <m:oMath xmlns:m="http://schemas.openxmlformats.org/officeDocument/2006/math">
                              <m:r>
                                <a:rPr lang="cs-CZ" sz="1100" b="0" i="0" smtClean="0">
                                  <a:solidFill>
                                    <a:srgbClr val="002060"/>
                                  </a:solidFill>
                                  <a:latin typeface="Cambria Math"/>
                                </a:rPr>
                                <m:t>9398 </m:t>
                              </m:r>
                            </m:oMath>
                          </a14:m>
                          <a:r>
                            <a:rPr lang="en-US" sz="1100" b="0" baseline="0" dirty="0" smtClean="0">
                              <a:solidFill>
                                <a:srgbClr val="002060"/>
                              </a:solidFill>
                              <a:latin typeface="+mn-lt"/>
                              <a:sym typeface="Symbol"/>
                            </a:rPr>
                            <a:t></a:t>
                          </a:r>
                          <a:endParaRPr lang="en-US" sz="1100" b="0" baseline="0" dirty="0">
                            <a:solidFill>
                              <a:srgbClr val="002060"/>
                            </a:solidFill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solidFill>
                              <a:srgbClr val="002060"/>
                            </a:solidFill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1" dirty="0">
                            <a:solidFill>
                              <a:srgbClr val="002060"/>
                            </a:solidFill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solidFill>
                              <a:srgbClr val="002060"/>
                            </a:solidFill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algn="l" rtl="0" eaLnBrk="1" latinLnBrk="0" hangingPunct="1"/>
                          <a:endParaRPr kumimoji="0" lang="en-US" sz="1200" b="1" kern="1200" dirty="0">
                            <a:solidFill>
                              <a:srgbClr val="00206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solidFill>
                              <a:srgbClr val="002060"/>
                            </a:solidFill>
                            <a:latin typeface="+mn-lt"/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1200" b="0" baseline="0" dirty="0" smtClean="0">
                              <a:solidFill>
                                <a:srgbClr val="002060"/>
                              </a:solidFill>
                              <a:latin typeface="+mn-lt"/>
                            </a:rPr>
                            <a:t>Z</a:t>
                          </a:r>
                          <a:r>
                            <a:rPr lang="cs-CZ" sz="1200" b="0" baseline="-25000" dirty="0" smtClean="0">
                              <a:solidFill>
                                <a:srgbClr val="002060"/>
                              </a:solidFill>
                              <a:latin typeface="+mn-lt"/>
                            </a:rPr>
                            <a:t>2</a:t>
                          </a:r>
                          <a:r>
                            <a:rPr lang="cs-CZ" sz="1200" b="0" baseline="0" dirty="0" smtClean="0">
                              <a:solidFill>
                                <a:srgbClr val="002060"/>
                              </a:solidFill>
                              <a:latin typeface="+mn-lt"/>
                            </a:rPr>
                            <a:t> =</a:t>
                          </a:r>
                          <a14:m>
                            <m:oMath xmlns:m="http://schemas.openxmlformats.org/officeDocument/2006/math">
                              <m:r>
                                <a:rPr kumimoji="0" lang="cs-CZ" sz="1100" b="0" i="0" kern="1200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+mn-ea"/>
                                  <a:cs typeface="+mn-cs"/>
                                </a:rPr>
                                <m:t>1606</m:t>
                              </m:r>
                            </m:oMath>
                          </a14:m>
                          <a:r>
                            <a:rPr kumimoji="0" lang="cs-CZ" sz="1100" b="0" i="0" kern="1200" dirty="0" smtClean="0">
                              <a:solidFill>
                                <a:srgbClr val="002060"/>
                              </a:solidFill>
                              <a:latin typeface="+mn-lt"/>
                              <a:ea typeface="+mn-ea"/>
                              <a:cs typeface="+mn-cs"/>
                              <a:sym typeface="Symbol"/>
                            </a:rPr>
                            <a:t> </a:t>
                          </a:r>
                          <a:r>
                            <a:rPr kumimoji="0" lang="en-US" sz="1100" b="0" i="0" kern="1200" dirty="0" smtClean="0">
                              <a:solidFill>
                                <a:srgbClr val="002060"/>
                              </a:solidFill>
                              <a:latin typeface="+mn-lt"/>
                              <a:ea typeface="+mn-ea"/>
                              <a:cs typeface="+mn-cs"/>
                              <a:sym typeface="Symbol"/>
                            </a:rPr>
                            <a:t></a:t>
                          </a:r>
                          <a:endParaRPr kumimoji="0" lang="en-US" sz="1100" b="0" i="0" kern="1200" dirty="0">
                            <a:solidFill>
                              <a:srgbClr val="00206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cs-CZ" sz="1200" b="0" kern="1200" baseline="0" dirty="0" smtClean="0">
                              <a:solidFill>
                                <a:srgbClr val="00206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Z</a:t>
                          </a:r>
                          <a:r>
                            <a:rPr kumimoji="0" lang="cs-CZ" sz="1200" b="0" kern="1200" baseline="-25000" dirty="0" smtClean="0">
                              <a:solidFill>
                                <a:srgbClr val="00206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2</a:t>
                          </a:r>
                          <a:r>
                            <a:rPr kumimoji="0" lang="cs-CZ" sz="1200" b="0" kern="1200" baseline="0" dirty="0" smtClean="0">
                              <a:solidFill>
                                <a:srgbClr val="002060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 =</a:t>
                          </a:r>
                          <a14:m>
                            <m:oMath xmlns:m="http://schemas.openxmlformats.org/officeDocument/2006/math">
                              <m:r>
                                <a:rPr kumimoji="0" lang="cs-CZ" sz="1200" b="0" kern="1200" baseline="0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+mn-ea"/>
                                  <a:cs typeface="+mn-cs"/>
                                </a:rPr>
                                <m:t>16</m:t>
                              </m:r>
                              <m:r>
                                <a:rPr kumimoji="0" lang="cs-CZ" sz="1200" b="0" i="0" kern="1200" baseline="0" smtClean="0">
                                  <a:solidFill>
                                    <a:srgbClr val="002060"/>
                                  </a:solidFill>
                                  <a:latin typeface="Cambria Math"/>
                                  <a:ea typeface="+mn-ea"/>
                                  <a:cs typeface="+mn-cs"/>
                                </a:rPr>
                                <m:t>78</m:t>
                              </m:r>
                            </m:oMath>
                          </a14:m>
                          <a:r>
                            <a:rPr kumimoji="0" lang="cs-CZ" sz="1200" b="0" kern="1200" baseline="0" dirty="0" smtClean="0">
                              <a:solidFill>
                                <a:srgbClr val="002060"/>
                              </a:solidFill>
                              <a:latin typeface="+mn-lt"/>
                              <a:ea typeface="+mn-ea"/>
                              <a:cs typeface="+mn-cs"/>
                              <a:sym typeface="Symbol"/>
                            </a:rPr>
                            <a:t> </a:t>
                          </a:r>
                          <a:r>
                            <a:rPr kumimoji="0" lang="en-US" sz="1200" b="0" kern="1200" baseline="0" dirty="0" smtClean="0">
                              <a:solidFill>
                                <a:srgbClr val="002060"/>
                              </a:solidFill>
                              <a:latin typeface="+mn-lt"/>
                              <a:ea typeface="+mn-ea"/>
                              <a:cs typeface="+mn-cs"/>
                              <a:sym typeface="Symbol"/>
                            </a:rPr>
                            <a:t></a:t>
                          </a:r>
                          <a:endParaRPr kumimoji="0" lang="en-US" sz="1200" b="0" kern="1200" baseline="0" dirty="0">
                            <a:solidFill>
                              <a:srgbClr val="00206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Zástupný symbol pro obsah 4"/>
              <p:cNvGraphicFramePr>
                <a:graphicFrameLocks noGrp="1"/>
              </p:cNvGraphicFramePr>
              <p:nvPr>
                <p:ph sz="half" idx="1"/>
                <p:extLst>
                  <p:ext uri="{D42A27DB-BD31-4B8C-83A1-F6EECF244321}">
                    <p14:modId xmlns:p14="http://schemas.microsoft.com/office/powerpoint/2010/main" val="3755077236"/>
                  </p:ext>
                </p:extLst>
              </p:nvPr>
            </p:nvGraphicFramePr>
            <p:xfrm>
              <a:off x="683568" y="1412776"/>
              <a:ext cx="6991200" cy="299212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152128"/>
                    <a:gridCol w="798512"/>
                    <a:gridCol w="1368152"/>
                    <a:gridCol w="1008112"/>
                    <a:gridCol w="1224136"/>
                    <a:gridCol w="1440160"/>
                  </a:tblGrid>
                  <a:tr h="370840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cs-CZ" sz="1100" dirty="0" smtClean="0"/>
                            <a:t>Impedance</a:t>
                          </a:r>
                          <a:endParaRPr lang="en-US" sz="1100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US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marL="0" algn="ctr" rtl="0" eaLnBrk="1" latinLnBrk="0" hangingPunct="1"/>
                          <a:r>
                            <a:rPr kumimoji="0" lang="cs-CZ" sz="1100" b="1" kern="1200" dirty="0" smtClean="0">
                              <a:solidFill>
                                <a:schemeClr val="lt1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Proud</a:t>
                          </a:r>
                          <a:endParaRPr kumimoji="0" lang="en-US" sz="1100" b="1" kern="1200" dirty="0">
                            <a:solidFill>
                              <a:schemeClr val="lt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US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marL="0" algn="ctr" rtl="0" eaLnBrk="1" latinLnBrk="0" hangingPunct="1"/>
                          <a:r>
                            <a:rPr kumimoji="0" lang="cs-CZ" sz="1100" b="1" kern="1200" dirty="0" smtClean="0">
                              <a:solidFill>
                                <a:schemeClr val="lt1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Napětí</a:t>
                          </a:r>
                          <a:endParaRPr kumimoji="0" lang="en-US" sz="1100" b="1" kern="1200" dirty="0">
                            <a:solidFill>
                              <a:schemeClr val="lt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US" dirty="0"/>
                        </a:p>
                      </a:txBody>
                      <a:tcPr/>
                    </a:tc>
                  </a:tr>
                  <a:tr h="594360">
                    <a:tc>
                      <a:txBody>
                        <a:bodyPr/>
                        <a:lstStyle/>
                        <a:p>
                          <a:r>
                            <a:rPr lang="cs-CZ" sz="1100" dirty="0" smtClean="0"/>
                            <a:t>Vypočtená hodnota</a:t>
                          </a:r>
                          <a:endParaRPr lang="en-US" sz="11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algn="l" rtl="0" eaLnBrk="1" latinLnBrk="0" hangingPunct="1"/>
                          <a:r>
                            <a:rPr kumimoji="0" lang="cs-CZ" sz="1100" kern="1200" dirty="0" smtClean="0">
                              <a:solidFill>
                                <a:schemeClr val="dk1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Naměřená hodnota</a:t>
                          </a:r>
                          <a:endParaRPr kumimoji="0" lang="en-US" sz="11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1100" dirty="0" smtClean="0"/>
                            <a:t>Vypočtená hodnota</a:t>
                          </a:r>
                          <a:endParaRPr lang="en-US" sz="11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algn="l" rtl="0" eaLnBrk="1" latinLnBrk="0" hangingPunct="1"/>
                          <a:r>
                            <a:rPr kumimoji="0" lang="cs-CZ" sz="1100" kern="1200" dirty="0" smtClean="0">
                              <a:solidFill>
                                <a:schemeClr val="dk1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Naměřená hodnota</a:t>
                          </a:r>
                          <a:endParaRPr kumimoji="0" lang="en-US" sz="11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sz="1100" dirty="0" smtClean="0"/>
                            <a:t>Vypočtená hodnota</a:t>
                          </a:r>
                          <a:endParaRPr lang="en-US" sz="11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algn="l" rtl="0" eaLnBrk="1" latinLnBrk="0" hangingPunct="1"/>
                          <a:r>
                            <a:rPr kumimoji="0" lang="cs-CZ" sz="1100" kern="1200" dirty="0" smtClean="0">
                              <a:solidFill>
                                <a:schemeClr val="dk1"/>
                              </a:solidFill>
                              <a:latin typeface="+mn-lt"/>
                              <a:ea typeface="+mn-ea"/>
                              <a:cs typeface="+mn-cs"/>
                            </a:rPr>
                            <a:t>Naměřená hodnota</a:t>
                          </a:r>
                          <a:endParaRPr kumimoji="0" lang="en-US" sz="1100" kern="1200" dirty="0">
                            <a:solidFill>
                              <a:schemeClr val="dk1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260656" r="-506878" b="-44590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solidFill>
                              <a:srgbClr val="002060"/>
                            </a:solidFill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1" dirty="0">
                            <a:solidFill>
                              <a:srgbClr val="002060"/>
                            </a:solidFill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solidFill>
                              <a:srgbClr val="002060"/>
                            </a:solidFill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algn="l" rtl="0" eaLnBrk="1" latinLnBrk="0" hangingPunct="1"/>
                          <a:endParaRPr kumimoji="0" lang="en-US" sz="1200" b="1" kern="1200" dirty="0">
                            <a:solidFill>
                              <a:srgbClr val="002060"/>
                            </a:solidFill>
                            <a:latin typeface="+mn-lt"/>
                            <a:ea typeface="+mn-ea"/>
                            <a:cs typeface="+mn-cs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solidFill>
                              <a:srgbClr val="002060"/>
                            </a:solidFill>
                            <a:latin typeface="+mn-lt"/>
                          </a:endParaRPr>
                        </a:p>
                      </a:txBody>
                      <a:tcPr/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293333" r="-506878" b="-262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t="-393333" r="-506878" b="-162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>
                            <a:latin typeface="+mn-lt"/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 sz="1200" b="0" dirty="0">
                            <a:latin typeface="+mn-lt"/>
                          </a:endParaRPr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  <p:sp>
        <p:nvSpPr>
          <p:cNvPr id="6" name="TextovéPole 5"/>
          <p:cNvSpPr txBox="1"/>
          <p:nvPr/>
        </p:nvSpPr>
        <p:spPr>
          <a:xfrm>
            <a:off x="827584" y="940078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Tabulka vypočtených hodnot</a:t>
            </a: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1666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r>
              <a:rPr lang="cs-CZ" sz="1800" dirty="0" err="1"/>
              <a:t>RCDidactic</a:t>
            </a:r>
            <a:r>
              <a:rPr lang="cs-CZ" sz="1800" dirty="0"/>
              <a:t>. </a:t>
            </a:r>
            <a:r>
              <a:rPr lang="cs-CZ" sz="1800" i="1" dirty="0"/>
              <a:t>Http://www.rcdidactic.cz/cz/</a:t>
            </a:r>
            <a:r>
              <a:rPr lang="cs-CZ" sz="1800" dirty="0"/>
              <a:t> [online]. 2007 [cit. 2012-09-25]. Dostupné z: http://www.rcdidactic.cz/cz/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816424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Materiál lze použít jako souhrnný příklad sérioparalelního spojení impedancí, kde žáci využijí předchozích znalostí řešení obvodů střídavého proudu.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Vypočtené výsledky ověří prakticky měřením na skutečném obvodu.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Vypočtené a naměřené hodnoty žáci zapíší do tabulky. Celý průběh měření zpracují v protokolu o měření.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Diagramy proudů si žáci zobrazí na měřící soupravě </a:t>
            </a:r>
            <a:r>
              <a:rPr lang="cs-CZ" sz="2200" b="1" dirty="0" err="1" smtClean="0">
                <a:solidFill>
                  <a:srgbClr val="002060"/>
                </a:solidFill>
              </a:rPr>
              <a:t>RCDidactic</a:t>
            </a:r>
            <a:r>
              <a:rPr lang="cs-CZ" sz="2200" b="1" dirty="0" smtClean="0">
                <a:solidFill>
                  <a:srgbClr val="002060"/>
                </a:solidFill>
              </a:rPr>
              <a:t>, která převádí analogové veličiny proudů a napětí do digitální podoby v PC. 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Žáci pracují na tomto úkolu v týmu.</a:t>
            </a:r>
          </a:p>
          <a:p>
            <a:pPr algn="just">
              <a:lnSpc>
                <a:spcPct val="170000"/>
              </a:lnSpc>
            </a:pPr>
            <a:r>
              <a:rPr lang="cs-CZ" sz="2200" b="1" dirty="0" smtClean="0">
                <a:solidFill>
                  <a:srgbClr val="002060"/>
                </a:solidFill>
              </a:rPr>
              <a:t>Předpokládaný čas 90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1884</TotalTime>
  <Words>470</Words>
  <Application>Microsoft Office PowerPoint</Application>
  <PresentationFormat>Předvádění na obrazovce (4:3)</PresentationFormat>
  <Paragraphs>52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Symbolicko - komplexní metoda řešení obvodů střídavého proudu 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RCDidactic. Http://www.rcdidactic.cz/cz/ [online]. 2007 [cit. 2012-09-25]. Dostupné z: http://www.rcdidactic.cz/cz/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145</cp:revision>
  <dcterms:created xsi:type="dcterms:W3CDTF">2012-04-15T15:58:10Z</dcterms:created>
  <dcterms:modified xsi:type="dcterms:W3CDTF">2012-09-26T16:41:35Z</dcterms:modified>
</cp:coreProperties>
</file>