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5" r:id="rId4"/>
    <p:sldId id="276" r:id="rId5"/>
    <p:sldId id="27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092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err="1" smtClean="0">
                <a:solidFill>
                  <a:srgbClr val="002060"/>
                </a:solidFill>
                <a:effectLst/>
              </a:rPr>
              <a:t>Symbolicko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 - komplexní metoda řešení </a:t>
            </a:r>
            <a:r>
              <a:rPr lang="cs-CZ" sz="3600" dirty="0">
                <a:solidFill>
                  <a:srgbClr val="002060"/>
                </a:solidFill>
                <a:effectLst/>
              </a:rPr>
              <a:t>obvodů střídavého 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proudu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výpočtů měřením 2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530352"/>
                <a:ext cx="4633712" cy="5850976"/>
              </a:xfrm>
            </p:spPr>
            <p:txBody>
              <a:bodyPr>
                <a:normAutofit fontScale="32500" lnSpcReduction="20000"/>
              </a:bodyPr>
              <a:lstStyle/>
              <a:p>
                <a:pPr>
                  <a:lnSpc>
                    <a:spcPct val="80000"/>
                  </a:lnSpc>
                </a:pPr>
                <a:r>
                  <a:rPr lang="cs-CZ" sz="3600" b="1" dirty="0" smtClean="0">
                    <a:solidFill>
                      <a:srgbClr val="002060"/>
                    </a:solidFill>
                    <a:cs typeface="Arial" pitchFamily="34" charset="0"/>
                  </a:rPr>
                  <a:t>Teoretický úvod</a:t>
                </a:r>
              </a:p>
              <a:p>
                <a:pPr marL="0" indent="0" algn="just">
                  <a:lnSpc>
                    <a:spcPct val="220000"/>
                  </a:lnSpc>
                  <a:buNone/>
                </a:pPr>
                <a:r>
                  <a:rPr lang="cs-CZ" sz="3700" dirty="0">
                    <a:solidFill>
                      <a:srgbClr val="002060"/>
                    </a:solidFill>
                  </a:rPr>
                  <a:t>Ke zjištění parametrů neznámé impedance je možné použít metodu tří voltmetrů. Ta vychází ze znalostí průběhů napětí, proudů popřípadě impedancí, reaktancí a odporů ve </a:t>
                </a:r>
                <a:r>
                  <a:rPr lang="cs-CZ" sz="3700" dirty="0" err="1">
                    <a:solidFill>
                      <a:srgbClr val="002060"/>
                    </a:solidFill>
                  </a:rPr>
                  <a:t>fázorových</a:t>
                </a:r>
                <a:r>
                  <a:rPr lang="cs-CZ" sz="3700" dirty="0">
                    <a:solidFill>
                      <a:srgbClr val="002060"/>
                    </a:solidFill>
                  </a:rPr>
                  <a:t> diagramech. Metoda vychází z měření tří napětí- napětí na známém rezistoru, napětí na neznámé impedanci a napětí celkového.</a:t>
                </a:r>
              </a:p>
              <a:p>
                <a:pPr marL="0" indent="0" algn="just">
                  <a:lnSpc>
                    <a:spcPct val="220000"/>
                  </a:lnSpc>
                  <a:buNone/>
                </a:pPr>
                <a:r>
                  <a:rPr lang="cs-CZ" sz="3700" dirty="0">
                    <a:solidFill>
                      <a:srgbClr val="002060"/>
                    </a:solidFill>
                  </a:rPr>
                  <a:t>Z </a:t>
                </a:r>
                <a:r>
                  <a:rPr lang="cs-CZ" sz="3700" dirty="0" err="1">
                    <a:solidFill>
                      <a:srgbClr val="002060"/>
                    </a:solidFill>
                  </a:rPr>
                  <a:t>fázorových</a:t>
                </a:r>
                <a:r>
                  <a:rPr lang="cs-CZ" sz="3700" dirty="0">
                    <a:solidFill>
                      <a:srgbClr val="002060"/>
                    </a:solidFill>
                  </a:rPr>
                  <a:t> diagramů napětí a impedancí </a:t>
                </a:r>
                <a:r>
                  <a:rPr lang="cs-CZ" sz="3700" dirty="0" smtClean="0">
                    <a:solidFill>
                      <a:srgbClr val="002060"/>
                    </a:solidFill>
                  </a:rPr>
                  <a:t>na základě </a:t>
                </a:r>
                <a:r>
                  <a:rPr lang="cs-CZ" sz="3700" dirty="0">
                    <a:solidFill>
                      <a:srgbClr val="002060"/>
                    </a:solidFill>
                  </a:rPr>
                  <a:t>podobnosti trojúhelníku a </a:t>
                </a:r>
                <a:r>
                  <a:rPr lang="cs-CZ" sz="3700" dirty="0" smtClean="0">
                    <a:solidFill>
                      <a:srgbClr val="002060"/>
                    </a:solidFill>
                  </a:rPr>
                  <a:t>použitím </a:t>
                </a:r>
                <a:r>
                  <a:rPr lang="cs-CZ" sz="3700" dirty="0" err="1" smtClean="0">
                    <a:solidFill>
                      <a:srgbClr val="002060"/>
                    </a:solidFill>
                  </a:rPr>
                  <a:t>kosinovy</a:t>
                </a:r>
                <a:r>
                  <a:rPr lang="cs-CZ" sz="3700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3700" dirty="0">
                    <a:solidFill>
                      <a:srgbClr val="002060"/>
                    </a:solidFill>
                  </a:rPr>
                  <a:t>věty lze odvodit potřebné vztahy. </a:t>
                </a:r>
              </a:p>
              <a:p>
                <a:pPr marL="0" indent="0" algn="just">
                  <a:lnSpc>
                    <a:spcPct val="2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300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300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𝑈</m:t>
                          </m:r>
                        </m:e>
                        <m:sup>
                          <m:r>
                            <a:rPr lang="cs-CZ" sz="4300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4300" i="1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sSubSup>
                        <m:sSubSupPr>
                          <m:ctrlPr>
                            <a:rPr lang="cs-CZ" sz="4300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SupPr>
                        <m:e>
                          <m:sSup>
                            <m:sSupPr>
                              <m:ctrlP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𝑈</m:t>
                              </m:r>
                            </m:e>
                            <m:sup>
                              <m: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  <m:sub>
                          <m:r>
                            <a:rPr lang="cs-CZ" sz="4300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𝑍</m:t>
                          </m:r>
                        </m:sub>
                        <m:sup/>
                      </m:sSubSup>
                      <m:r>
                        <a:rPr lang="cs-CZ" sz="4300" i="1">
                          <a:solidFill>
                            <a:srgbClr val="002060"/>
                          </a:solidFill>
                          <a:latin typeface="Cambria Math"/>
                        </a:rPr>
                        <m:t>+ </m:t>
                      </m:r>
                      <m:sSub>
                        <m:sSubPr>
                          <m:ctrlPr>
                            <a:rPr lang="cs-CZ" sz="4300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sSubSup>
                            <m:sSubSupPr>
                              <m:ctrlP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SupPr>
                            <m:e>
                              <m:sSup>
                                <m:sSupPr>
                                  <m:ctrlPr>
                                    <a:rPr lang="cs-CZ" sz="4300" i="1">
                                      <a:solidFill>
                                        <a:srgbClr val="002060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4300" i="1">
                                      <a:solidFill>
                                        <a:srgbClr val="002060"/>
                                      </a:solidFill>
                                      <a:latin typeface="Cambria Math"/>
                                    </a:rPr>
                                    <m:t>𝑈</m:t>
                                  </m:r>
                                </m:e>
                                <m:sup>
                                  <m:r>
                                    <a:rPr lang="cs-CZ" sz="4300" i="1">
                                      <a:solidFill>
                                        <a:srgbClr val="002060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  <m:sub>
                              <m: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𝑅𝑁</m:t>
                              </m:r>
                            </m:sub>
                            <m:sup/>
                          </m:sSubSup>
                          <m:r>
                            <a:rPr lang="cs-CZ" sz="4300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−2</m:t>
                          </m:r>
                          <m:sSub>
                            <m:sSubPr>
                              <m:ctrlP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𝑧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𝑅𝑁</m:t>
                              </m:r>
                            </m:sub>
                          </m:sSub>
                          <m:r>
                            <a:rPr lang="cs-CZ" sz="4300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𝑐𝑜𝑠</m:t>
                          </m:r>
                          <m:sSup>
                            <m:sSupPr>
                              <m:ctrlP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  <m:sup>
                              <m:r>
                                <a:rPr lang="cs-CZ" sz="4300" i="1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/>
                                </a:rPr>
                                <m:t>´</m:t>
                              </m:r>
                            </m:sup>
                          </m:sSup>
                        </m:e>
                        <m:sub/>
                      </m:sSub>
                    </m:oMath>
                  </m:oMathPara>
                </a14:m>
                <a:endParaRPr lang="cs-CZ" sz="43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4300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𝑐𝑜𝑠</m:t>
                      </m:r>
                      <m:sSup>
                        <m:sSupPr>
                          <m:ctrlPr>
                            <a:rPr lang="cs-CZ" sz="4300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300" b="0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  <m:sup>
                          <m:r>
                            <a:rPr lang="cs-CZ" sz="4300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sz="4300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300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43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sSubSup>
                                <m:sSubSupPr>
                                  <m:ctrlPr>
                                    <a:rPr lang="cs-CZ" sz="4300" i="1">
                                      <a:solidFill>
                                        <a:srgbClr val="002060"/>
                                      </a:solidFill>
                                      <a:latin typeface="Cambria Math"/>
                                    </a:rPr>
                                  </m:ctrlPr>
                                </m:sSubSupPr>
                                <m:e>
                                  <m:sSup>
                                    <m:sSupPr>
                                      <m:ctrlPr>
                                        <a:rPr lang="cs-CZ" sz="4300" i="1">
                                          <a:solidFill>
                                            <a:srgbClr val="002060"/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sSubSup>
                                        <m:sSubSupPr>
                                          <m:ctrlPr>
                                            <a:rPr lang="cs-CZ" sz="4300" i="1">
                                              <a:solidFill>
                                                <a:srgbClr val="002060"/>
                                              </a:solidFill>
                                              <a:latin typeface="Cambria Math"/>
                                            </a:rPr>
                                          </m:ctrlPr>
                                        </m:sSubSupPr>
                                        <m:e>
                                          <m:sSup>
                                            <m:sSupPr>
                                              <m:ctrlPr>
                                                <a:rPr lang="cs-CZ" sz="4300" i="1">
                                                  <a:solidFill>
                                                    <a:srgbClr val="002060"/>
                                                  </a:solidFill>
                                                  <a:latin typeface="Cambria Math"/>
                                                </a:rPr>
                                              </m:ctrlPr>
                                            </m:sSupPr>
                                            <m:e>
                                              <m:r>
                                                <a:rPr lang="cs-CZ" sz="4300" i="1">
                                                  <a:solidFill>
                                                    <a:srgbClr val="002060"/>
                                                  </a:solidFill>
                                                  <a:latin typeface="Cambria Math"/>
                                                </a:rPr>
                                                <m:t>𝑈</m:t>
                                              </m:r>
                                            </m:e>
                                            <m:sup>
                                              <m:r>
                                                <a:rPr lang="cs-CZ" sz="4300" i="1">
                                                  <a:solidFill>
                                                    <a:srgbClr val="002060"/>
                                                  </a:solidFill>
                                                  <a:latin typeface="Cambria Math"/>
                                                </a:rPr>
                                                <m:t>2</m:t>
                                              </m:r>
                                            </m:sup>
                                          </m:sSup>
                                        </m:e>
                                        <m:sub>
                                          <m:r>
                                            <a:rPr lang="cs-CZ" sz="4300" i="1">
                                              <a:solidFill>
                                                <a:srgbClr val="002060"/>
                                              </a:solidFill>
                                              <a:latin typeface="Cambria Math"/>
                                            </a:rPr>
                                            <m:t>𝑍</m:t>
                                          </m:r>
                                        </m:sub>
                                        <m:sup/>
                                      </m:sSubSup>
                                      <m:r>
                                        <a:rPr lang="cs-CZ" sz="4300" i="1">
                                          <a:solidFill>
                                            <a:srgbClr val="002060"/>
                                          </a:solidFill>
                                          <a:latin typeface="Cambria Math"/>
                                        </a:rPr>
                                        <m:t>+</m:t>
                                      </m:r>
                                      <m:r>
                                        <a:rPr lang="cs-CZ" sz="4300" b="0" i="1" smtClean="0">
                                          <a:solidFill>
                                            <a:srgbClr val="002060"/>
                                          </a:solidFill>
                                          <a:latin typeface="Cambria Math"/>
                                        </a:rPr>
                                        <m:t>𝑈</m:t>
                                      </m:r>
                                    </m:e>
                                    <m:sup>
                                      <m:r>
                                        <a:rPr lang="cs-CZ" sz="4300" i="1">
                                          <a:solidFill>
                                            <a:srgbClr val="002060"/>
                                          </a:solidFill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e>
                                <m:sub>
                                  <m:r>
                                    <a:rPr lang="cs-CZ" sz="4300" b="0" i="1" smtClean="0">
                                      <a:solidFill>
                                        <a:srgbClr val="002060"/>
                                      </a:solidFill>
                                      <a:latin typeface="Cambria Math"/>
                                    </a:rPr>
                                    <m:t>𝑅𝑁</m:t>
                                  </m:r>
                                </m:sub>
                                <m:sup/>
                              </m:sSubSup>
                              <m:r>
                                <a:rPr lang="cs-CZ" sz="43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43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𝑈</m:t>
                              </m:r>
                            </m:e>
                            <m:sup>
                              <m:r>
                                <a:rPr lang="cs-CZ" sz="43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4300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2</m:t>
                          </m:r>
                          <m:sSub>
                            <m:sSubPr>
                              <m:ctrlPr>
                                <a:rPr lang="cs-CZ" sz="43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43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cs-CZ" sz="43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𝑍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43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43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cs-CZ" sz="43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𝑅𝑁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43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7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3700" dirty="0" smtClean="0">
                    <a:solidFill>
                      <a:srgbClr val="002060"/>
                    </a:solidFill>
                  </a:rPr>
                  <a:t>z toho </a:t>
                </a:r>
              </a:p>
              <a:p>
                <a:pPr marL="0" indent="0">
                  <a:buNone/>
                </a:pPr>
                <a:endParaRPr lang="cs-CZ" sz="37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4300" i="1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cs-CZ" sz="4300" b="0" i="1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=180 −</m:t>
                      </m:r>
                      <m:sSup>
                        <m:sSupPr>
                          <m:ctrlPr>
                            <a:rPr lang="cs-CZ" sz="4300" b="0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4300" b="0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  <m:sup>
                          <m:r>
                            <a:rPr lang="cs-CZ" sz="4300" b="0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4300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530352"/>
                <a:ext cx="4633712" cy="5850976"/>
              </a:xfrm>
              <a:blipFill rotWithShape="1">
                <a:blip r:embed="rId2"/>
                <a:stretch>
                  <a:fillRect t="-313" r="-1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334" y="908720"/>
            <a:ext cx="3518122" cy="4536504"/>
          </a:xfrm>
        </p:spPr>
      </p:pic>
    </p:spTree>
    <p:extLst>
      <p:ext uri="{BB962C8B-B14F-4D97-AF65-F5344CB8AC3E}">
        <p14:creationId xmlns:p14="http://schemas.microsoft.com/office/powerpoint/2010/main" val="1229990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530352"/>
                <a:ext cx="7802064" cy="3834752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200" dirty="0" smtClean="0">
                    <a:solidFill>
                      <a:srgbClr val="002060"/>
                    </a:solidFill>
                    <a:cs typeface="Arial" pitchFamily="34" charset="0"/>
                  </a:rPr>
                  <a:t>Z diagramu reaktancí  a napětí  pak pomocí znalostí podobnosti v trojúhelnících lze odvodit další vztahy, které použijeme pro zjištění neznámé impedance.</a:t>
                </a:r>
              </a:p>
              <a:p>
                <a:pPr marL="0" indent="0" algn="just">
                  <a:lnSpc>
                    <a:spcPct val="80000"/>
                  </a:lnSpc>
                  <a:buNone/>
                </a:pPr>
                <a:endParaRPr lang="cs-CZ" sz="1200" dirty="0">
                  <a:solidFill>
                    <a:srgbClr val="002060"/>
                  </a:solidFill>
                  <a:cs typeface="Arial" pitchFamily="34" charset="0"/>
                </a:endParaRPr>
              </a:p>
              <a:p>
                <a:pPr marL="0" indent="0" algn="just">
                  <a:lnSpc>
                    <a:spcPct val="80000"/>
                  </a:lnSpc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1800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180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18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𝑈</m:t>
                            </m:r>
                          </m:e>
                          <m:sub>
                            <m:r>
                              <a:rPr lang="cs-CZ" sz="18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𝑅𝑁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180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18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cs-CZ" sz="18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𝑁</m:t>
                            </m:r>
                          </m:sub>
                        </m:sSub>
                      </m:den>
                    </m:f>
                    <m:r>
                      <a:rPr lang="cs-CZ" sz="1800" b="0" i="1" smtClean="0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= </m:t>
                    </m:r>
                    <m:f>
                      <m:fPr>
                        <m:ctrlPr>
                          <a:rPr lang="cs-CZ" sz="1800" b="0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18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18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𝑈</m:t>
                            </m:r>
                          </m:e>
                          <m:sub>
                            <m:r>
                              <a:rPr lang="cs-CZ" sz="18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𝑍</m:t>
                            </m:r>
                          </m:sub>
                        </m:sSub>
                      </m:num>
                      <m:den>
                        <m:r>
                          <a:rPr lang="cs-CZ" sz="1800" b="0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cs-CZ" sz="1400" dirty="0" smtClean="0">
                    <a:solidFill>
                      <a:srgbClr val="002060"/>
                    </a:solidFill>
                    <a:cs typeface="Arial" pitchFamily="34" charset="0"/>
                  </a:rPr>
                  <a:t> 	</a:t>
                </a:r>
                <a:r>
                  <a:rPr lang="cs-CZ" sz="1200" dirty="0" smtClean="0">
                    <a:solidFill>
                      <a:srgbClr val="002060"/>
                    </a:solidFill>
                    <a:cs typeface="Arial" pitchFamily="34" charset="0"/>
                  </a:rPr>
                  <a:t>a z toho	 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𝑍</m:t>
                    </m:r>
                    <m:r>
                      <a:rPr lang="cs-CZ" sz="1600" b="0" i="1" smtClean="0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= </m:t>
                    </m:r>
                    <m:f>
                      <m:fPr>
                        <m:ctrlPr>
                          <a:rPr lang="cs-CZ" sz="1600" b="0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16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16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𝑈</m:t>
                            </m:r>
                          </m:e>
                          <m:sub>
                            <m:r>
                              <a:rPr lang="cs-CZ" sz="16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𝑍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16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16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𝑈</m:t>
                            </m:r>
                          </m:e>
                          <m:sub>
                            <m:r>
                              <a:rPr lang="cs-CZ" sz="1600" b="0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𝑅𝑁</m:t>
                            </m:r>
                          </m:sub>
                        </m:sSub>
                      </m:den>
                    </m:f>
                    <m:sSub>
                      <m:sSubPr>
                        <m:ctrlPr>
                          <a:rPr lang="cs-CZ" sz="1600" b="0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1600" b="0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𝑅</m:t>
                        </m:r>
                      </m:e>
                      <m:sub>
                        <m:r>
                          <a:rPr lang="cs-CZ" sz="1600" b="0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𝑁</m:t>
                        </m:r>
                      </m:sub>
                    </m:sSub>
                  </m:oMath>
                </a14:m>
                <a:endParaRPr lang="cs-CZ" sz="1600" dirty="0" smtClean="0">
                  <a:solidFill>
                    <a:srgbClr val="002060"/>
                  </a:solidFill>
                  <a:cs typeface="Arial" pitchFamily="34" charset="0"/>
                </a:endParaRPr>
              </a:p>
              <a:p>
                <a:pPr marL="0" indent="0" algn="just">
                  <a:lnSpc>
                    <a:spcPct val="80000"/>
                  </a:lnSpc>
                  <a:buNone/>
                </a:pPr>
                <a:endParaRPr lang="cs-CZ" sz="1200" dirty="0" smtClean="0">
                  <a:solidFill>
                    <a:srgbClr val="002060"/>
                  </a:solidFill>
                  <a:cs typeface="Arial" pitchFamily="34" charset="0"/>
                </a:endParaRPr>
              </a:p>
              <a:p>
                <a:pPr marL="0" indent="0" algn="just">
                  <a:lnSpc>
                    <a:spcPct val="80000"/>
                  </a:lnSpc>
                  <a:buNone/>
                </a:pPr>
                <a:endParaRPr lang="cs-CZ" sz="1200" dirty="0" smtClean="0">
                  <a:solidFill>
                    <a:srgbClr val="002060"/>
                  </a:solidFill>
                  <a:cs typeface="Arial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200" dirty="0" smtClean="0">
                    <a:solidFill>
                      <a:srgbClr val="002060"/>
                    </a:solidFill>
                    <a:cs typeface="Arial" pitchFamily="34" charset="0"/>
                  </a:rPr>
                  <a:t>V našem příkladu je neznámá impedance složena z odporu a cívky. Pak tyto hodnoty vypočteme ze vztahů:</a:t>
                </a:r>
              </a:p>
              <a:p>
                <a:pPr marL="0" indent="0" algn="just">
                  <a:lnSpc>
                    <a:spcPct val="80000"/>
                  </a:lnSpc>
                  <a:buNone/>
                </a:pPr>
                <a:endParaRPr lang="cs-CZ" sz="1200" dirty="0" smtClean="0">
                  <a:solidFill>
                    <a:srgbClr val="002060"/>
                  </a:solidFill>
                </a:endParaRPr>
              </a:p>
              <a:p>
                <a:pPr marL="0" indent="0" algn="just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𝑅</m:t>
                      </m:r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𝑍</m:t>
                      </m:r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.</m:t>
                      </m:r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𝑐𝑜𝑠</m:t>
                      </m:r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cs-CZ" sz="1600" b="0" dirty="0" smtClean="0">
                  <a:solidFill>
                    <a:srgbClr val="002060"/>
                  </a:solidFill>
                  <a:ea typeface="Cambria Math"/>
                </a:endParaRPr>
              </a:p>
              <a:p>
                <a:pPr marL="0" indent="0" algn="just">
                  <a:lnSpc>
                    <a:spcPct val="80000"/>
                  </a:lnSpc>
                  <a:buNone/>
                </a:pPr>
                <a:endParaRPr lang="cs-CZ" sz="1600" b="0" dirty="0" smtClean="0">
                  <a:solidFill>
                    <a:srgbClr val="002060"/>
                  </a:solidFill>
                  <a:ea typeface="Cambria Math"/>
                </a:endParaRPr>
              </a:p>
              <a:p>
                <a:pPr marL="0" indent="0" algn="just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cs-CZ" sz="1600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cs-CZ" sz="1600" i="1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i="1">
                          <a:solidFill>
                            <a:srgbClr val="002060"/>
                          </a:solidFill>
                          <a:latin typeface="Cambria Math"/>
                        </a:rPr>
                        <m:t>𝑍</m:t>
                      </m:r>
                      <m:r>
                        <a:rPr lang="cs-CZ" sz="1600" i="1">
                          <a:solidFill>
                            <a:srgbClr val="002060"/>
                          </a:solidFill>
                          <a:latin typeface="Cambria Math"/>
                        </a:rPr>
                        <m:t>.</m:t>
                      </m:r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𝑠𝑖𝑛</m:t>
                      </m:r>
                      <m:r>
                        <a:rPr lang="cs-CZ" sz="1600" i="1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cs-CZ" sz="1600" dirty="0">
                  <a:solidFill>
                    <a:srgbClr val="002060"/>
                  </a:solidFill>
                  <a:ea typeface="Cambria Math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cs-CZ" sz="1200" dirty="0">
                  <a:solidFill>
                    <a:srgbClr val="002060"/>
                  </a:solidFill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530352"/>
                <a:ext cx="7802064" cy="3834752"/>
              </a:xfrm>
              <a:blipFill rotWithShape="1">
                <a:blip r:embed="rId2"/>
                <a:stretch>
                  <a:fillRect r="-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72586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4705720" cy="5274912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80000"/>
              </a:lnSpc>
              <a:buNone/>
            </a:pPr>
            <a:r>
              <a:rPr lang="cs-CZ" sz="1200" b="1" dirty="0">
                <a:solidFill>
                  <a:srgbClr val="002060"/>
                </a:solidFill>
              </a:rPr>
              <a:t>Zadání</a:t>
            </a:r>
          </a:p>
          <a:p>
            <a:pPr algn="just">
              <a:lnSpc>
                <a:spcPct val="150000"/>
              </a:lnSpc>
            </a:pPr>
            <a:r>
              <a:rPr lang="cs-CZ" sz="1200" dirty="0">
                <a:solidFill>
                  <a:srgbClr val="002060"/>
                </a:solidFill>
                <a:cs typeface="Arial" pitchFamily="34" charset="0"/>
              </a:rPr>
              <a:t>Zapojte obvod podle daného schématu a proveďte měření neznámé impedance metodou tří voltmetrů.</a:t>
            </a:r>
          </a:p>
          <a:p>
            <a:pPr lvl="0" algn="just">
              <a:lnSpc>
                <a:spcPct val="150000"/>
              </a:lnSpc>
            </a:pPr>
            <a:r>
              <a:rPr lang="cs-CZ" sz="1200" dirty="0">
                <a:solidFill>
                  <a:srgbClr val="002060"/>
                </a:solidFill>
                <a:cs typeface="Arial" pitchFamily="34" charset="0"/>
              </a:rPr>
              <a:t>Podle daných parametrů jednotlivých obvodových prvků vypočítejte teoreticky velikost neznámé impedance při frekvencích zdroje 50, 100, a 200 Hz.</a:t>
            </a:r>
          </a:p>
          <a:p>
            <a:pPr lvl="0" algn="just">
              <a:lnSpc>
                <a:spcPct val="150000"/>
              </a:lnSpc>
            </a:pPr>
            <a:r>
              <a:rPr lang="cs-CZ" sz="1200" dirty="0" smtClean="0">
                <a:solidFill>
                  <a:srgbClr val="002060"/>
                </a:solidFill>
                <a:cs typeface="Arial" pitchFamily="34" charset="0"/>
              </a:rPr>
              <a:t>Pro </a:t>
            </a:r>
            <a:r>
              <a:rPr lang="cs-CZ" sz="1200" dirty="0">
                <a:solidFill>
                  <a:srgbClr val="002060"/>
                </a:solidFill>
                <a:cs typeface="Arial" pitchFamily="34" charset="0"/>
              </a:rPr>
              <a:t>zadané frekvence nakreslete příslušný </a:t>
            </a:r>
            <a:r>
              <a:rPr lang="cs-CZ" sz="1200" dirty="0" err="1">
                <a:solidFill>
                  <a:srgbClr val="002060"/>
                </a:solidFill>
                <a:cs typeface="Arial" pitchFamily="34" charset="0"/>
              </a:rPr>
              <a:t>fázorový</a:t>
            </a:r>
            <a:r>
              <a:rPr lang="cs-CZ" sz="1200" dirty="0">
                <a:solidFill>
                  <a:srgbClr val="002060"/>
                </a:solidFill>
                <a:cs typeface="Arial" pitchFamily="34" charset="0"/>
              </a:rPr>
              <a:t> diagram.</a:t>
            </a:r>
          </a:p>
          <a:p>
            <a:pPr lvl="0" algn="just">
              <a:lnSpc>
                <a:spcPct val="150000"/>
              </a:lnSpc>
            </a:pPr>
            <a:r>
              <a:rPr lang="cs-CZ" sz="1200" dirty="0" smtClean="0">
                <a:solidFill>
                  <a:srgbClr val="002060"/>
                </a:solidFill>
                <a:cs typeface="Arial" pitchFamily="34" charset="0"/>
              </a:rPr>
              <a:t>Měřením </a:t>
            </a:r>
            <a:r>
              <a:rPr lang="cs-CZ" sz="1200" dirty="0">
                <a:solidFill>
                  <a:srgbClr val="002060"/>
                </a:solidFill>
                <a:cs typeface="Arial" pitchFamily="34" charset="0"/>
              </a:rPr>
              <a:t>napětí na jednotlivých součástkách zjistěte potřebné hodnoty, ze kterých vypočtěte velikost neznámé impedance.</a:t>
            </a:r>
          </a:p>
          <a:p>
            <a:pPr lvl="0" algn="just">
              <a:lnSpc>
                <a:spcPct val="150000"/>
              </a:lnSpc>
            </a:pPr>
            <a:r>
              <a:rPr lang="cs-CZ" sz="1200" dirty="0">
                <a:solidFill>
                  <a:srgbClr val="002060"/>
                </a:solidFill>
                <a:cs typeface="Arial" pitchFamily="34" charset="0"/>
              </a:rPr>
              <a:t>Měření realizujte při frekvenci 100 Hz a jako neznámou impedanci zvolte kapacitní i indukční zátěž.</a:t>
            </a:r>
          </a:p>
          <a:p>
            <a:pPr lvl="0" algn="just">
              <a:lnSpc>
                <a:spcPct val="150000"/>
              </a:lnSpc>
            </a:pPr>
            <a:r>
              <a:rPr lang="cs-CZ" sz="1200" dirty="0">
                <a:solidFill>
                  <a:srgbClr val="002060"/>
                </a:solidFill>
                <a:cs typeface="Arial" pitchFamily="34" charset="0"/>
              </a:rPr>
              <a:t>Vyhodnoťte tuto metodu z hlediska její přesnosti při různých frekvencích a také při kapacitní a indukční zátěži.</a:t>
            </a:r>
          </a:p>
          <a:p>
            <a:pPr algn="just">
              <a:lnSpc>
                <a:spcPct val="150000"/>
              </a:lnSpc>
            </a:pPr>
            <a:endParaRPr lang="cs-CZ" sz="1200" dirty="0">
              <a:solidFill>
                <a:srgbClr val="002060"/>
              </a:solidFill>
              <a:cs typeface="Arial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200" dirty="0">
              <a:solidFill>
                <a:srgbClr val="002060"/>
              </a:solidFill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64088" y="530352"/>
            <a:ext cx="3323192" cy="383475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620688"/>
            <a:ext cx="3322637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991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Materiál lze použít </a:t>
            </a:r>
            <a:r>
              <a:rPr lang="cs-CZ" sz="2200" b="1" dirty="0" smtClean="0">
                <a:solidFill>
                  <a:srgbClr val="002060"/>
                </a:solidFill>
              </a:rPr>
              <a:t>pro řešení obvodů střídavého proudu </a:t>
            </a:r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- </a:t>
            </a:r>
            <a:r>
              <a:rPr lang="cs-CZ" sz="2200" b="1" dirty="0" smtClean="0">
                <a:solidFill>
                  <a:srgbClr val="002060"/>
                </a:solidFill>
              </a:rPr>
              <a:t>zjištění neznámé impedance, </a:t>
            </a:r>
            <a:r>
              <a:rPr lang="cs-CZ" sz="2200" b="1" dirty="0" smtClean="0">
                <a:solidFill>
                  <a:srgbClr val="002060"/>
                </a:solidFill>
              </a:rPr>
              <a:t>kde žáci využijí předchozích znalostí řešení obvodů střídavého </a:t>
            </a:r>
            <a:r>
              <a:rPr lang="cs-CZ" sz="2200" b="1" dirty="0" smtClean="0">
                <a:solidFill>
                  <a:srgbClr val="002060"/>
                </a:solidFill>
              </a:rPr>
              <a:t>proudu, dále pak si zde zopakují sestrojení </a:t>
            </a:r>
            <a:r>
              <a:rPr lang="cs-CZ" sz="2200" b="1" dirty="0" err="1" smtClean="0">
                <a:solidFill>
                  <a:srgbClr val="002060"/>
                </a:solidFill>
              </a:rPr>
              <a:t>fázorového</a:t>
            </a:r>
            <a:r>
              <a:rPr lang="cs-CZ" sz="2200" b="1" dirty="0" smtClean="0">
                <a:solidFill>
                  <a:srgbClr val="002060"/>
                </a:solidFill>
              </a:rPr>
              <a:t> diagramu daného obvodu.</a:t>
            </a:r>
            <a:endParaRPr lang="cs-CZ" sz="2200" b="1" dirty="0" smtClean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Vypočtené výsledky ověří prakticky měřením na skutečném obvodu.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Celý </a:t>
            </a:r>
            <a:r>
              <a:rPr lang="cs-CZ" sz="2200" b="1" dirty="0" smtClean="0">
                <a:solidFill>
                  <a:srgbClr val="002060"/>
                </a:solidFill>
              </a:rPr>
              <a:t>průběh měření zpracují v protokolu o měření.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Diagramy proudů si žáci zobrazí na měřící soupravě </a:t>
            </a:r>
            <a:r>
              <a:rPr lang="cs-CZ" sz="2200" b="1" dirty="0" err="1" smtClean="0">
                <a:solidFill>
                  <a:srgbClr val="002060"/>
                </a:solidFill>
              </a:rPr>
              <a:t>RCDidactic</a:t>
            </a:r>
            <a:r>
              <a:rPr lang="cs-CZ" sz="2200" b="1" dirty="0" smtClean="0">
                <a:solidFill>
                  <a:srgbClr val="002060"/>
                </a:solidFill>
              </a:rPr>
              <a:t>, která převádí analogové veličiny proudů a napětí do digitální podoby v PC. 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Předpokládaný čas 90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2092</TotalTime>
  <Words>414</Words>
  <Application>Microsoft Office PowerPoint</Application>
  <PresentationFormat>Předvádění na obrazovce (4:3)</PresentationFormat>
  <Paragraphs>42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Symbolicko - komplexní metoda řešení obvodů střídavého proudu 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RCDidactic. Http://www.rcdidactic.cz/cz/ [online]. 2007 [cit. 2012-09-25]. Dostupné z: http://www.rcdidactic.cz/cz/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161</cp:revision>
  <dcterms:created xsi:type="dcterms:W3CDTF">2012-04-15T15:58:10Z</dcterms:created>
  <dcterms:modified xsi:type="dcterms:W3CDTF">2012-09-27T19:28:57Z</dcterms:modified>
</cp:coreProperties>
</file>