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62" r:id="rId4"/>
    <p:sldId id="259" r:id="rId5"/>
    <p:sldId id="258" r:id="rId6"/>
    <p:sldId id="260" r:id="rId7"/>
    <p:sldId id="261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 dirty="0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 dirty="0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9140387-5E6A-4B4B-9291-590A6D4F7EB2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94130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138226-5843-446A-996C-1E4A0E67FCAD}" type="slidenum">
              <a:rPr lang="cs-CZ"/>
              <a:pPr/>
              <a:t>1</a:t>
            </a:fld>
            <a:endParaRPr lang="cs-CZ"/>
          </a:p>
        </p:txBody>
      </p:sp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1BF0C39-9E42-4CED-B787-5477A55F7E45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8FA484-16CB-45F0-BE57-FB602AC37492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6641479"/>
      </p:ext>
    </p:extLst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A014D1-1065-4A38-A624-8112F606194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0323657"/>
      </p:ext>
    </p:extLst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01FCC8-3E8E-4F73-8792-F5F1AA1B144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6095582"/>
      </p:ext>
    </p:extLst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B1E666-2DE0-49A0-861D-E2FF3AE39A8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9394264"/>
      </p:ext>
    </p:extLst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930055-A3AD-439A-BC30-0565A02ABCC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1138300"/>
      </p:ext>
    </p:extLst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2749A2-AE74-4FC3-A1ED-F9CA34BA5BD3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4512"/>
      </p:ext>
    </p:extLst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E11071-51E6-4353-AE1D-E672AD04146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900569"/>
      </p:ext>
    </p:extLst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80F1A7-64E9-4974-86D1-7DE9FAAB5AC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9073477"/>
      </p:ext>
    </p:extLst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516028-253C-4F8C-9750-A68EDA4BAC9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1435496"/>
      </p:ext>
    </p:extLst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801CC0-B1DE-439D-B572-AE69D9CEE25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1146686"/>
      </p:ext>
    </p:extLst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E9AFB6-66E5-4F63-A9DC-44181852B3F3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0897831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3F090A4-AFF5-423A-8C4C-1F4F26F731C6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942057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219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4202113" y="2511425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9221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dirty="0">
              <a:latin typeface="Calibri" pitchFamily="34" charset="0"/>
            </a:endParaRP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dirty="0">
              <a:latin typeface="Calibri" pitchFamily="34" charset="0"/>
            </a:endParaRPr>
          </a:p>
        </p:txBody>
      </p:sp>
      <p:sp>
        <p:nvSpPr>
          <p:cNvPr id="9223" name="TextovéPole 1"/>
          <p:cNvSpPr txBox="1">
            <a:spLocks noChangeArrowheads="1"/>
          </p:cNvSpPr>
          <p:nvPr/>
        </p:nvSpPr>
        <p:spPr bwMode="auto">
          <a:xfrm>
            <a:off x="2843213" y="1341438"/>
            <a:ext cx="37480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/>
              <a:t>RNDr</a:t>
            </a:r>
            <a:r>
              <a:rPr lang="cs-CZ" dirty="0" smtClean="0"/>
              <a:t>. Ivana </a:t>
            </a:r>
            <a:r>
              <a:rPr lang="cs-CZ" dirty="0" err="1"/>
              <a:t>Řehková</a:t>
            </a:r>
            <a:endParaRPr lang="cs-CZ" dirty="0"/>
          </a:p>
        </p:txBody>
      </p:sp>
      <p:sp>
        <p:nvSpPr>
          <p:cNvPr id="9224" name="TextovéPole 2"/>
          <p:cNvSpPr txBox="1">
            <a:spLocks noChangeArrowheads="1"/>
          </p:cNvSpPr>
          <p:nvPr/>
        </p:nvSpPr>
        <p:spPr bwMode="auto">
          <a:xfrm>
            <a:off x="4941094" y="1742282"/>
            <a:ext cx="3743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/>
              <a:t>3.2.1.3.R13_Části kruhu</a:t>
            </a:r>
          </a:p>
        </p:txBody>
      </p:sp>
      <p:sp>
        <p:nvSpPr>
          <p:cNvPr id="9225" name="TextovéPole 4"/>
          <p:cNvSpPr txBox="1">
            <a:spLocks noChangeArrowheads="1"/>
          </p:cNvSpPr>
          <p:nvPr/>
        </p:nvSpPr>
        <p:spPr bwMode="auto">
          <a:xfrm>
            <a:off x="2673350" y="2143125"/>
            <a:ext cx="39338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/>
              <a:t>Matematika 8.ročník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l">
              <a:lnSpc>
                <a:spcPct val="80000"/>
              </a:lnSpc>
            </a:pPr>
            <a:r>
              <a:rPr lang="cs-CZ" sz="2000"/>
              <a:t>Cílem hodiny je odvození vzorců pro výpočet obsahu a obvodu částí kruhu. Žáci vychází ze vzorců pro obsah a obvod kruhu. Nejprve uvažují o polovině kruhu, čtvrtině. Vypočítají příklady. Na závěr je zmínka o tom, že je možné vypočítat obsah i obvod libovolné kruhové výseče. 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Zopakování vzorců: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Zopakujte si vzorce pro obvod a obsah kruhu.</a:t>
            </a:r>
          </a:p>
          <a:p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2781300"/>
            <a:ext cx="3240087" cy="1216025"/>
          </a:xfrm>
          <a:prstGeom prst="rect">
            <a:avLst/>
          </a:prstGeom>
          <a:solidFill>
            <a:schemeClr val="accent1"/>
          </a:solidFill>
          <a:ln w="25400" algn="ctr">
            <a:solidFill>
              <a:schemeClr val="accent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latin typeface="+mn-lt"/>
                <a:cs typeface="+mn-cs"/>
              </a:rPr>
              <a:t>o = </a:t>
            </a:r>
            <a:r>
              <a:rPr lang="cs-CZ" sz="3600" dirty="0">
                <a:solidFill>
                  <a:srgbClr val="FF0000"/>
                </a:solidFill>
                <a:latin typeface="+mn-lt"/>
                <a:cs typeface="+mn-cs"/>
              </a:rPr>
              <a:t>2</a:t>
            </a:r>
            <a:r>
              <a:rPr lang="el-GR" sz="3600" dirty="0">
                <a:solidFill>
                  <a:srgbClr val="FF0000"/>
                </a:solidFill>
                <a:latin typeface="+mn-lt"/>
                <a:cs typeface="+mn-cs"/>
              </a:rPr>
              <a:t>π</a:t>
            </a:r>
            <a:r>
              <a:rPr lang="cs-CZ" sz="3600" dirty="0">
                <a:solidFill>
                  <a:srgbClr val="FF0000"/>
                </a:solidFill>
                <a:latin typeface="+mn-lt"/>
                <a:cs typeface="+mn-cs"/>
              </a:rPr>
              <a:t>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latin typeface="+mn-lt"/>
                <a:cs typeface="+mn-cs"/>
              </a:rPr>
              <a:t>o = </a:t>
            </a:r>
            <a:r>
              <a:rPr lang="el-GR" sz="3600" dirty="0" smtClean="0">
                <a:solidFill>
                  <a:srgbClr val="FF0000"/>
                </a:solidFill>
                <a:latin typeface="+mn-lt"/>
                <a:cs typeface="+mn-cs"/>
              </a:rPr>
              <a:t>π</a:t>
            </a:r>
            <a:r>
              <a:rPr lang="cs-CZ" sz="3600" dirty="0">
                <a:solidFill>
                  <a:srgbClr val="FF0000"/>
                </a:solidFill>
                <a:latin typeface="+mn-lt"/>
                <a:cs typeface="+mn-cs"/>
              </a:rPr>
              <a:t>d</a:t>
            </a:r>
          </a:p>
        </p:txBody>
      </p:sp>
      <p:sp>
        <p:nvSpPr>
          <p:cNvPr id="2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2636912"/>
            <a:ext cx="3744416" cy="584775"/>
          </a:xfrm>
          <a:prstGeom prst="rect">
            <a:avLst/>
          </a:prstGeom>
          <a:blipFill rotWithShape="1">
            <a:blip r:embed="rId2" cstate="print"/>
            <a:stretch>
              <a:fillRect l="-3722" t="-12121" b="-3030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Půlkruh: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Obsah?</a:t>
            </a:r>
          </a:p>
          <a:p>
            <a:r>
              <a:rPr lang="cs-CZ"/>
              <a:t>Obvod?</a:t>
            </a:r>
          </a:p>
        </p:txBody>
      </p:sp>
      <p:pic>
        <p:nvPicPr>
          <p:cNvPr id="5124" name="Picture 4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975" y="2451100"/>
            <a:ext cx="5446713" cy="396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323850" y="3933825"/>
            <a:ext cx="31686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>
                <a:solidFill>
                  <a:srgbClr val="FF0000"/>
                </a:solidFill>
              </a:rPr>
              <a:t>o = </a:t>
            </a:r>
            <a:r>
              <a:rPr lang="cs-CZ" sz="3200" dirty="0">
                <a:solidFill>
                  <a:srgbClr val="FF0000"/>
                </a:solidFill>
              </a:rPr>
              <a:t>2πr : 2 + 2r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1692275" y="5445125"/>
            <a:ext cx="40322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>
                <a:solidFill>
                  <a:srgbClr val="FF0000"/>
                </a:solidFill>
              </a:rPr>
              <a:t>S = </a:t>
            </a:r>
            <a:r>
              <a:rPr lang="cs-CZ" sz="3200" dirty="0">
                <a:solidFill>
                  <a:srgbClr val="FF0000"/>
                </a:solidFill>
              </a:rPr>
              <a:t>π r</a:t>
            </a:r>
            <a:r>
              <a:rPr lang="cs-CZ" sz="3200" baseline="30000" dirty="0">
                <a:solidFill>
                  <a:srgbClr val="FF0000"/>
                </a:solidFill>
              </a:rPr>
              <a:t>2</a:t>
            </a:r>
            <a:r>
              <a:rPr lang="cs-CZ" sz="3200" dirty="0">
                <a:solidFill>
                  <a:srgbClr val="FF0000"/>
                </a:solidFill>
              </a:rPr>
              <a:t> : 2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Čtvrtkruh: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Obsah?</a:t>
            </a:r>
          </a:p>
          <a:p>
            <a:r>
              <a:rPr lang="cs-CZ"/>
              <a:t>Obvod?</a:t>
            </a:r>
          </a:p>
        </p:txBody>
      </p:sp>
      <p:pic>
        <p:nvPicPr>
          <p:cNvPr id="4100" name="Picture 4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090738"/>
            <a:ext cx="4959350" cy="394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Příklad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Vypočtěte obsah  součástky na obrázku. Strana čtverce je 10 cm.</a:t>
            </a:r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492502" y="5301208"/>
            <a:ext cx="3744416" cy="817071"/>
          </a:xfrm>
          <a:prstGeom prst="wedgeRectCallout">
            <a:avLst>
              <a:gd name="adj1" fmla="val -43722"/>
              <a:gd name="adj2" fmla="val 1126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3200" dirty="0" smtClean="0"/>
              <a:t>Výsledek: 60,75</a:t>
            </a:r>
            <a:r>
              <a:rPr lang="cs-CZ" sz="2400" dirty="0" smtClean="0"/>
              <a:t>cm</a:t>
            </a:r>
            <a:r>
              <a:rPr lang="cs-CZ" sz="2400" baseline="30000" dirty="0" smtClean="0"/>
              <a:t>2</a:t>
            </a:r>
            <a:endParaRPr lang="cs-CZ" sz="3200" baseline="30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48880"/>
            <a:ext cx="4104456" cy="3503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755576" y="2564904"/>
            <a:ext cx="3096344" cy="864096"/>
          </a:xfrm>
          <a:prstGeom prst="wedgeRect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Nápověda: Odečti obsah půlkruhu od obsahu čtverce</a:t>
            </a:r>
            <a:r>
              <a:rPr lang="cs-CZ" sz="2400" dirty="0"/>
              <a:t>.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Příklad: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Vypočtěte obsah: Poloměr velké kružnice je 6 cm.</a:t>
            </a:r>
          </a:p>
        </p:txBody>
      </p:sp>
      <p:sp>
        <p:nvSpPr>
          <p:cNvPr id="7173" name="AutoShape 5"/>
          <p:cNvSpPr>
            <a:spLocks noChangeArrowheads="1"/>
          </p:cNvSpPr>
          <p:nvPr/>
        </p:nvSpPr>
        <p:spPr bwMode="auto">
          <a:xfrm>
            <a:off x="2555776" y="4941168"/>
            <a:ext cx="4269352" cy="1236116"/>
          </a:xfrm>
          <a:prstGeom prst="wedgeRectCallout">
            <a:avLst>
              <a:gd name="adj1" fmla="val -46088"/>
              <a:gd name="adj2" fmla="val 6997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800" dirty="0" smtClean="0"/>
              <a:t>Výsledek:</a:t>
            </a:r>
          </a:p>
          <a:p>
            <a:pPr algn="ctr"/>
            <a:r>
              <a:rPr lang="cs-CZ" sz="2800" dirty="0" smtClean="0"/>
              <a:t>56,52 - 14,13 = 42,39</a:t>
            </a:r>
            <a:r>
              <a:rPr lang="cs-CZ" sz="2400" dirty="0" smtClean="0"/>
              <a:t>cm</a:t>
            </a:r>
            <a:r>
              <a:rPr lang="cs-CZ" sz="2400" baseline="30000" dirty="0" smtClean="0"/>
              <a:t>2</a:t>
            </a:r>
            <a:endParaRPr lang="cs-CZ" sz="2800" baseline="30000" dirty="0"/>
          </a:p>
        </p:txBody>
      </p:sp>
      <p:pic>
        <p:nvPicPr>
          <p:cNvPr id="1026" name="Picture 2" descr="C:\Users\RehkovaI\Desktop\kruh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6864" b="46939"/>
          <a:stretch/>
        </p:blipFill>
        <p:spPr bwMode="auto">
          <a:xfrm>
            <a:off x="4937186" y="2313193"/>
            <a:ext cx="410224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683568" y="3068960"/>
            <a:ext cx="3456384" cy="648072"/>
          </a:xfrm>
          <a:prstGeom prst="wedgeRect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Nápověda</a:t>
            </a:r>
            <a:r>
              <a:rPr lang="cs-CZ" dirty="0" smtClean="0"/>
              <a:t>: odečtěte </a:t>
            </a:r>
            <a:r>
              <a:rPr lang="cs-CZ" dirty="0"/>
              <a:t>obsahy půlkruhů</a:t>
            </a:r>
            <a:r>
              <a:rPr lang="cs-CZ" sz="2000" dirty="0"/>
              <a:t>.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Kruhová výseč: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Bylo by možné vypočítat obsah kruhové výseče na obrázku? Co musíme znát pro výpočet?</a:t>
            </a:r>
          </a:p>
          <a:p>
            <a:r>
              <a:rPr lang="cs-CZ" sz="2800" dirty="0"/>
              <a:t>r = 5</a:t>
            </a:r>
          </a:p>
          <a:p>
            <a:pPr>
              <a:buFontTx/>
              <a:buNone/>
            </a:pPr>
            <a:r>
              <a:rPr lang="cs-CZ" sz="2800" dirty="0"/>
              <a:t>Úhel </a:t>
            </a:r>
            <a:r>
              <a:rPr lang="cs-CZ" sz="2800" dirty="0" smtClean="0"/>
              <a:t>120˚</a:t>
            </a:r>
            <a:endParaRPr lang="cs-CZ" sz="2800" dirty="0"/>
          </a:p>
        </p:txBody>
      </p:sp>
      <p:pic>
        <p:nvPicPr>
          <p:cNvPr id="3077" name="Picture 5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636838"/>
            <a:ext cx="5599112" cy="492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78" name="AutoShape 6"/>
          <p:cNvSpPr>
            <a:spLocks noChangeArrowheads="1"/>
          </p:cNvSpPr>
          <p:nvPr/>
        </p:nvSpPr>
        <p:spPr bwMode="auto">
          <a:xfrm>
            <a:off x="539750" y="5084763"/>
            <a:ext cx="2303463" cy="792162"/>
          </a:xfrm>
          <a:prstGeom prst="wedgeRectCallout">
            <a:avLst>
              <a:gd name="adj1" fmla="val -43727"/>
              <a:gd name="adj2" fmla="val 1353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800" dirty="0"/>
              <a:t>78,5 : 3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Kruhová výseč: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Kolik stupňů má celý kruh?</a:t>
            </a:r>
          </a:p>
          <a:p>
            <a:r>
              <a:rPr lang="cs-CZ" dirty="0"/>
              <a:t>Jaký by byl obsah výseče o velikosti 1 stupeň?</a:t>
            </a:r>
          </a:p>
          <a:p>
            <a:r>
              <a:rPr lang="cs-CZ" dirty="0"/>
              <a:t>Jaký vzorec by platil pro výpočet obsahu kruhové výseče dané úhlem </a:t>
            </a:r>
            <a:r>
              <a:rPr lang="cs-CZ" dirty="0" smtClean="0"/>
              <a:t>α?</a:t>
            </a:r>
            <a:endParaRPr lang="cs-CZ" dirty="0"/>
          </a:p>
          <a:p>
            <a:endParaRPr lang="cs-CZ" dirty="0"/>
          </a:p>
          <a:p>
            <a:pPr>
              <a:spcBef>
                <a:spcPct val="50000"/>
              </a:spcBef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S = </a:t>
            </a:r>
            <a:r>
              <a:rPr lang="cs-CZ" dirty="0">
                <a:solidFill>
                  <a:srgbClr val="FF0000"/>
                </a:solidFill>
              </a:rPr>
              <a:t>π r</a:t>
            </a:r>
            <a:r>
              <a:rPr lang="cs-CZ" baseline="30000" dirty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 : 360 . α</a:t>
            </a:r>
          </a:p>
          <a:p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249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Snímek 1</vt:lpstr>
      <vt:lpstr>Anotace:</vt:lpstr>
      <vt:lpstr>Zopakování vzorců:</vt:lpstr>
      <vt:lpstr>Půlkruh:</vt:lpstr>
      <vt:lpstr>Čtvrtkruh:</vt:lpstr>
      <vt:lpstr>Příklad</vt:lpstr>
      <vt:lpstr>Příklad:</vt:lpstr>
      <vt:lpstr>Kruhová výseč:</vt:lpstr>
      <vt:lpstr>Kruhová výseč: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expert</cp:lastModifiedBy>
  <cp:revision>8</cp:revision>
  <dcterms:created xsi:type="dcterms:W3CDTF">2011-12-14T17:36:28Z</dcterms:created>
  <dcterms:modified xsi:type="dcterms:W3CDTF">2012-03-08T12:31:58Z</dcterms:modified>
</cp:coreProperties>
</file>