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4" r:id="rId2"/>
  </p:sldMasterIdLst>
  <p:sldIdLst>
    <p:sldId id="256" r:id="rId3"/>
    <p:sldId id="257" r:id="rId4"/>
    <p:sldId id="258" r:id="rId5"/>
    <p:sldId id="259" r:id="rId6"/>
    <p:sldId id="260" r:id="rId7"/>
    <p:sldId id="261"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 Základní škola a Mateřská škola Studená, okres Jindřichův Hradec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a:t>
          </a:r>
          <a:r>
            <a:rPr lang="cs-CZ" dirty="0" smtClean="0"/>
            <a:t>: Mgr. Vladimíra Dvořáková </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VY_32_INOVACE_2B36Čj5_Přídavná jména</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Přídavná jména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smtClean="0"/>
            <a:t>: CZ.1.07/1.4.00/21.3136</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custLinFactNeighborX="0" custLinFactNeighborY="-1288"/>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custLinFactNeighborX="0" custLinFactNeighborY="90"/>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custLinFactNeighborX="0" custLinFactNeighborY="246"/>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222C1DF1-C007-40B1-BABD-803B573DB841}" type="presOf" srcId="{39F8B381-5807-488E-AC22-73DD4140ED4A}" destId="{71045F8C-00FA-488E-A7BD-E2E6753D979D}" srcOrd="0" destOrd="0" presId="urn:microsoft.com/office/officeart/2005/8/layout/target3"/>
    <dgm:cxn modelId="{72E603AC-8E9A-4156-AEDA-2ACCAD721EE4}" type="presOf" srcId="{445C7998-7549-48B0-BD68-D4F0167F02E5}" destId="{4D19AB04-24FA-40C2-B203-52AE3D15E171}" srcOrd="1"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F5BB69B7-FFF9-4DF7-B3ED-D31E3985AB42}" type="presOf" srcId="{445C7998-7549-48B0-BD68-D4F0167F02E5}" destId="{BC35EE03-4121-4EF9-923D-7CB6D30D358D}"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ECFAF80-DFCF-4D22-9448-0547A5E303AA}" type="presOf" srcId="{C73C7642-F245-4585-8F88-243F9FAEF6CA}" destId="{59F530CB-4999-43B3-A00D-6AB53886BD77}" srcOrd="1" destOrd="0" presId="urn:microsoft.com/office/officeart/2005/8/layout/target3"/>
    <dgm:cxn modelId="{D7B3B893-3137-47DE-B0CE-CF92422876EB}" type="presOf" srcId="{C73C7642-F245-4585-8F88-243F9FAEF6CA}" destId="{9A9B6F4F-B6FF-4F2D-B640-A8473E589523}" srcOrd="0" destOrd="0" presId="urn:microsoft.com/office/officeart/2005/8/layout/target3"/>
    <dgm:cxn modelId="{7F719A27-39AF-4291-AE0B-DD64B391CB5E}" type="presOf" srcId="{FBBFC3EA-9D9D-4F3A-BEA6-9C2C0E46BF20}" destId="{832BF48F-0145-4429-9E02-8FCA946CCE9E}" srcOrd="1" destOrd="0" presId="urn:microsoft.com/office/officeart/2005/8/layout/target3"/>
    <dgm:cxn modelId="{21D5470D-43DA-4D3D-A3BE-590E0F02244F}" type="presOf" srcId="{EBC41103-E2E5-4D48-9B4B-425520D3D098}" destId="{A27B6496-BF1B-4384-9217-9659064D5D6A}" srcOrd="1" destOrd="0" presId="urn:microsoft.com/office/officeart/2005/8/layout/target3"/>
    <dgm:cxn modelId="{A05E7C98-4B28-4BC4-9EB5-EDF9304046B6}" type="presOf" srcId="{019433A1-1324-4DE1-9E6F-32B851095F74}" destId="{A3817367-F2BC-482F-8832-FA00B51DCCF3}" srcOrd="0" destOrd="0" presId="urn:microsoft.com/office/officeart/2005/8/layout/target3"/>
    <dgm:cxn modelId="{3F8CCBA9-55FD-47BA-AC69-8686A8CF07E8}" type="presOf" srcId="{EBC41103-E2E5-4D48-9B4B-425520D3D098}" destId="{3BA01B75-849B-4716-8BCD-084A86FF328F}" srcOrd="0"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9BC3EDF0-BC5B-4448-9358-AE83B4C56920}" type="presOf" srcId="{019433A1-1324-4DE1-9E6F-32B851095F74}" destId="{E7297F21-D4FD-4A41-AE58-814D01A6B5E7}" srcOrd="1" destOrd="0" presId="urn:microsoft.com/office/officeart/2005/8/layout/target3"/>
    <dgm:cxn modelId="{78A82186-BFFE-4320-BC4E-F2B170DA9455}" type="presOf" srcId="{FBBFC3EA-9D9D-4F3A-BEA6-9C2C0E46BF20}" destId="{643EA938-EDE0-4533-ACCC-D2BD6F3A527C}" srcOrd="0"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5876B185-443B-4D23-B988-ABCD6360BF37}" type="presParOf" srcId="{71045F8C-00FA-488E-A7BD-E2E6753D979D}" destId="{3577EC6B-C980-4F34-8C69-4365E7B8FC8C}" srcOrd="0" destOrd="0" presId="urn:microsoft.com/office/officeart/2005/8/layout/target3"/>
    <dgm:cxn modelId="{C7615E05-FC80-40E3-B250-4E40AC8D8A09}" type="presParOf" srcId="{71045F8C-00FA-488E-A7BD-E2E6753D979D}" destId="{6940EB87-DC1D-4BC3-9408-9AC2E1FFC039}" srcOrd="1" destOrd="0" presId="urn:microsoft.com/office/officeart/2005/8/layout/target3"/>
    <dgm:cxn modelId="{FD042EBE-A31D-4E11-A66B-96A012B74496}" type="presParOf" srcId="{71045F8C-00FA-488E-A7BD-E2E6753D979D}" destId="{BC35EE03-4121-4EF9-923D-7CB6D30D358D}" srcOrd="2" destOrd="0" presId="urn:microsoft.com/office/officeart/2005/8/layout/target3"/>
    <dgm:cxn modelId="{D3AEB2FA-1E31-4446-898E-359C9DCACE6D}" type="presParOf" srcId="{71045F8C-00FA-488E-A7BD-E2E6753D979D}" destId="{C95EEA27-3CBF-4645-A92D-9D8AF5C1CBFC}" srcOrd="3" destOrd="0" presId="urn:microsoft.com/office/officeart/2005/8/layout/target3"/>
    <dgm:cxn modelId="{A550B46D-80AD-4EF8-B163-FE9DB904C736}" type="presParOf" srcId="{71045F8C-00FA-488E-A7BD-E2E6753D979D}" destId="{851BB866-B6AE-4566-893F-4C635BA974FC}" srcOrd="4" destOrd="0" presId="urn:microsoft.com/office/officeart/2005/8/layout/target3"/>
    <dgm:cxn modelId="{F3D50A35-4AAB-48EC-B87C-0FAD98FCFFD6}" type="presParOf" srcId="{71045F8C-00FA-488E-A7BD-E2E6753D979D}" destId="{643EA938-EDE0-4533-ACCC-D2BD6F3A527C}" srcOrd="5" destOrd="0" presId="urn:microsoft.com/office/officeart/2005/8/layout/target3"/>
    <dgm:cxn modelId="{D64FFD64-5F8E-4998-AE4A-95932EEE0966}" type="presParOf" srcId="{71045F8C-00FA-488E-A7BD-E2E6753D979D}" destId="{92F31B18-D66D-4CC7-89B9-378928DE877D}" srcOrd="6" destOrd="0" presId="urn:microsoft.com/office/officeart/2005/8/layout/target3"/>
    <dgm:cxn modelId="{578CFF02-8207-433B-9477-F971A7D07D78}" type="presParOf" srcId="{71045F8C-00FA-488E-A7BD-E2E6753D979D}" destId="{902074E1-B931-4618-97F1-FADBE82E9C3C}" srcOrd="7" destOrd="0" presId="urn:microsoft.com/office/officeart/2005/8/layout/target3"/>
    <dgm:cxn modelId="{06A30C37-FE49-4BC6-BDA1-909AE9425360}" type="presParOf" srcId="{71045F8C-00FA-488E-A7BD-E2E6753D979D}" destId="{A3817367-F2BC-482F-8832-FA00B51DCCF3}" srcOrd="8" destOrd="0" presId="urn:microsoft.com/office/officeart/2005/8/layout/target3"/>
    <dgm:cxn modelId="{8B5ED2F9-DD20-499B-BEAC-3E0EAFD84298}" type="presParOf" srcId="{71045F8C-00FA-488E-A7BD-E2E6753D979D}" destId="{2DD79E57-A63E-47D4-A1AB-6DF333476AD4}" srcOrd="9" destOrd="0" presId="urn:microsoft.com/office/officeart/2005/8/layout/target3"/>
    <dgm:cxn modelId="{FD8C9B92-9D58-4949-B93F-5DBE00E7FACC}" type="presParOf" srcId="{71045F8C-00FA-488E-A7BD-E2E6753D979D}" destId="{648967D3-ED80-4214-8D87-4E7012561E4A}" srcOrd="10" destOrd="0" presId="urn:microsoft.com/office/officeart/2005/8/layout/target3"/>
    <dgm:cxn modelId="{54A25094-2383-4820-822A-BCADB56AEC6A}" type="presParOf" srcId="{71045F8C-00FA-488E-A7BD-E2E6753D979D}" destId="{9A9B6F4F-B6FF-4F2D-B640-A8473E589523}" srcOrd="11" destOrd="0" presId="urn:microsoft.com/office/officeart/2005/8/layout/target3"/>
    <dgm:cxn modelId="{3F9C9F2E-848D-4BE8-99DA-E0E04D6250CE}" type="presParOf" srcId="{71045F8C-00FA-488E-A7BD-E2E6753D979D}" destId="{13BD0FAF-9F2C-4708-9E63-A8E8E5252943}" srcOrd="12" destOrd="0" presId="urn:microsoft.com/office/officeart/2005/8/layout/target3"/>
    <dgm:cxn modelId="{4DECB0C2-6109-45F1-8D27-8FD44F7E0A44}" type="presParOf" srcId="{71045F8C-00FA-488E-A7BD-E2E6753D979D}" destId="{6821E7C9-5E4B-45FA-8F82-01E6F26FAA25}" srcOrd="13" destOrd="0" presId="urn:microsoft.com/office/officeart/2005/8/layout/target3"/>
    <dgm:cxn modelId="{93FE8C90-9D4D-4A22-87C8-5F0D389E7780}" type="presParOf" srcId="{71045F8C-00FA-488E-A7BD-E2E6753D979D}" destId="{3BA01B75-849B-4716-8BCD-084A86FF328F}" srcOrd="14" destOrd="0" presId="urn:microsoft.com/office/officeart/2005/8/layout/target3"/>
    <dgm:cxn modelId="{8CA63114-D853-4EE0-B9F0-311C4D4AE666}" type="presParOf" srcId="{71045F8C-00FA-488E-A7BD-E2E6753D979D}" destId="{4D19AB04-24FA-40C2-B203-52AE3D15E171}" srcOrd="15" destOrd="0" presId="urn:microsoft.com/office/officeart/2005/8/layout/target3"/>
    <dgm:cxn modelId="{990D80F9-3E62-4B02-9ABC-F24A0EF99B12}" type="presParOf" srcId="{71045F8C-00FA-488E-A7BD-E2E6753D979D}" destId="{832BF48F-0145-4429-9E02-8FCA946CCE9E}" srcOrd="16" destOrd="0" presId="urn:microsoft.com/office/officeart/2005/8/layout/target3"/>
    <dgm:cxn modelId="{251EA97A-2C29-42EB-9D3C-095A2D890F20}" type="presParOf" srcId="{71045F8C-00FA-488E-A7BD-E2E6753D979D}" destId="{E7297F21-D4FD-4A41-AE58-814D01A6B5E7}" srcOrd="17" destOrd="0" presId="urn:microsoft.com/office/officeart/2005/8/layout/target3"/>
    <dgm:cxn modelId="{5C8BB993-E8A7-4124-9062-26081390F038}" type="presParOf" srcId="{71045F8C-00FA-488E-A7BD-E2E6753D979D}" destId="{59F530CB-4999-43B3-A00D-6AB53886BD77}" srcOrd="18" destOrd="0" presId="urn:microsoft.com/office/officeart/2005/8/layout/target3"/>
    <dgm:cxn modelId="{3D877730-45F2-4005-88EC-5FFC78D6611A}"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 Základní škola a Mateřská škola Studená, okres Jindřichův Hradec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8058"/>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a:t>
          </a:r>
          <a:r>
            <a:rPr lang="cs-CZ" sz="1800" kern="1200" dirty="0" smtClean="0"/>
            <a:t>: Mgr. Vladimíra Dvořáková </a:t>
          </a:r>
          <a:endParaRPr lang="cs-CZ" sz="1800" kern="1200" dirty="0"/>
        </a:p>
      </dsp:txBody>
      <dsp:txXfrm>
        <a:off x="2016223" y="648058"/>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6136"/>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VY_32_INOVACE_2B36Čj5_Přídavná jména</a:t>
          </a:r>
          <a:endParaRPr lang="cs-CZ" sz="1800" kern="1200" dirty="0"/>
        </a:p>
      </dsp:txBody>
      <dsp:txXfrm>
        <a:off x="2016223" y="1296136"/>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Přídavná jména</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smtClean="0"/>
            <a:t>: CZ.1.07/1.4.00/21.3136</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1464149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280123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2796329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1067099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FA45AAA-E3AE-4010-9060-75AC6BE43518}" type="datetimeFigureOut">
              <a:rPr lang="cs-CZ" smtClean="0"/>
              <a:t>29.2.2012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1868618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FA45AAA-E3AE-4010-9060-75AC6BE43518}" type="datetimeFigureOut">
              <a:rPr lang="cs-CZ" smtClean="0"/>
              <a:t>29.2.2012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2741396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FA45AAA-E3AE-4010-9060-75AC6BE43518}" type="datetimeFigureOut">
              <a:rPr lang="cs-CZ" smtClean="0"/>
              <a:t>29.2.2012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382199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1796775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331156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3431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E8EB426-B716-475A-B71D-97EF7D45748D}" type="slidenum">
              <a:rPr lang="cs-CZ" smtClean="0"/>
              <a:t>‹#›</a:t>
            </a:fld>
            <a:endParaRPr lang="cs-CZ"/>
          </a:p>
        </p:txBody>
      </p:sp>
    </p:spTree>
    <p:extLst>
      <p:ext uri="{BB962C8B-B14F-4D97-AF65-F5344CB8AC3E}">
        <p14:creationId xmlns:p14="http://schemas.microsoft.com/office/powerpoint/2010/main" val="2833692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Zaoblený obdélní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Nadpis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cs-CZ" smtClean="0"/>
              <a:t>Kliknutím lze upravit styl.</a:t>
            </a:r>
            <a:endParaRPr kumimoji="0" lang="en-US"/>
          </a:p>
        </p:txBody>
      </p:sp>
      <p:sp>
        <p:nvSpPr>
          <p:cNvPr id="20" name="Podnadpis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19" name="Zástupný symbol pro datum 18"/>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11" name="Zástupný symbol pro číslo snímku 10"/>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a:xfrm>
            <a:off x="502920" y="530352"/>
            <a:ext cx="8183880" cy="4187952"/>
          </a:xfrm>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Zaoblený obdélní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Zaoblený obdélní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nchor="b"/>
          <a:lstStyle>
            <a:lvl1pPr>
              <a:defRPr b="1"/>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Zaoblený obdélní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Obdélník s jedním zakulaceným rohem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cs-CZ" smtClean="0"/>
              <a:t>Kliknutím lze upravit styl.</a:t>
            </a:r>
            <a:endParaRPr kumimoji="0" lang="en-US"/>
          </a:p>
        </p:txBody>
      </p:sp>
      <p:sp>
        <p:nvSpPr>
          <p:cNvPr id="4" name="Zástupný symbol pro text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E8EB426-B716-475A-B71D-97EF7D45748D}" type="slidenum">
              <a:rPr lang="cs-CZ" smtClean="0"/>
              <a:t>‹#›</a:t>
            </a:fld>
            <a:endParaRPr lang="cs-CZ"/>
          </a:p>
        </p:txBody>
      </p:sp>
      <p:sp>
        <p:nvSpPr>
          <p:cNvPr id="3" name="Zástupný symbol pro obrázek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cs-CZ" smtClean="0"/>
              <a:t>Kliknutím na ikonu přidáte obrázek.</a:t>
            </a:r>
            <a:endParaRPr kumimoji="0"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a:xfrm>
            <a:off x="502920" y="4983480"/>
            <a:ext cx="8183880" cy="1051560"/>
          </a:xfrm>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02920" y="530352"/>
            <a:ext cx="8183880" cy="4187952"/>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533404"/>
            <a:ext cx="1981200" cy="5257799"/>
          </a:xfrm>
        </p:spPr>
        <p:txBody>
          <a:bodyPr vert="eaVe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533400" y="533402"/>
            <a:ext cx="5943600" cy="5257801"/>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FFA45AAA-E3AE-4010-9060-75AC6BE43518}" type="datetimeFigureOut">
              <a:rPr lang="cs-CZ" smtClean="0"/>
              <a:t>29.2.2012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E8EB426-B716-475A-B71D-97EF7D45748D}"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A45AAA-E3AE-4010-9060-75AC6BE43518}" type="datetimeFigureOut">
              <a:rPr lang="cs-CZ" smtClean="0"/>
              <a:t>29.2.2012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8EB426-B716-475A-B71D-97EF7D45748D}" type="slidenum">
              <a:rPr lang="cs-CZ" smtClean="0"/>
              <a:t>‹#›</a:t>
            </a:fld>
            <a:endParaRPr lang="cs-CZ"/>
          </a:p>
        </p:txBody>
      </p:sp>
    </p:spTree>
    <p:extLst>
      <p:ext uri="{BB962C8B-B14F-4D97-AF65-F5344CB8AC3E}">
        <p14:creationId xmlns:p14="http://schemas.microsoft.com/office/powerpoint/2010/main" val="3212803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Zaoblený obdélní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Zaoblený obdélní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Zástupný symbol pro nadpis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cs-CZ" smtClean="0"/>
              <a:t>Kliknutím lze upravit styl.</a:t>
            </a:r>
            <a:endParaRPr kumimoji="0" lang="en-US"/>
          </a:p>
        </p:txBody>
      </p:sp>
      <p:sp>
        <p:nvSpPr>
          <p:cNvPr id="4" name="Zástupný symbol pro text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5" name="Zástupný symbol pro datum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FFA45AAA-E3AE-4010-9060-75AC6BE43518}" type="datetimeFigureOut">
              <a:rPr lang="cs-CZ" smtClean="0"/>
              <a:t>29.2.2012</a:t>
            </a:fld>
            <a:endParaRPr lang="cs-CZ"/>
          </a:p>
        </p:txBody>
      </p:sp>
      <p:sp>
        <p:nvSpPr>
          <p:cNvPr id="18" name="Zástupný symbol pro zápatí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cs-CZ"/>
          </a:p>
        </p:txBody>
      </p:sp>
      <p:sp>
        <p:nvSpPr>
          <p:cNvPr id="5" name="Zástupný symbol pro číslo snímku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BE8EB426-B716-475A-B71D-97EF7D45748D}"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842883453"/>
              </p:ext>
            </p:extLst>
          </p:nvPr>
        </p:nvGraphicFramePr>
        <p:xfrm>
          <a:off x="1187624" y="21046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79712" y="7209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76664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a:t>Anotace:</a:t>
            </a:r>
            <a:br>
              <a:rPr lang="cs-CZ" dirty="0"/>
            </a:br>
            <a:endParaRPr lang="cs-CZ" dirty="0"/>
          </a:p>
        </p:txBody>
      </p:sp>
      <p:sp>
        <p:nvSpPr>
          <p:cNvPr id="3" name="Zástupný symbol pro obsah 2"/>
          <p:cNvSpPr>
            <a:spLocks noGrp="1"/>
          </p:cNvSpPr>
          <p:nvPr>
            <p:ph idx="1"/>
          </p:nvPr>
        </p:nvSpPr>
        <p:spPr/>
        <p:txBody>
          <a:bodyPr/>
          <a:lstStyle/>
          <a:p>
            <a:r>
              <a:rPr lang="cs-CZ" dirty="0" smtClean="0"/>
              <a:t>učivo </a:t>
            </a:r>
            <a:r>
              <a:rPr lang="cs-CZ" dirty="0" smtClean="0"/>
              <a:t>je určeno žákům 5. ročníku</a:t>
            </a:r>
          </a:p>
          <a:p>
            <a:r>
              <a:rPr lang="cs-CZ" dirty="0" smtClean="0"/>
              <a:t>prezentace určena pro promítání na IT</a:t>
            </a:r>
          </a:p>
          <a:p>
            <a:r>
              <a:rPr lang="cs-CZ" dirty="0" smtClean="0"/>
              <a:t>podporuje aktivitu žáků při procvičování přídavných jmen</a:t>
            </a:r>
          </a:p>
          <a:p>
            <a:r>
              <a:rPr lang="cs-CZ" dirty="0" smtClean="0"/>
              <a:t>pomůcky: učebnice, nástěnné tabule</a:t>
            </a:r>
          </a:p>
          <a:p>
            <a:endParaRPr lang="cs-CZ" dirty="0"/>
          </a:p>
        </p:txBody>
      </p:sp>
    </p:spTree>
    <p:extLst>
      <p:ext uri="{BB962C8B-B14F-4D97-AF65-F5344CB8AC3E}">
        <p14:creationId xmlns:p14="http://schemas.microsoft.com/office/powerpoint/2010/main" val="24531874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idx="4294967295"/>
          </p:nvPr>
        </p:nvSpPr>
        <p:spPr>
          <a:xfrm>
            <a:off x="960438" y="4986338"/>
            <a:ext cx="8183562" cy="1050925"/>
          </a:xfrm>
        </p:spPr>
        <p:txBody>
          <a:bodyPr>
            <a:normAutofit fontScale="90000"/>
          </a:bodyPr>
          <a:lstStyle/>
          <a:p>
            <a:r>
              <a:rPr lang="cs-CZ" sz="5300" dirty="0">
                <a:solidFill>
                  <a:schemeClr val="accent1">
                    <a:lumMod val="75000"/>
                  </a:schemeClr>
                </a:solidFill>
              </a:rPr>
              <a:t>Přídavná jména</a:t>
            </a:r>
            <a:r>
              <a:rPr lang="cs-CZ" dirty="0">
                <a:solidFill>
                  <a:schemeClr val="accent1">
                    <a:lumMod val="75000"/>
                  </a:schemeClr>
                </a:solidFill>
              </a:rPr>
              <a:t/>
            </a:r>
            <a:br>
              <a:rPr lang="cs-CZ" dirty="0">
                <a:solidFill>
                  <a:schemeClr val="accent1">
                    <a:lumMod val="75000"/>
                  </a:schemeClr>
                </a:solidFill>
              </a:rPr>
            </a:br>
            <a:endParaRPr lang="cs-CZ" dirty="0"/>
          </a:p>
        </p:txBody>
      </p:sp>
    </p:spTree>
    <p:extLst>
      <p:ext uri="{BB962C8B-B14F-4D97-AF65-F5344CB8AC3E}">
        <p14:creationId xmlns:p14="http://schemas.microsoft.com/office/powerpoint/2010/main" val="31753601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960438" y="530225"/>
            <a:ext cx="8183562" cy="4187825"/>
          </a:xfrm>
        </p:spPr>
        <p:txBody>
          <a:bodyPr/>
          <a:lstStyle/>
          <a:p>
            <a:pPr marL="0" indent="0">
              <a:buNone/>
            </a:pPr>
            <a:r>
              <a:rPr lang="cs-CZ" sz="3200" dirty="0" smtClean="0">
                <a:solidFill>
                  <a:schemeClr val="accent1">
                    <a:lumMod val="75000"/>
                  </a:schemeClr>
                </a:solidFill>
              </a:rPr>
              <a:t>Přídavná jména vyjadřují vlastnosti </a:t>
            </a:r>
          </a:p>
          <a:p>
            <a:endParaRPr lang="cs-CZ" sz="3200" dirty="0">
              <a:solidFill>
                <a:schemeClr val="accent1">
                  <a:lumMod val="75000"/>
                </a:schemeClr>
              </a:solidFill>
            </a:endParaRPr>
          </a:p>
          <a:p>
            <a:pPr marL="0" indent="0">
              <a:buNone/>
            </a:pPr>
            <a:r>
              <a:rPr lang="cs-CZ" sz="3200" dirty="0" smtClean="0"/>
              <a:t>osob, zvířat, věcí, s podstatným jménem se shodují v pádě, čísle a rodě.</a:t>
            </a:r>
          </a:p>
          <a:p>
            <a:endParaRPr lang="cs-CZ" sz="3200" dirty="0" smtClean="0"/>
          </a:p>
          <a:p>
            <a:endParaRPr lang="cs-CZ" dirty="0" smtClean="0"/>
          </a:p>
          <a:p>
            <a:r>
              <a:rPr lang="cs-CZ" dirty="0">
                <a:solidFill>
                  <a:schemeClr val="accent1">
                    <a:lumMod val="75000"/>
                  </a:schemeClr>
                </a:solidFill>
              </a:rPr>
              <a:t>p</a:t>
            </a:r>
            <a:r>
              <a:rPr lang="cs-CZ" dirty="0" smtClean="0">
                <a:solidFill>
                  <a:schemeClr val="accent1">
                    <a:lumMod val="75000"/>
                  </a:schemeClr>
                </a:solidFill>
              </a:rPr>
              <a:t>ilný</a:t>
            </a:r>
            <a:r>
              <a:rPr lang="cs-CZ" dirty="0" smtClean="0"/>
              <a:t> žák,</a:t>
            </a:r>
            <a:r>
              <a:rPr lang="cs-CZ" dirty="0" smtClean="0">
                <a:solidFill>
                  <a:schemeClr val="accent1">
                    <a:lumMod val="75000"/>
                  </a:schemeClr>
                </a:solidFill>
              </a:rPr>
              <a:t> základní </a:t>
            </a:r>
            <a:r>
              <a:rPr lang="cs-CZ" dirty="0" smtClean="0"/>
              <a:t>škola, </a:t>
            </a:r>
            <a:r>
              <a:rPr lang="cs-CZ" dirty="0" smtClean="0">
                <a:solidFill>
                  <a:schemeClr val="accent1">
                    <a:lumMod val="75000"/>
                  </a:schemeClr>
                </a:solidFill>
              </a:rPr>
              <a:t>otcův</a:t>
            </a:r>
            <a:r>
              <a:rPr lang="cs-CZ" dirty="0" smtClean="0"/>
              <a:t> kamarád</a:t>
            </a:r>
            <a:endParaRPr lang="cs-CZ" dirty="0"/>
          </a:p>
        </p:txBody>
      </p:sp>
    </p:spTree>
    <p:extLst>
      <p:ext uri="{BB962C8B-B14F-4D97-AF65-F5344CB8AC3E}">
        <p14:creationId xmlns:p14="http://schemas.microsoft.com/office/powerpoint/2010/main" val="15708847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960438" y="530225"/>
            <a:ext cx="8183562" cy="4187825"/>
          </a:xfrm>
        </p:spPr>
        <p:txBody>
          <a:bodyPr>
            <a:normAutofit/>
          </a:bodyPr>
          <a:lstStyle/>
          <a:p>
            <a:pPr marL="0" indent="0">
              <a:buNone/>
            </a:pPr>
            <a:r>
              <a:rPr lang="cs-CZ" dirty="0" smtClean="0">
                <a:solidFill>
                  <a:schemeClr val="accent1">
                    <a:lumMod val="75000"/>
                  </a:schemeClr>
                </a:solidFill>
              </a:rPr>
              <a:t>Druhy přídavných jmen:</a:t>
            </a:r>
          </a:p>
          <a:p>
            <a:endParaRPr lang="cs-CZ" dirty="0"/>
          </a:p>
          <a:p>
            <a:r>
              <a:rPr lang="cs-CZ" dirty="0" smtClean="0"/>
              <a:t>Tvrdá</a:t>
            </a:r>
            <a:r>
              <a:rPr lang="cs-CZ" dirty="0"/>
              <a:t>	</a:t>
            </a:r>
            <a:r>
              <a:rPr lang="cs-CZ" dirty="0" smtClean="0"/>
              <a:t>mlad</a:t>
            </a:r>
            <a:r>
              <a:rPr lang="cs-CZ" dirty="0" smtClean="0">
                <a:solidFill>
                  <a:srgbClr val="FF0000"/>
                </a:solidFill>
              </a:rPr>
              <a:t>ý</a:t>
            </a:r>
            <a:r>
              <a:rPr lang="cs-CZ" dirty="0" smtClean="0"/>
              <a:t>	mlad</a:t>
            </a:r>
            <a:r>
              <a:rPr lang="cs-CZ" dirty="0" smtClean="0">
                <a:solidFill>
                  <a:srgbClr val="FF0000"/>
                </a:solidFill>
              </a:rPr>
              <a:t>á</a:t>
            </a:r>
            <a:r>
              <a:rPr lang="cs-CZ" dirty="0" smtClean="0"/>
              <a:t>	mlad</a:t>
            </a:r>
            <a:r>
              <a:rPr lang="cs-CZ" dirty="0" smtClean="0">
                <a:solidFill>
                  <a:srgbClr val="FF0000"/>
                </a:solidFill>
              </a:rPr>
              <a:t>é</a:t>
            </a:r>
          </a:p>
          <a:p>
            <a:r>
              <a:rPr lang="cs-CZ" dirty="0" smtClean="0"/>
              <a:t>Měkká	jarn</a:t>
            </a:r>
            <a:r>
              <a:rPr lang="cs-CZ" dirty="0" smtClean="0">
                <a:solidFill>
                  <a:srgbClr val="FF0000"/>
                </a:solidFill>
              </a:rPr>
              <a:t>í</a:t>
            </a:r>
            <a:r>
              <a:rPr lang="cs-CZ" dirty="0" smtClean="0"/>
              <a:t>		jarn</a:t>
            </a:r>
            <a:r>
              <a:rPr lang="cs-CZ" dirty="0" smtClean="0">
                <a:solidFill>
                  <a:srgbClr val="FF0000"/>
                </a:solidFill>
              </a:rPr>
              <a:t>í</a:t>
            </a:r>
            <a:r>
              <a:rPr lang="cs-CZ" dirty="0" smtClean="0"/>
              <a:t>		jarn</a:t>
            </a:r>
            <a:r>
              <a:rPr lang="cs-CZ" dirty="0" smtClean="0">
                <a:solidFill>
                  <a:srgbClr val="FF0000"/>
                </a:solidFill>
              </a:rPr>
              <a:t>í</a:t>
            </a:r>
          </a:p>
          <a:p>
            <a:r>
              <a:rPr lang="cs-CZ" dirty="0" smtClean="0"/>
              <a:t>Přivlastňovací</a:t>
            </a:r>
          </a:p>
          <a:p>
            <a:pPr marL="0" indent="0">
              <a:buNone/>
            </a:pPr>
            <a:r>
              <a:rPr lang="cs-CZ" dirty="0" smtClean="0"/>
              <a:t>		otc</a:t>
            </a:r>
            <a:r>
              <a:rPr lang="cs-CZ" dirty="0" smtClean="0">
                <a:solidFill>
                  <a:srgbClr val="FF0000"/>
                </a:solidFill>
              </a:rPr>
              <a:t>ův</a:t>
            </a:r>
            <a:r>
              <a:rPr lang="cs-CZ" dirty="0" smtClean="0"/>
              <a:t>	otc</a:t>
            </a:r>
            <a:r>
              <a:rPr lang="cs-CZ" dirty="0" smtClean="0">
                <a:solidFill>
                  <a:srgbClr val="FF0000"/>
                </a:solidFill>
              </a:rPr>
              <a:t>ova</a:t>
            </a:r>
            <a:r>
              <a:rPr lang="cs-CZ" dirty="0" smtClean="0"/>
              <a:t>	otc</a:t>
            </a:r>
            <a:r>
              <a:rPr lang="cs-CZ" dirty="0" smtClean="0">
                <a:solidFill>
                  <a:srgbClr val="FF0000"/>
                </a:solidFill>
              </a:rPr>
              <a:t>ovo</a:t>
            </a:r>
          </a:p>
          <a:p>
            <a:pPr marL="0" indent="0">
              <a:buNone/>
            </a:pPr>
            <a:r>
              <a:rPr lang="cs-CZ" dirty="0" smtClean="0"/>
              <a:t>		matč</a:t>
            </a:r>
            <a:r>
              <a:rPr lang="cs-CZ" dirty="0" smtClean="0">
                <a:solidFill>
                  <a:srgbClr val="FF0000"/>
                </a:solidFill>
              </a:rPr>
              <a:t>in</a:t>
            </a:r>
            <a:r>
              <a:rPr lang="cs-CZ" dirty="0" smtClean="0"/>
              <a:t>	matč</a:t>
            </a:r>
            <a:r>
              <a:rPr lang="cs-CZ" dirty="0" smtClean="0">
                <a:solidFill>
                  <a:srgbClr val="FF0000"/>
                </a:solidFill>
              </a:rPr>
              <a:t>ina</a:t>
            </a:r>
            <a:r>
              <a:rPr lang="cs-CZ" dirty="0" smtClean="0"/>
              <a:t>	matč</a:t>
            </a:r>
            <a:r>
              <a:rPr lang="cs-CZ" dirty="0" smtClean="0">
                <a:solidFill>
                  <a:srgbClr val="FF0000"/>
                </a:solidFill>
              </a:rPr>
              <a:t>ino</a:t>
            </a:r>
            <a:r>
              <a:rPr lang="cs-CZ" dirty="0" smtClean="0"/>
              <a:t>   	    </a:t>
            </a:r>
          </a:p>
        </p:txBody>
      </p:sp>
    </p:spTree>
    <p:extLst>
      <p:ext uri="{BB962C8B-B14F-4D97-AF65-F5344CB8AC3E}">
        <p14:creationId xmlns:p14="http://schemas.microsoft.com/office/powerpoint/2010/main" val="25878390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960438" y="530225"/>
            <a:ext cx="8183562" cy="4187825"/>
          </a:xfrm>
        </p:spPr>
        <p:txBody>
          <a:bodyPr/>
          <a:lstStyle/>
          <a:p>
            <a:pPr marL="0" indent="0">
              <a:buNone/>
            </a:pPr>
            <a:r>
              <a:rPr lang="cs-CZ" dirty="0" smtClean="0">
                <a:solidFill>
                  <a:schemeClr val="accent1">
                    <a:lumMod val="75000"/>
                  </a:schemeClr>
                </a:solidFill>
              </a:rPr>
              <a:t>Podtrhni přídavná jména měkká</a:t>
            </a:r>
          </a:p>
          <a:p>
            <a:pPr marL="0" indent="0">
              <a:buNone/>
            </a:pPr>
            <a:endParaRPr lang="cs-CZ" dirty="0" smtClean="0"/>
          </a:p>
          <a:p>
            <a:pPr marL="0" indent="0">
              <a:buNone/>
            </a:pPr>
            <a:r>
              <a:rPr lang="cs-CZ" dirty="0" smtClean="0"/>
              <a:t>ryzí zlato, dobří lidé, hovězí maso, matčin bratr, milí rodiče, všední dny, skřehotání žab, Smetanovo nábřeží, sousední státy, naši spolužáci, jarní bouřka, cizí jazyky, první týden, neznámí herci, malí psi, hejno koroptví, motýlí křídla, domácí úkol.</a:t>
            </a:r>
            <a:endParaRPr lang="cs-CZ" dirty="0"/>
          </a:p>
        </p:txBody>
      </p:sp>
    </p:spTree>
    <p:extLst>
      <p:ext uri="{BB962C8B-B14F-4D97-AF65-F5344CB8AC3E}">
        <p14:creationId xmlns:p14="http://schemas.microsoft.com/office/powerpoint/2010/main" val="7272761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502920" y="530352"/>
            <a:ext cx="8183880" cy="4187952"/>
          </a:xfrm>
          <a:prstGeom prst="rect">
            <a:avLst/>
          </a:prstGeom>
        </p:spPr>
        <p:txBody>
          <a:bodyPr/>
          <a:lstStyle/>
          <a:p>
            <a:pPr marL="0" indent="0">
              <a:buNone/>
            </a:pPr>
            <a:r>
              <a:rPr lang="cs-CZ" dirty="0">
                <a:solidFill>
                  <a:schemeClr val="accent1">
                    <a:lumMod val="75000"/>
                  </a:schemeClr>
                </a:solidFill>
              </a:rPr>
              <a:t>Podtrhni přídavná jména </a:t>
            </a:r>
            <a:r>
              <a:rPr lang="cs-CZ" dirty="0" smtClean="0">
                <a:solidFill>
                  <a:schemeClr val="accent1">
                    <a:lumMod val="75000"/>
                  </a:schemeClr>
                </a:solidFill>
              </a:rPr>
              <a:t>tvrdá</a:t>
            </a:r>
          </a:p>
          <a:p>
            <a:endParaRPr lang="cs-CZ" dirty="0">
              <a:solidFill>
                <a:schemeClr val="accent1">
                  <a:lumMod val="75000"/>
                </a:schemeClr>
              </a:solidFill>
            </a:endParaRPr>
          </a:p>
          <a:p>
            <a:pPr marL="0" indent="0">
              <a:buNone/>
            </a:pPr>
            <a:r>
              <a:rPr lang="cs-CZ" dirty="0"/>
              <a:t>č</a:t>
            </a:r>
            <a:r>
              <a:rPr lang="cs-CZ" dirty="0" smtClean="0"/>
              <a:t>erný kos, strýčkovy bratry, zřejmý omyl, hluší lidé, bramborová polévka, krocaní křik, kvetoucí stromy, evropské státy, dosažené úspěchy, mí spolužáci, Karlovi rodiče, mistrovský zápas, malí chlapci, humpolečtí sportovci, cizí jazyky.</a:t>
            </a:r>
            <a:endParaRPr lang="cs-CZ" dirty="0"/>
          </a:p>
          <a:p>
            <a:endParaRPr lang="cs-CZ" dirty="0"/>
          </a:p>
        </p:txBody>
      </p:sp>
    </p:spTree>
    <p:extLst>
      <p:ext uri="{BB962C8B-B14F-4D97-AF65-F5344CB8AC3E}">
        <p14:creationId xmlns:p14="http://schemas.microsoft.com/office/powerpoint/2010/main" val="2293424383"/>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spekt">
  <a:themeElements>
    <a:clrScheme name="Aspek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k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spek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TC010205351[[fn=Karnevalový motiv]]</Template>
  <TotalTime>43</TotalTime>
  <Words>203</Words>
  <Application>Microsoft Office PowerPoint</Application>
  <PresentationFormat>Předvádění na obrazovce (4:3)</PresentationFormat>
  <Paragraphs>30</Paragraphs>
  <Slides>7</Slides>
  <Notes>0</Notes>
  <HiddenSlides>0</HiddenSlides>
  <MMClips>0</MMClips>
  <ScaleCrop>false</ScaleCrop>
  <HeadingPairs>
    <vt:vector size="4" baseType="variant">
      <vt:variant>
        <vt:lpstr>Motiv</vt:lpstr>
      </vt:variant>
      <vt:variant>
        <vt:i4>2</vt:i4>
      </vt:variant>
      <vt:variant>
        <vt:lpstr>Nadpisy snímků</vt:lpstr>
      </vt:variant>
      <vt:variant>
        <vt:i4>7</vt:i4>
      </vt:variant>
    </vt:vector>
  </HeadingPairs>
  <TitlesOfParts>
    <vt:vector size="9" baseType="lpstr">
      <vt:lpstr>Motiv systému Office</vt:lpstr>
      <vt:lpstr>Aspekt</vt:lpstr>
      <vt:lpstr>Prezentace aplikace PowerPoint</vt:lpstr>
      <vt:lpstr>Anotace: </vt:lpstr>
      <vt:lpstr>Přídavná jména </vt:lpstr>
      <vt:lpstr>Prezentace aplikace PowerPoint</vt:lpstr>
      <vt:lpstr>Prezentace aplikace PowerPoint</vt:lpstr>
      <vt:lpstr>Prezentace aplikace PowerPoint</vt:lpstr>
      <vt:lpstr>Prezentace aplikace PowerPoint</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Kotounová Eva</dc:creator>
  <cp:lastModifiedBy>Dvořáková Vladimíra</cp:lastModifiedBy>
  <cp:revision>5</cp:revision>
  <dcterms:created xsi:type="dcterms:W3CDTF">2012-02-22T13:38:41Z</dcterms:created>
  <dcterms:modified xsi:type="dcterms:W3CDTF">2012-02-29T08:05:04Z</dcterms:modified>
</cp:coreProperties>
</file>