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8" r:id="rId1"/>
  </p:sldMasterIdLst>
  <p:sldIdLst>
    <p:sldId id="270" r:id="rId2"/>
    <p:sldId id="271" r:id="rId3"/>
    <p:sldId id="262" r:id="rId4"/>
    <p:sldId id="260" r:id="rId5"/>
    <p:sldId id="276" r:id="rId6"/>
    <p:sldId id="274" r:id="rId7"/>
    <p:sldId id="275" r:id="rId8"/>
    <p:sldId id="266" r:id="rId9"/>
    <p:sldId id="272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58CD6A0-59FD-426E-9732-75002F24FA52}" type="datetimeFigureOut">
              <a:rPr lang="cs-CZ" smtClean="0"/>
              <a:t>28.9.2012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8B90C21-2604-411B-BE6E-3187D0A62C9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h%C3%A1dky" TargetMode="External"/><Relationship Id="rId3" Type="http://schemas.openxmlformats.org/officeDocument/2006/relationships/hyperlink" Target="http://cs.wikipedia.org/wiki/%C5%A0%C3%ADpkov%C3%A1_R%C5%AF%C5%BEenka" TargetMode="External"/><Relationship Id="rId7" Type="http://schemas.openxmlformats.org/officeDocument/2006/relationships/hyperlink" Target="http://cs.wikipedia.org/wiki/Wilhelm_Grimm" TargetMode="External"/><Relationship Id="rId2" Type="http://schemas.openxmlformats.org/officeDocument/2006/relationships/hyperlink" Target="http://commons.wikimedia.org/w/index.php?search=bruder+grimm&amp;button=&amp;title=Special%3ASear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acob_Grimm" TargetMode="External"/><Relationship Id="rId5" Type="http://schemas.openxmlformats.org/officeDocument/2006/relationships/hyperlink" Target="http://cs.wikipedia.org/wiki/Pt%C3%A1k_Ohniv%C3%A1k" TargetMode="External"/><Relationship Id="rId4" Type="http://schemas.openxmlformats.org/officeDocument/2006/relationships/hyperlink" Target="http://cs.wikipedia.org/wiki/Popel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765175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Bratři Grimmové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833" y="3886200"/>
            <a:ext cx="5518534" cy="91440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</a:rPr>
              <a:t>VY_32_INOVACE_XVI-B-03</a:t>
            </a:r>
            <a:endParaRPr lang="cs-CZ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66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20" y="2060848"/>
            <a:ext cx="3524250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692696"/>
            <a:ext cx="6965245" cy="1202485"/>
          </a:xfrm>
        </p:spPr>
        <p:txBody>
          <a:bodyPr>
            <a:normAutofit/>
          </a:bodyPr>
          <a:lstStyle/>
          <a:p>
            <a:r>
              <a:rPr lang="cs-CZ" sz="6600" dirty="0" smtClean="0"/>
              <a:t>Bratři  Grimmové</a:t>
            </a:r>
            <a:endParaRPr lang="cs-CZ" sz="6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491880" y="1844824"/>
            <a:ext cx="2939521" cy="820208"/>
          </a:xfrm>
        </p:spPr>
        <p:txBody>
          <a:bodyPr>
            <a:normAutofit/>
          </a:bodyPr>
          <a:lstStyle/>
          <a:p>
            <a:r>
              <a:rPr lang="cs-CZ" sz="4000" dirty="0" err="1" smtClean="0"/>
              <a:t>Jacob</a:t>
            </a:r>
            <a:endParaRPr lang="cs-CZ" sz="4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3713037" y="3560718"/>
            <a:ext cx="2944368" cy="82296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Wilhelm</a:t>
            </a:r>
            <a:endParaRPr lang="cs-CZ" sz="4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5364088" y="2582310"/>
            <a:ext cx="3227832" cy="2779776"/>
          </a:xfrm>
        </p:spPr>
        <p:txBody>
          <a:bodyPr/>
          <a:lstStyle/>
          <a:p>
            <a:r>
              <a:rPr lang="cs-CZ" dirty="0" smtClean="0"/>
              <a:t>Narodil se 1785</a:t>
            </a:r>
          </a:p>
          <a:p>
            <a:r>
              <a:rPr lang="cs-CZ" dirty="0" smtClean="0"/>
              <a:t>Zemřel 1863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4"/>
          </p:nvPr>
        </p:nvSpPr>
        <p:spPr>
          <a:xfrm>
            <a:off x="5292080" y="4365104"/>
            <a:ext cx="3227832" cy="2779776"/>
          </a:xfrm>
        </p:spPr>
        <p:txBody>
          <a:bodyPr/>
          <a:lstStyle/>
          <a:p>
            <a:r>
              <a:rPr lang="cs-CZ" dirty="0" smtClean="0"/>
              <a:t>Narodil se 1786</a:t>
            </a:r>
          </a:p>
          <a:p>
            <a:r>
              <a:rPr lang="cs-CZ" dirty="0" smtClean="0"/>
              <a:t>Zemřel 1859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87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980728"/>
            <a:ext cx="6840760" cy="4525963"/>
          </a:xfrm>
        </p:spPr>
        <p:txBody>
          <a:bodyPr/>
          <a:lstStyle/>
          <a:p>
            <a:r>
              <a:rPr lang="cs-CZ" dirty="0" smtClean="0"/>
              <a:t>Sběratelé klasických, často strašidelných,  německých pohádek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416824" cy="3653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81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53165" y="737302"/>
            <a:ext cx="7435259" cy="3603812"/>
          </a:xfrm>
        </p:spPr>
        <p:txBody>
          <a:bodyPr/>
          <a:lstStyle/>
          <a:p>
            <a:r>
              <a:rPr lang="cs-CZ" dirty="0" smtClean="0"/>
              <a:t>Oba bratři byli profesory na univerzitě v Berlíně.</a:t>
            </a:r>
          </a:p>
          <a:p>
            <a:endParaRPr lang="cs-CZ" dirty="0" smtClean="0"/>
          </a:p>
          <a:p>
            <a:r>
              <a:rPr lang="cs-CZ" dirty="0" err="1" smtClean="0"/>
              <a:t>Jacob</a:t>
            </a:r>
            <a:r>
              <a:rPr lang="cs-CZ" dirty="0" smtClean="0"/>
              <a:t> se nikdy neoženil.</a:t>
            </a:r>
          </a:p>
          <a:p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96752"/>
            <a:ext cx="3468687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44971"/>
            <a:ext cx="3743325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1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811" y="-6036"/>
            <a:ext cx="4268262" cy="2921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2651113"/>
            <a:ext cx="6965245" cy="1202485"/>
          </a:xfrm>
        </p:spPr>
        <p:txBody>
          <a:bodyPr/>
          <a:lstStyle/>
          <a:p>
            <a:r>
              <a:rPr lang="cs-CZ" dirty="0" smtClean="0"/>
              <a:t>Pohádky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683568" y="824655"/>
            <a:ext cx="3200400" cy="360273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Jeníček a Mařenka</a:t>
            </a:r>
          </a:p>
          <a:p>
            <a:r>
              <a:rPr lang="cs-CZ" sz="2000" dirty="0" smtClean="0"/>
              <a:t>O červené Karkulce</a:t>
            </a:r>
          </a:p>
          <a:p>
            <a:r>
              <a:rPr lang="cs-CZ" sz="2000" dirty="0" smtClean="0"/>
              <a:t>Vlk a kůzlátka</a:t>
            </a:r>
          </a:p>
          <a:p>
            <a:r>
              <a:rPr lang="cs-CZ" sz="2000" dirty="0" smtClean="0"/>
              <a:t>Tři tovaryši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3249988" y="3861048"/>
            <a:ext cx="3200400" cy="202977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 krvelačném jelitu</a:t>
            </a:r>
          </a:p>
          <a:p>
            <a:r>
              <a:rPr lang="cs-CZ" sz="2000" dirty="0" smtClean="0"/>
              <a:t>Sněhurka</a:t>
            </a:r>
          </a:p>
          <a:p>
            <a:r>
              <a:rPr lang="cs-CZ" sz="2000" dirty="0" smtClean="0"/>
              <a:t>Šípková Růženka</a:t>
            </a:r>
          </a:p>
          <a:p>
            <a:r>
              <a:rPr lang="cs-CZ" sz="2000" dirty="0" smtClean="0"/>
              <a:t>Popelka</a:t>
            </a:r>
          </a:p>
          <a:p>
            <a:r>
              <a:rPr lang="cs-CZ" sz="2000" dirty="0" smtClean="0"/>
              <a:t>Stará žebračka</a:t>
            </a:r>
            <a:endParaRPr lang="cs-CZ" sz="20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7544"/>
            <a:ext cx="3237811" cy="4159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2316471"/>
            <a:ext cx="3275856" cy="4564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83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542" y="548680"/>
            <a:ext cx="3988108" cy="5694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378945" y="4725144"/>
            <a:ext cx="6520439" cy="3605212"/>
          </a:xfrm>
        </p:spPr>
        <p:txBody>
          <a:bodyPr>
            <a:normAutofit/>
          </a:bodyPr>
          <a:lstStyle/>
          <a:p>
            <a:pPr lvl="1"/>
            <a:r>
              <a:rPr lang="cs-CZ" sz="4400" dirty="0" smtClean="0">
                <a:solidFill>
                  <a:schemeClr val="bg1"/>
                </a:solidFill>
              </a:rPr>
              <a:t>Zlatý pták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331640" y="-387424"/>
            <a:ext cx="6965245" cy="120248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78545" y="757628"/>
            <a:ext cx="3200400" cy="3602736"/>
          </a:xfrm>
        </p:spPr>
        <p:txBody>
          <a:bodyPr>
            <a:normAutofit/>
          </a:bodyPr>
          <a:lstStyle/>
          <a:p>
            <a:r>
              <a:rPr lang="cs-CZ" sz="4400" dirty="0" smtClean="0"/>
              <a:t>O Popelce</a:t>
            </a:r>
            <a:endParaRPr lang="cs-CZ" sz="4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86313"/>
            <a:ext cx="3623369" cy="465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21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65245" cy="1202485"/>
          </a:xfrm>
        </p:spPr>
        <p:txBody>
          <a:bodyPr/>
          <a:lstStyle/>
          <a:p>
            <a:r>
              <a:rPr lang="cs-CZ" dirty="0" smtClean="0"/>
              <a:t>Šípková Růženka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" y="1628800"/>
            <a:ext cx="9148161" cy="427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31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476672"/>
            <a:ext cx="6965245" cy="1202485"/>
          </a:xfrm>
        </p:spPr>
        <p:txBody>
          <a:bodyPr/>
          <a:lstStyle/>
          <a:p>
            <a:r>
              <a:rPr lang="cs-CZ" dirty="0" smtClean="0"/>
              <a:t>Soutěž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764704"/>
            <a:ext cx="3200400" cy="4968551"/>
          </a:xfrm>
        </p:spPr>
        <p:txBody>
          <a:bodyPr>
            <a:normAutofit fontScale="92500" lnSpcReduction="20000"/>
          </a:bodyPr>
          <a:lstStyle/>
          <a:p>
            <a:r>
              <a:rPr lang="cs-CZ" sz="2600" b="1" dirty="0" smtClean="0"/>
              <a:t>1.</a:t>
            </a:r>
            <a:r>
              <a:rPr lang="cs-CZ" dirty="0" smtClean="0"/>
              <a:t> Jaké národnosti byli </a:t>
            </a:r>
            <a:r>
              <a:rPr lang="cs-CZ" smtClean="0"/>
              <a:t>bratři Grimmové?</a:t>
            </a:r>
            <a:endParaRPr lang="cs-CZ" dirty="0" smtClean="0"/>
          </a:p>
          <a:p>
            <a:r>
              <a:rPr lang="cs-CZ" dirty="0" smtClean="0"/>
              <a:t>A) Němci</a:t>
            </a:r>
          </a:p>
          <a:p>
            <a:r>
              <a:rPr lang="cs-CZ" dirty="0" smtClean="0"/>
              <a:t>B) Dáni</a:t>
            </a:r>
          </a:p>
          <a:p>
            <a:r>
              <a:rPr lang="cs-CZ" dirty="0" smtClean="0"/>
              <a:t>C) Češi</a:t>
            </a:r>
          </a:p>
          <a:p>
            <a:endParaRPr lang="cs-CZ" dirty="0" smtClean="0"/>
          </a:p>
          <a:p>
            <a:r>
              <a:rPr lang="cs-CZ" sz="2600" b="1" dirty="0" smtClean="0"/>
              <a:t>3. </a:t>
            </a:r>
            <a:r>
              <a:rPr lang="cs-CZ" dirty="0" smtClean="0"/>
              <a:t>Na které univerzitě pracovali? </a:t>
            </a:r>
          </a:p>
          <a:p>
            <a:r>
              <a:rPr lang="cs-CZ" dirty="0" smtClean="0"/>
              <a:t>A) ve Vídni</a:t>
            </a:r>
          </a:p>
          <a:p>
            <a:r>
              <a:rPr lang="cs-CZ" dirty="0" smtClean="0"/>
              <a:t>B) v Berlíně </a:t>
            </a:r>
          </a:p>
          <a:p>
            <a:r>
              <a:rPr lang="cs-CZ" dirty="0" smtClean="0"/>
              <a:t>C) v Budapešti</a:t>
            </a:r>
          </a:p>
          <a:p>
            <a:endParaRPr lang="cs-CZ" dirty="0" smtClean="0"/>
          </a:p>
          <a:p>
            <a:r>
              <a:rPr lang="cs-CZ" sz="2800" b="1" dirty="0" smtClean="0"/>
              <a:t>5</a:t>
            </a:r>
            <a:r>
              <a:rPr lang="cs-CZ" dirty="0" smtClean="0"/>
              <a:t>. Jak pojmenovali ptáka Ohniváka  bratři Grimmové?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788024" y="1988840"/>
            <a:ext cx="3200400" cy="4248472"/>
          </a:xfrm>
        </p:spPr>
        <p:txBody>
          <a:bodyPr>
            <a:normAutofit fontScale="77500" lnSpcReduction="20000"/>
          </a:bodyPr>
          <a:lstStyle/>
          <a:p>
            <a:r>
              <a:rPr lang="cs-CZ" sz="3000" b="1" dirty="0" smtClean="0"/>
              <a:t>2</a:t>
            </a:r>
            <a:r>
              <a:rPr lang="cs-CZ" dirty="0" smtClean="0"/>
              <a:t>. Ve kterém století se narodili?</a:t>
            </a:r>
          </a:p>
          <a:p>
            <a:r>
              <a:rPr lang="cs-CZ" dirty="0" smtClean="0"/>
              <a:t>A) v 17.</a:t>
            </a:r>
          </a:p>
          <a:p>
            <a:r>
              <a:rPr lang="cs-CZ" dirty="0" smtClean="0"/>
              <a:t>B) v 18.</a:t>
            </a:r>
          </a:p>
          <a:p>
            <a:r>
              <a:rPr lang="cs-CZ" dirty="0" smtClean="0"/>
              <a:t>C) v 19.</a:t>
            </a:r>
          </a:p>
          <a:p>
            <a:endParaRPr lang="cs-CZ" dirty="0" smtClean="0"/>
          </a:p>
          <a:p>
            <a:r>
              <a:rPr lang="cs-CZ" sz="3000" b="1" dirty="0" smtClean="0"/>
              <a:t>4.</a:t>
            </a:r>
            <a:r>
              <a:rPr lang="cs-CZ" dirty="0" smtClean="0"/>
              <a:t> Jak se jmenovali křest. jmény?</a:t>
            </a:r>
          </a:p>
          <a:p>
            <a:r>
              <a:rPr lang="cs-CZ" dirty="0" smtClean="0"/>
              <a:t>A)</a:t>
            </a:r>
            <a:r>
              <a:rPr lang="cs-CZ" dirty="0" err="1" smtClean="0"/>
              <a:t>Jacob</a:t>
            </a:r>
            <a:r>
              <a:rPr lang="cs-CZ" dirty="0" smtClean="0"/>
              <a:t> a Petr</a:t>
            </a:r>
          </a:p>
          <a:p>
            <a:r>
              <a:rPr lang="cs-CZ" dirty="0" smtClean="0"/>
              <a:t>B)Bedřich a Wilhelm</a:t>
            </a:r>
          </a:p>
          <a:p>
            <a:r>
              <a:rPr lang="cs-CZ" dirty="0" smtClean="0"/>
              <a:t>C)</a:t>
            </a:r>
            <a:r>
              <a:rPr lang="cs-CZ" dirty="0" err="1" smtClean="0"/>
              <a:t>Jacob</a:t>
            </a:r>
            <a:r>
              <a:rPr lang="cs-CZ" dirty="0" smtClean="0"/>
              <a:t> a Wilhelm</a:t>
            </a:r>
          </a:p>
          <a:p>
            <a:endParaRPr lang="cs-CZ" dirty="0" smtClean="0"/>
          </a:p>
          <a:p>
            <a:r>
              <a:rPr lang="cs-CZ" sz="3300" b="1" dirty="0" smtClean="0"/>
              <a:t>6. </a:t>
            </a:r>
            <a:r>
              <a:rPr lang="cs-CZ" dirty="0" smtClean="0"/>
              <a:t>Napiš 3 pohádky bratří </a:t>
            </a:r>
            <a:r>
              <a:rPr lang="cs-CZ" dirty="0" err="1" smtClean="0"/>
              <a:t>Grimmů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442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Prezentaci použijeme motivačně před četbou „Když se spolčí kočka s myší“. (nebo jinou pohádkou bratří </a:t>
            </a:r>
            <a:r>
              <a:rPr lang="cs-CZ" dirty="0" err="1" smtClean="0"/>
              <a:t>Grimmů</a:t>
            </a:r>
            <a:r>
              <a:rPr lang="cs-CZ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95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>
                <a:hlinkClick r:id="rId2"/>
              </a:rPr>
              <a:t>http://commons.wikimedia.org/w/index.php?search=bruder+grimm&amp;button=&amp;</a:t>
            </a:r>
            <a:r>
              <a:rPr lang="cs-CZ" sz="1200" dirty="0" smtClean="0">
                <a:hlinkClick r:id="rId2"/>
              </a:rPr>
              <a:t>title=Special%3ASearch</a:t>
            </a:r>
            <a:endParaRPr lang="cs-CZ" sz="1200" dirty="0" smtClean="0"/>
          </a:p>
          <a:p>
            <a:r>
              <a:rPr lang="cs-CZ" sz="1200" dirty="0"/>
              <a:t>http://commons.wikimedia.org/wiki/Jacob_Grimm</a:t>
            </a:r>
          </a:p>
          <a:p>
            <a:endParaRPr lang="cs-CZ" sz="1200" dirty="0"/>
          </a:p>
          <a:p>
            <a:r>
              <a:rPr lang="cs-CZ" sz="1200" dirty="0"/>
              <a:t>http://cs.wikipedia.org/wiki/Soubor:SnowWhite.png</a:t>
            </a:r>
          </a:p>
          <a:p>
            <a:r>
              <a:rPr lang="cs-CZ" sz="1200" u="sng" dirty="0">
                <a:hlinkClick r:id="rId3"/>
              </a:rPr>
              <a:t>http://cs.wikipedia.org/wiki/%C5%A0%C3%ADpkov%C3%A1_R%C5%AF%C5%BEenka</a:t>
            </a:r>
            <a:endParaRPr lang="cs-CZ" sz="1200" dirty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cs.wikipedia.org/wiki/Popelka</a:t>
            </a:r>
            <a:endParaRPr lang="cs-CZ" sz="1200" dirty="0" smtClean="0"/>
          </a:p>
          <a:p>
            <a:r>
              <a:rPr lang="cs-CZ" sz="1200" u="sng" dirty="0">
                <a:hlinkClick r:id="rId5"/>
              </a:rPr>
              <a:t>http://cs.wikipedia.org/wiki/Pt%C3%A1k_Ohniv%C3%A1k</a:t>
            </a:r>
            <a:endParaRPr lang="cs-CZ" sz="1200" dirty="0"/>
          </a:p>
          <a:p>
            <a:r>
              <a:rPr lang="cs-CZ" sz="1200" u="sng" dirty="0">
                <a:hlinkClick r:id="rId6"/>
              </a:rPr>
              <a:t>http://</a:t>
            </a:r>
            <a:r>
              <a:rPr lang="cs-CZ" sz="1200" u="sng" dirty="0" smtClean="0">
                <a:hlinkClick r:id="rId6"/>
              </a:rPr>
              <a:t>cs.wikipedia.org/wiki/Jacob_Grimm</a:t>
            </a:r>
            <a:endParaRPr lang="cs-CZ" sz="1200" u="sng" dirty="0" smtClean="0"/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cs.wikipedia.org/wiki/Wilhelm_Grimm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cs.wikipedia.org/wiki/Poh%C3%A1dky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96011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233</TotalTime>
  <Words>212</Words>
  <Application>Microsoft Office PowerPoint</Application>
  <PresentationFormat>Předvádění na obrazovce (4:3)</PresentationFormat>
  <Paragraphs>60</Paragraphs>
  <Slides>10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Špendlík</vt:lpstr>
      <vt:lpstr>Bratři Grimmové</vt:lpstr>
      <vt:lpstr>Bratři  Grimmové</vt:lpstr>
      <vt:lpstr>Prezentace aplikace PowerPoint</vt:lpstr>
      <vt:lpstr>Prezentace aplikace PowerPoint</vt:lpstr>
      <vt:lpstr>Pohádky</vt:lpstr>
      <vt:lpstr>Prezentace aplikace PowerPoint</vt:lpstr>
      <vt:lpstr>Šípková Růženka</vt:lpstr>
      <vt:lpstr>Soutěž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Černá</dc:creator>
  <cp:lastModifiedBy>Jaroslava Černá</cp:lastModifiedBy>
  <cp:revision>30</cp:revision>
  <dcterms:created xsi:type="dcterms:W3CDTF">2011-07-09T19:59:03Z</dcterms:created>
  <dcterms:modified xsi:type="dcterms:W3CDTF">2012-09-28T15:15:31Z</dcterms:modified>
</cp:coreProperties>
</file>