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sldIdLst>
    <p:sldId id="256" r:id="rId3"/>
    <p:sldId id="257" r:id="rId4"/>
    <p:sldId id="258" r:id="rId5"/>
    <p:sldId id="259" r:id="rId6"/>
    <p:sldId id="260" r:id="rId7"/>
    <p:sldId id="262"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 Základní škola a Mateřská škola Studená, okres Jindřichův Hradec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a:t>
          </a:r>
          <a:r>
            <a:rPr lang="cs-CZ" dirty="0" smtClean="0"/>
            <a:t>: Mgr. Vladimíra Dvořáková </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Název: VY_32_INOVACE_2B38Čj5_Slovesa</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Slovesa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CZ.1.07/1.4.00/21.3136</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custLinFactNeighborX="0" custLinFactNeighborY="-1288"/>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custLinFactNeighborX="0" custLinFactNeighborY="90"/>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custLinFactNeighborX="0" custLinFactNeighborY="246"/>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6D768D4-D8A8-4F09-8215-BEB7EB914931}" srcId="{39F8B381-5807-488E-AC22-73DD4140ED4A}" destId="{EBC41103-E2E5-4D48-9B4B-425520D3D098}" srcOrd="4" destOrd="0" parTransId="{66EC36A9-2BA2-4EC9-AAE7-037918B0215E}" sibTransId="{CD7C273C-2CBB-488A-8BF2-5D00DBC541E5}"/>
    <dgm:cxn modelId="{1DE54B8F-C4DC-4752-A8F2-E9F3F70C575B}" type="presOf" srcId="{019433A1-1324-4DE1-9E6F-32B851095F74}" destId="{A3817367-F2BC-482F-8832-FA00B51DCCF3}" srcOrd="0" destOrd="0" presId="urn:microsoft.com/office/officeart/2005/8/layout/target3"/>
    <dgm:cxn modelId="{3D40F27F-2E9B-4F83-AD97-880A5DA93FF8}" type="presOf" srcId="{FBBFC3EA-9D9D-4F3A-BEA6-9C2C0E46BF20}" destId="{643EA938-EDE0-4533-ACCC-D2BD6F3A527C}" srcOrd="0" destOrd="0" presId="urn:microsoft.com/office/officeart/2005/8/layout/target3"/>
    <dgm:cxn modelId="{EBCC355F-9226-4B1B-9E12-C3729072FA64}" type="presOf" srcId="{EBC41103-E2E5-4D48-9B4B-425520D3D098}" destId="{3BA01B75-849B-4716-8BCD-084A86FF328F}" srcOrd="0" destOrd="0" presId="urn:microsoft.com/office/officeart/2005/8/layout/target3"/>
    <dgm:cxn modelId="{7B0A3560-C847-4FF2-9090-362398B44DE9}" type="presOf" srcId="{39F8B381-5807-488E-AC22-73DD4140ED4A}" destId="{71045F8C-00FA-488E-A7BD-E2E6753D979D}" srcOrd="0" destOrd="0" presId="urn:microsoft.com/office/officeart/2005/8/layout/target3"/>
    <dgm:cxn modelId="{1A9D88A2-5A81-40E1-81D0-1A4C2354383E}" type="presOf" srcId="{C73C7642-F245-4585-8F88-243F9FAEF6CA}" destId="{9A9B6F4F-B6FF-4F2D-B640-A8473E589523}" srcOrd="0"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12B481C8-7090-473F-A2AA-B05960E5F310}" type="presOf" srcId="{C73C7642-F245-4585-8F88-243F9FAEF6CA}" destId="{59F530CB-4999-43B3-A00D-6AB53886BD77}" srcOrd="1" destOrd="0" presId="urn:microsoft.com/office/officeart/2005/8/layout/target3"/>
    <dgm:cxn modelId="{8BD8116D-4222-4768-BC19-9B0808849D6B}" type="presOf" srcId="{445C7998-7549-48B0-BD68-D4F0167F02E5}" destId="{BC35EE03-4121-4EF9-923D-7CB6D30D358D}" srcOrd="0" destOrd="0" presId="urn:microsoft.com/office/officeart/2005/8/layout/target3"/>
    <dgm:cxn modelId="{EB2389F0-FE86-4B4A-B039-5C0A8E64618D}" type="presOf" srcId="{EBC41103-E2E5-4D48-9B4B-425520D3D098}" destId="{A27B6496-BF1B-4384-9217-9659064D5D6A}" srcOrd="1" destOrd="0" presId="urn:microsoft.com/office/officeart/2005/8/layout/target3"/>
    <dgm:cxn modelId="{1E93B0E3-E798-4B62-92F7-3ECDA0BE2D24}" type="presOf" srcId="{445C7998-7549-48B0-BD68-D4F0167F02E5}" destId="{4D19AB04-24FA-40C2-B203-52AE3D15E171}" srcOrd="1"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2A2BCF91-C654-4E19-950C-39AA1A49C169}" srcId="{39F8B381-5807-488E-AC22-73DD4140ED4A}" destId="{019433A1-1324-4DE1-9E6F-32B851095F74}" srcOrd="2" destOrd="0" parTransId="{2AB92C11-48B1-4C26-9CC1-F4AB2F53C03B}" sibTransId="{2716416C-EF69-44CA-AEFE-14F7FF081354}"/>
    <dgm:cxn modelId="{FC88BEB7-E69D-4F4D-BA38-001D82903EDE}" type="presOf" srcId="{FBBFC3EA-9D9D-4F3A-BEA6-9C2C0E46BF20}" destId="{832BF48F-0145-4429-9E02-8FCA946CCE9E}" srcOrd="1" destOrd="0" presId="urn:microsoft.com/office/officeart/2005/8/layout/target3"/>
    <dgm:cxn modelId="{37A64F72-D8FD-43BC-846F-64FF7F6AF232}" type="presOf" srcId="{019433A1-1324-4DE1-9E6F-32B851095F74}" destId="{E7297F21-D4FD-4A41-AE58-814D01A6B5E7}" srcOrd="1" destOrd="0" presId="urn:microsoft.com/office/officeart/2005/8/layout/target3"/>
    <dgm:cxn modelId="{808A55A3-7A45-463B-8870-E66256D18048}" srcId="{39F8B381-5807-488E-AC22-73DD4140ED4A}" destId="{C73C7642-F245-4585-8F88-243F9FAEF6CA}" srcOrd="3" destOrd="0" parTransId="{3E2FFE2A-E7B1-401F-BAB6-893DF909FA64}" sibTransId="{C6F235C3-B62B-4F7C-8AF0-6D3C84052041}"/>
    <dgm:cxn modelId="{8BA375C7-41DE-4F6C-9881-F4F9095614C0}" type="presParOf" srcId="{71045F8C-00FA-488E-A7BD-E2E6753D979D}" destId="{3577EC6B-C980-4F34-8C69-4365E7B8FC8C}" srcOrd="0" destOrd="0" presId="urn:microsoft.com/office/officeart/2005/8/layout/target3"/>
    <dgm:cxn modelId="{C84D3AD9-07F2-4E6F-A57B-B94AE27DEF59}" type="presParOf" srcId="{71045F8C-00FA-488E-A7BD-E2E6753D979D}" destId="{6940EB87-DC1D-4BC3-9408-9AC2E1FFC039}" srcOrd="1" destOrd="0" presId="urn:microsoft.com/office/officeart/2005/8/layout/target3"/>
    <dgm:cxn modelId="{AF345FDB-9BDD-4235-A8F9-709077DC7792}" type="presParOf" srcId="{71045F8C-00FA-488E-A7BD-E2E6753D979D}" destId="{BC35EE03-4121-4EF9-923D-7CB6D30D358D}" srcOrd="2" destOrd="0" presId="urn:microsoft.com/office/officeart/2005/8/layout/target3"/>
    <dgm:cxn modelId="{D0E9D5F6-F3DB-4E3C-94A3-4B450B611E64}" type="presParOf" srcId="{71045F8C-00FA-488E-A7BD-E2E6753D979D}" destId="{C95EEA27-3CBF-4645-A92D-9D8AF5C1CBFC}" srcOrd="3" destOrd="0" presId="urn:microsoft.com/office/officeart/2005/8/layout/target3"/>
    <dgm:cxn modelId="{F8A5C18B-0276-4749-95CF-E04C3B0B42AC}" type="presParOf" srcId="{71045F8C-00FA-488E-A7BD-E2E6753D979D}" destId="{851BB866-B6AE-4566-893F-4C635BA974FC}" srcOrd="4" destOrd="0" presId="urn:microsoft.com/office/officeart/2005/8/layout/target3"/>
    <dgm:cxn modelId="{A9AD4D89-9FCA-4654-89F5-91856DFB769D}" type="presParOf" srcId="{71045F8C-00FA-488E-A7BD-E2E6753D979D}" destId="{643EA938-EDE0-4533-ACCC-D2BD6F3A527C}" srcOrd="5" destOrd="0" presId="urn:microsoft.com/office/officeart/2005/8/layout/target3"/>
    <dgm:cxn modelId="{96860EDB-B813-40FA-B517-471CA2510954}" type="presParOf" srcId="{71045F8C-00FA-488E-A7BD-E2E6753D979D}" destId="{92F31B18-D66D-4CC7-89B9-378928DE877D}" srcOrd="6" destOrd="0" presId="urn:microsoft.com/office/officeart/2005/8/layout/target3"/>
    <dgm:cxn modelId="{930E0BD6-6F80-44A5-B79E-F8611CC20C17}" type="presParOf" srcId="{71045F8C-00FA-488E-A7BD-E2E6753D979D}" destId="{902074E1-B931-4618-97F1-FADBE82E9C3C}" srcOrd="7" destOrd="0" presId="urn:microsoft.com/office/officeart/2005/8/layout/target3"/>
    <dgm:cxn modelId="{2E547C64-B7B7-4F0F-95DF-C9F44CE6816B}" type="presParOf" srcId="{71045F8C-00FA-488E-A7BD-E2E6753D979D}" destId="{A3817367-F2BC-482F-8832-FA00B51DCCF3}" srcOrd="8" destOrd="0" presId="urn:microsoft.com/office/officeart/2005/8/layout/target3"/>
    <dgm:cxn modelId="{55C789E0-62C2-4D27-8873-0E8C989E6D03}" type="presParOf" srcId="{71045F8C-00FA-488E-A7BD-E2E6753D979D}" destId="{2DD79E57-A63E-47D4-A1AB-6DF333476AD4}" srcOrd="9" destOrd="0" presId="urn:microsoft.com/office/officeart/2005/8/layout/target3"/>
    <dgm:cxn modelId="{980D5AC0-1D01-4373-BD54-D42BAD34513A}" type="presParOf" srcId="{71045F8C-00FA-488E-A7BD-E2E6753D979D}" destId="{648967D3-ED80-4214-8D87-4E7012561E4A}" srcOrd="10" destOrd="0" presId="urn:microsoft.com/office/officeart/2005/8/layout/target3"/>
    <dgm:cxn modelId="{233E2417-5D83-4335-8681-3A2B8CA48D27}" type="presParOf" srcId="{71045F8C-00FA-488E-A7BD-E2E6753D979D}" destId="{9A9B6F4F-B6FF-4F2D-B640-A8473E589523}" srcOrd="11" destOrd="0" presId="urn:microsoft.com/office/officeart/2005/8/layout/target3"/>
    <dgm:cxn modelId="{57E42AA3-1FB2-4CFE-B11D-6C99573FF90B}" type="presParOf" srcId="{71045F8C-00FA-488E-A7BD-E2E6753D979D}" destId="{13BD0FAF-9F2C-4708-9E63-A8E8E5252943}" srcOrd="12" destOrd="0" presId="urn:microsoft.com/office/officeart/2005/8/layout/target3"/>
    <dgm:cxn modelId="{2C3F9DCF-4DC2-42C6-9093-D1E1A355D875}" type="presParOf" srcId="{71045F8C-00FA-488E-A7BD-E2E6753D979D}" destId="{6821E7C9-5E4B-45FA-8F82-01E6F26FAA25}" srcOrd="13" destOrd="0" presId="urn:microsoft.com/office/officeart/2005/8/layout/target3"/>
    <dgm:cxn modelId="{F31674AE-B3D9-4863-AAAE-40465ABA5AD4}" type="presParOf" srcId="{71045F8C-00FA-488E-A7BD-E2E6753D979D}" destId="{3BA01B75-849B-4716-8BCD-084A86FF328F}" srcOrd="14" destOrd="0" presId="urn:microsoft.com/office/officeart/2005/8/layout/target3"/>
    <dgm:cxn modelId="{82E4CF3D-E27B-4A4A-9533-0523734C7A24}" type="presParOf" srcId="{71045F8C-00FA-488E-A7BD-E2E6753D979D}" destId="{4D19AB04-24FA-40C2-B203-52AE3D15E171}" srcOrd="15" destOrd="0" presId="urn:microsoft.com/office/officeart/2005/8/layout/target3"/>
    <dgm:cxn modelId="{1ED7B7B1-1ED3-452D-B390-1F19EC962394}" type="presParOf" srcId="{71045F8C-00FA-488E-A7BD-E2E6753D979D}" destId="{832BF48F-0145-4429-9E02-8FCA946CCE9E}" srcOrd="16" destOrd="0" presId="urn:microsoft.com/office/officeart/2005/8/layout/target3"/>
    <dgm:cxn modelId="{93E8C65E-B0A0-4E7E-BF88-25D9BC8D7B6F}" type="presParOf" srcId="{71045F8C-00FA-488E-A7BD-E2E6753D979D}" destId="{E7297F21-D4FD-4A41-AE58-814D01A6B5E7}" srcOrd="17" destOrd="0" presId="urn:microsoft.com/office/officeart/2005/8/layout/target3"/>
    <dgm:cxn modelId="{713D876F-F22B-400B-BEA9-6515718D64E1}" type="presParOf" srcId="{71045F8C-00FA-488E-A7BD-E2E6753D979D}" destId="{59F530CB-4999-43B3-A00D-6AB53886BD77}" srcOrd="18" destOrd="0" presId="urn:microsoft.com/office/officeart/2005/8/layout/target3"/>
    <dgm:cxn modelId="{999BF1BA-EBCE-4707-BBB2-2C3EFE445C4E}"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 </a:t>
          </a:r>
          <a:r>
            <a:rPr lang="cs-CZ" sz="1800" kern="1200" dirty="0" smtClean="0"/>
            <a:t> Základní škola a Mateřská škola Studená, okres Jindřichův Hradec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8058"/>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a:t>
          </a:r>
          <a:r>
            <a:rPr lang="cs-CZ" sz="1800" kern="1200" dirty="0" smtClean="0"/>
            <a:t>: Mgr. Vladimíra Dvořáková </a:t>
          </a:r>
          <a:endParaRPr lang="cs-CZ" sz="1800" kern="1200" dirty="0"/>
        </a:p>
      </dsp:txBody>
      <dsp:txXfrm>
        <a:off x="2016223" y="648058"/>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6136"/>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Název: VY_32_INOVACE_2B38Čj5_Slovesa</a:t>
          </a:r>
          <a:endParaRPr lang="cs-CZ" sz="1800" kern="1200" dirty="0"/>
        </a:p>
      </dsp:txBody>
      <dsp:txXfrm>
        <a:off x="2016223" y="1296136"/>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Slovesa</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CZ.1.07/1.4.00/21.3136</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3573258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87837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1181223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681108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3308155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1411555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4167172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2089384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1869704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3457565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F0BD07A2-9514-45DA-A2D3-48AD666B527F}" type="slidenum">
              <a:rPr lang="cs-CZ" smtClean="0"/>
              <a:t>‹#›</a:t>
            </a:fld>
            <a:endParaRPr lang="cs-CZ" dirty="0"/>
          </a:p>
        </p:txBody>
      </p:sp>
    </p:spTree>
    <p:extLst>
      <p:ext uri="{BB962C8B-B14F-4D97-AF65-F5344CB8AC3E}">
        <p14:creationId xmlns:p14="http://schemas.microsoft.com/office/powerpoint/2010/main" val="1160822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Date Placeholder 29"/>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19" name="Footer Placeholder 18"/>
          <p:cNvSpPr>
            <a:spLocks noGrp="1"/>
          </p:cNvSpPr>
          <p:nvPr>
            <p:ph type="ftr" sz="quarter" idx="11"/>
          </p:nvPr>
        </p:nvSpPr>
        <p:spPr/>
        <p:txBody>
          <a:bodyPr/>
          <a:lstStyle/>
          <a:p>
            <a:endParaRPr lang="cs-CZ" dirty="0"/>
          </a:p>
        </p:txBody>
      </p:sp>
      <p:sp>
        <p:nvSpPr>
          <p:cNvPr id="27" name="Slide Number Placeholder 26"/>
          <p:cNvSpPr>
            <a:spLocks noGrp="1"/>
          </p:cNvSpPr>
          <p:nvPr>
            <p:ph type="sldNum" sz="quarter" idx="12"/>
          </p:nvPr>
        </p:nvSpPr>
        <p:spPr/>
        <p:txBody>
          <a:bodyPr/>
          <a:lstStyle/>
          <a:p>
            <a:fld id="{F0BD07A2-9514-45DA-A2D3-48AD666B527F}" type="slidenum">
              <a:rPr lang="cs-CZ" smtClean="0"/>
              <a:t>‹#›</a:t>
            </a:fld>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Date Placeholder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BD07A2-9514-45DA-A2D3-48AD666B527F}" type="slidenum">
              <a:rPr lang="cs-CZ" smtClean="0"/>
              <a:t>‹#›</a:t>
            </a:fld>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8" name="Footer Placeholder 7"/>
          <p:cNvSpPr>
            <a:spLocks noGrp="1"/>
          </p:cNvSpPr>
          <p:nvPr>
            <p:ph type="ftr" sz="quarter" idx="11"/>
          </p:nvPr>
        </p:nvSpPr>
        <p:spPr/>
        <p:txBody>
          <a:bodyPr/>
          <a:lstStyle/>
          <a:p>
            <a:endParaRPr lang="cs-CZ" dirty="0"/>
          </a:p>
        </p:txBody>
      </p:sp>
      <p:sp>
        <p:nvSpPr>
          <p:cNvPr id="9" name="Slide Number Placeholder 8"/>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4" name="Footer Placeholder 3"/>
          <p:cNvSpPr>
            <a:spLocks noGrp="1"/>
          </p:cNvSpPr>
          <p:nvPr>
            <p:ph type="ftr" sz="quarter" idx="11"/>
          </p:nvPr>
        </p:nvSpPr>
        <p:spPr/>
        <p:txBody>
          <a:bodyPr/>
          <a:lstStyle/>
          <a:p>
            <a:endParaRPr lang="cs-CZ" dirty="0"/>
          </a:p>
        </p:txBody>
      </p:sp>
      <p:sp>
        <p:nvSpPr>
          <p:cNvPr id="5" name="Slide Number Placeholder 4"/>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3" name="Footer Placeholder 2"/>
          <p:cNvSpPr>
            <a:spLocks noGrp="1"/>
          </p:cNvSpPr>
          <p:nvPr>
            <p:ph type="ftr" sz="quarter" idx="11"/>
          </p:nvPr>
        </p:nvSpPr>
        <p:spPr/>
        <p:txBody>
          <a:bodyPr/>
          <a:lstStyle/>
          <a:p>
            <a:endParaRPr lang="cs-CZ" dirty="0"/>
          </a:p>
        </p:txBody>
      </p:sp>
      <p:sp>
        <p:nvSpPr>
          <p:cNvPr id="4" name="Slide Number Placeholder 3"/>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Kliknutím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Kliknutím lze upravit styl.</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Date Placeholder 4"/>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a:xfrm>
            <a:off x="8077200" y="6356350"/>
            <a:ext cx="609600" cy="365125"/>
          </a:xfrm>
        </p:spPr>
        <p:txBody>
          <a:bodyPr/>
          <a:lstStyle/>
          <a:p>
            <a:fld id="{F0BD07A2-9514-45DA-A2D3-48AD666B527F}" type="slidenum">
              <a:rPr lang="cs-CZ" smtClean="0"/>
              <a:t>‹#›</a:t>
            </a:fld>
            <a:endParaRPr lang="cs-CZ"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dirty="0" smtClean="0"/>
              <a:t>Kliknutím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34CB5379-911D-439D-8130-3DE8D43EB814}" type="datetimeFigureOut">
              <a:rPr lang="cs-CZ" smtClean="0"/>
              <a:t>29.2.2012</a:t>
            </a:fld>
            <a:endParaRPr lang="cs-CZ" dirty="0"/>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F0BD07A2-9514-45DA-A2D3-48AD666B527F}" type="slidenum">
              <a:rPr lang="cs-CZ" smtClean="0"/>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CB5379-911D-439D-8130-3DE8D43EB814}" type="datetimeFigureOut">
              <a:rPr lang="cs-CZ" smtClean="0"/>
              <a:t>29.2.2012</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BD07A2-9514-45DA-A2D3-48AD666B527F}" type="slidenum">
              <a:rPr lang="cs-CZ" smtClean="0"/>
              <a:t>‹#›</a:t>
            </a:fld>
            <a:endParaRPr lang="cs-CZ" dirty="0"/>
          </a:p>
        </p:txBody>
      </p:sp>
    </p:spTree>
    <p:extLst>
      <p:ext uri="{BB962C8B-B14F-4D97-AF65-F5344CB8AC3E}">
        <p14:creationId xmlns:p14="http://schemas.microsoft.com/office/powerpoint/2010/main" val="42015655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4CB5379-911D-439D-8130-3DE8D43EB814}" type="datetimeFigureOut">
              <a:rPr lang="cs-CZ" smtClean="0"/>
              <a:t>29.2.2012</a:t>
            </a:fld>
            <a:endParaRPr lang="cs-CZ"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0BD07A2-9514-45DA-A2D3-48AD666B527F}" type="slidenum">
              <a:rPr lang="cs-CZ" smtClean="0"/>
              <a:t>‹#›</a:t>
            </a:fld>
            <a:endParaRPr lang="cs-CZ"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odnadpis 2"/>
          <p:cNvSpPr>
            <a:spLocks noGrp="1"/>
          </p:cNvSpPr>
          <p:nvPr/>
        </p:nvSpPr>
        <p:spPr>
          <a:xfrm>
            <a:off x="1371600" y="3886200"/>
            <a:ext cx="6400800" cy="1752600"/>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endParaRPr lang="cs-CZ" dirty="0"/>
          </a:p>
        </p:txBody>
      </p:sp>
      <p:graphicFrame>
        <p:nvGraphicFramePr>
          <p:cNvPr id="5" name="Diagram 4"/>
          <p:cNvGraphicFramePr/>
          <p:nvPr>
            <p:extLst>
              <p:ext uri="{D42A27DB-BD31-4B8C-83A1-F6EECF244321}">
                <p14:modId xmlns:p14="http://schemas.microsoft.com/office/powerpoint/2010/main" val="109048934"/>
              </p:ext>
            </p:extLst>
          </p:nvPr>
        </p:nvGraphicFramePr>
        <p:xfrm>
          <a:off x="1187624" y="21046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79712" y="7209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51174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Anotace:</a:t>
            </a:r>
            <a:br>
              <a:rPr lang="cs-CZ" dirty="0"/>
            </a:br>
            <a:endParaRPr lang="cs-CZ" dirty="0"/>
          </a:p>
        </p:txBody>
      </p:sp>
      <p:sp>
        <p:nvSpPr>
          <p:cNvPr id="3" name="Zástupný symbol pro obsah 2"/>
          <p:cNvSpPr>
            <a:spLocks noGrp="1"/>
          </p:cNvSpPr>
          <p:nvPr>
            <p:ph idx="1"/>
          </p:nvPr>
        </p:nvSpPr>
        <p:spPr/>
        <p:txBody>
          <a:bodyPr/>
          <a:lstStyle/>
          <a:p>
            <a:r>
              <a:rPr lang="cs-CZ" dirty="0" smtClean="0"/>
              <a:t>učivo je určeno žákům 5. ročníku</a:t>
            </a:r>
          </a:p>
          <a:p>
            <a:r>
              <a:rPr lang="cs-CZ" dirty="0" smtClean="0"/>
              <a:t>prezentace určena pro promítání na IT</a:t>
            </a:r>
          </a:p>
          <a:p>
            <a:r>
              <a:rPr lang="cs-CZ" dirty="0" smtClean="0"/>
              <a:t>podporuje aktivitu žáků při procvičování sloves</a:t>
            </a:r>
          </a:p>
          <a:p>
            <a:r>
              <a:rPr lang="cs-CZ" dirty="0" smtClean="0"/>
              <a:t>pomůcky: učebnice, nástěnné tabule</a:t>
            </a:r>
          </a:p>
          <a:p>
            <a:endParaRPr lang="cs-CZ" dirty="0"/>
          </a:p>
        </p:txBody>
      </p:sp>
    </p:spTree>
    <p:extLst>
      <p:ext uri="{BB962C8B-B14F-4D97-AF65-F5344CB8AC3E}">
        <p14:creationId xmlns:p14="http://schemas.microsoft.com/office/powerpoint/2010/main" val="22709359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idx="4294967295"/>
          </p:nvPr>
        </p:nvSpPr>
        <p:spPr>
          <a:xfrm>
            <a:off x="838200" y="704850"/>
            <a:ext cx="8305800" cy="1143000"/>
          </a:xfrm>
        </p:spPr>
        <p:txBody>
          <a:bodyPr>
            <a:normAutofit fontScale="90000"/>
          </a:bodyPr>
          <a:lstStyle/>
          <a:p>
            <a:r>
              <a:rPr lang="cs-CZ" sz="8000" dirty="0">
                <a:solidFill>
                  <a:schemeClr val="bg2">
                    <a:lumMod val="50000"/>
                  </a:schemeClr>
                </a:solidFill>
              </a:rPr>
              <a:t>Slovesa</a:t>
            </a:r>
            <a:r>
              <a:rPr lang="cs-CZ" sz="5400" dirty="0">
                <a:solidFill>
                  <a:schemeClr val="bg2">
                    <a:lumMod val="50000"/>
                  </a:schemeClr>
                </a:solidFill>
              </a:rPr>
              <a:t/>
            </a:r>
            <a:br>
              <a:rPr lang="cs-CZ" sz="5400" dirty="0">
                <a:solidFill>
                  <a:schemeClr val="bg2">
                    <a:lumMod val="50000"/>
                  </a:schemeClr>
                </a:solidFill>
              </a:rPr>
            </a:br>
            <a:endParaRPr lang="cs-CZ" dirty="0"/>
          </a:p>
        </p:txBody>
      </p:sp>
    </p:spTree>
    <p:extLst>
      <p:ext uri="{BB962C8B-B14F-4D97-AF65-F5344CB8AC3E}">
        <p14:creationId xmlns:p14="http://schemas.microsoft.com/office/powerpoint/2010/main" val="2913299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1935163"/>
            <a:ext cx="8229600" cy="4389437"/>
          </a:xfrm>
        </p:spPr>
        <p:txBody>
          <a:bodyPr>
            <a:normAutofit/>
          </a:bodyPr>
          <a:lstStyle/>
          <a:p>
            <a:pPr marL="0" indent="0">
              <a:buNone/>
            </a:pPr>
            <a:r>
              <a:rPr lang="cs-CZ" sz="3200" dirty="0" smtClean="0">
                <a:solidFill>
                  <a:srgbClr val="C00000"/>
                </a:solidFill>
                <a:latin typeface="Times New Roman" pitchFamily="18" charset="0"/>
                <a:cs typeface="Times New Roman" pitchFamily="18" charset="0"/>
              </a:rPr>
              <a:t>Slovesa vyjadřují děj (činnost nebo stav), časují se, určujeme osobu, číslo, způsob, čas.</a:t>
            </a:r>
          </a:p>
          <a:p>
            <a:r>
              <a:rPr lang="cs-CZ" sz="3200" dirty="0">
                <a:latin typeface="Times New Roman" pitchFamily="18" charset="0"/>
                <a:cs typeface="Times New Roman" pitchFamily="18" charset="0"/>
              </a:rPr>
              <a:t>o</a:t>
            </a:r>
            <a:r>
              <a:rPr lang="cs-CZ" sz="3200" dirty="0" smtClean="0">
                <a:latin typeface="Times New Roman" pitchFamily="18" charset="0"/>
                <a:cs typeface="Times New Roman" pitchFamily="18" charset="0"/>
              </a:rPr>
              <a:t>soba: 1., 2., 3.</a:t>
            </a:r>
          </a:p>
          <a:p>
            <a:r>
              <a:rPr lang="cs-CZ" sz="3200" dirty="0">
                <a:latin typeface="Times New Roman" pitchFamily="18" charset="0"/>
                <a:cs typeface="Times New Roman" pitchFamily="18" charset="0"/>
              </a:rPr>
              <a:t>č</a:t>
            </a:r>
            <a:r>
              <a:rPr lang="cs-CZ" sz="3200" dirty="0" smtClean="0">
                <a:latin typeface="Times New Roman" pitchFamily="18" charset="0"/>
                <a:cs typeface="Times New Roman" pitchFamily="18" charset="0"/>
              </a:rPr>
              <a:t>íslo: jednotné, množné</a:t>
            </a:r>
          </a:p>
          <a:p>
            <a:r>
              <a:rPr lang="cs-CZ" sz="3200" dirty="0">
                <a:latin typeface="Times New Roman" pitchFamily="18" charset="0"/>
                <a:cs typeface="Times New Roman" pitchFamily="18" charset="0"/>
              </a:rPr>
              <a:t>z</a:t>
            </a:r>
            <a:r>
              <a:rPr lang="cs-CZ" sz="3200" dirty="0" smtClean="0">
                <a:latin typeface="Times New Roman" pitchFamily="18" charset="0"/>
                <a:cs typeface="Times New Roman" pitchFamily="18" charset="0"/>
              </a:rPr>
              <a:t>působ: oznamovací, rozkazovací, podmiňovací</a:t>
            </a:r>
          </a:p>
          <a:p>
            <a:r>
              <a:rPr lang="cs-CZ" sz="3200" dirty="0">
                <a:latin typeface="Times New Roman" pitchFamily="18" charset="0"/>
                <a:cs typeface="Times New Roman" pitchFamily="18" charset="0"/>
              </a:rPr>
              <a:t>č</a:t>
            </a:r>
            <a:r>
              <a:rPr lang="cs-CZ" sz="3200" dirty="0" smtClean="0">
                <a:latin typeface="Times New Roman" pitchFamily="18" charset="0"/>
                <a:cs typeface="Times New Roman" pitchFamily="18" charset="0"/>
              </a:rPr>
              <a:t>as: minulý, přítomný, budoucí</a:t>
            </a:r>
          </a:p>
        </p:txBody>
      </p:sp>
    </p:spTree>
    <p:extLst>
      <p:ext uri="{BB962C8B-B14F-4D97-AF65-F5344CB8AC3E}">
        <p14:creationId xmlns:p14="http://schemas.microsoft.com/office/powerpoint/2010/main" val="18233003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Urči mluvnické kategorie:</a:t>
            </a:r>
            <a:endParaRPr lang="cs-CZ" dirty="0"/>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3626843872"/>
              </p:ext>
            </p:extLst>
          </p:nvPr>
        </p:nvGraphicFramePr>
        <p:xfrm>
          <a:off x="395536" y="1916832"/>
          <a:ext cx="8229600" cy="4665240"/>
        </p:xfrm>
        <a:graphic>
          <a:graphicData uri="http://schemas.openxmlformats.org/drawingml/2006/table">
            <a:tbl>
              <a:tblPr firstRow="1" bandRow="1">
                <a:tableStyleId>{5C22544A-7EE6-4342-B048-85BDC9FD1C3A}</a:tableStyleId>
              </a:tblPr>
              <a:tblGrid>
                <a:gridCol w="1645920"/>
                <a:gridCol w="1645920"/>
                <a:gridCol w="1645920"/>
                <a:gridCol w="1645920"/>
                <a:gridCol w="1645920"/>
              </a:tblGrid>
              <a:tr h="466524">
                <a:tc>
                  <a:txBody>
                    <a:bodyPr/>
                    <a:lstStyle/>
                    <a:p>
                      <a:r>
                        <a:rPr lang="cs-CZ" dirty="0" smtClean="0"/>
                        <a:t>sloveso</a:t>
                      </a:r>
                      <a:endParaRPr lang="cs-CZ" dirty="0"/>
                    </a:p>
                  </a:txBody>
                  <a:tcPr/>
                </a:tc>
                <a:tc>
                  <a:txBody>
                    <a:bodyPr/>
                    <a:lstStyle/>
                    <a:p>
                      <a:r>
                        <a:rPr lang="cs-CZ" dirty="0" smtClean="0"/>
                        <a:t>osoba</a:t>
                      </a:r>
                      <a:endParaRPr lang="cs-CZ" dirty="0"/>
                    </a:p>
                  </a:txBody>
                  <a:tcPr/>
                </a:tc>
                <a:tc>
                  <a:txBody>
                    <a:bodyPr/>
                    <a:lstStyle/>
                    <a:p>
                      <a:r>
                        <a:rPr lang="cs-CZ" dirty="0" smtClean="0"/>
                        <a:t>číslo</a:t>
                      </a:r>
                      <a:endParaRPr lang="cs-CZ" dirty="0"/>
                    </a:p>
                  </a:txBody>
                  <a:tcPr/>
                </a:tc>
                <a:tc>
                  <a:txBody>
                    <a:bodyPr/>
                    <a:lstStyle/>
                    <a:p>
                      <a:r>
                        <a:rPr lang="cs-CZ" dirty="0" smtClean="0"/>
                        <a:t>způsob</a:t>
                      </a:r>
                      <a:endParaRPr lang="cs-CZ" dirty="0"/>
                    </a:p>
                  </a:txBody>
                  <a:tcPr/>
                </a:tc>
                <a:tc>
                  <a:txBody>
                    <a:bodyPr/>
                    <a:lstStyle/>
                    <a:p>
                      <a:r>
                        <a:rPr lang="cs-CZ" dirty="0" smtClean="0"/>
                        <a:t>čas</a:t>
                      </a:r>
                      <a:endParaRPr lang="cs-CZ" dirty="0"/>
                    </a:p>
                  </a:txBody>
                  <a:tcPr/>
                </a:tc>
              </a:tr>
              <a:tr h="466524">
                <a:tc>
                  <a:txBody>
                    <a:bodyPr/>
                    <a:lstStyle/>
                    <a:p>
                      <a:r>
                        <a:rPr lang="cs-CZ" dirty="0" smtClean="0"/>
                        <a:t>nesl</a:t>
                      </a:r>
                      <a:endParaRPr lang="cs-CZ" dirty="0"/>
                    </a:p>
                  </a:txBody>
                  <a:tcPr/>
                </a:tc>
                <a:tc>
                  <a:txBody>
                    <a:bodyPr/>
                    <a:lstStyle/>
                    <a:p>
                      <a:endParaRPr lang="cs-CZ" dirty="0"/>
                    </a:p>
                  </a:txBody>
                  <a:tcPr/>
                </a:tc>
                <a:tc>
                  <a:txBody>
                    <a:bodyPr/>
                    <a:lstStyle/>
                    <a:p>
                      <a:endParaRPr lang="cs-CZ" dirty="0"/>
                    </a:p>
                  </a:txBody>
                  <a:tcPr/>
                </a:tc>
                <a:tc>
                  <a:txBody>
                    <a:bodyPr/>
                    <a:lstStyle/>
                    <a:p>
                      <a:endParaRPr lang="cs-CZ" dirty="0"/>
                    </a:p>
                  </a:txBody>
                  <a:tcPr/>
                </a:tc>
                <a:tc>
                  <a:txBody>
                    <a:bodyPr/>
                    <a:lstStyle/>
                    <a:p>
                      <a:endParaRPr lang="cs-CZ" dirty="0"/>
                    </a:p>
                  </a:txBody>
                  <a:tcPr/>
                </a:tc>
              </a:tr>
              <a:tr h="466524">
                <a:tc>
                  <a:txBody>
                    <a:bodyPr/>
                    <a:lstStyle/>
                    <a:p>
                      <a:r>
                        <a:rPr lang="cs-CZ" dirty="0" smtClean="0"/>
                        <a:t>volali bychom</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466524">
                <a:tc>
                  <a:txBody>
                    <a:bodyPr/>
                    <a:lstStyle/>
                    <a:p>
                      <a:r>
                        <a:rPr lang="cs-CZ" dirty="0" smtClean="0"/>
                        <a:t>čti</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466524">
                <a:tc>
                  <a:txBody>
                    <a:bodyPr/>
                    <a:lstStyle/>
                    <a:p>
                      <a:r>
                        <a:rPr lang="cs-CZ" dirty="0" smtClean="0"/>
                        <a:t>napíšete</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r h="466524">
                <a:tc>
                  <a:txBody>
                    <a:bodyPr/>
                    <a:lstStyle/>
                    <a:p>
                      <a:r>
                        <a:rPr lang="cs-CZ" dirty="0" smtClean="0"/>
                        <a:t>psali</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r h="466524">
                <a:tc>
                  <a:txBody>
                    <a:bodyPr/>
                    <a:lstStyle/>
                    <a:p>
                      <a:r>
                        <a:rPr lang="cs-CZ" dirty="0" smtClean="0"/>
                        <a:t>bude malovat</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r h="466524">
                <a:tc>
                  <a:txBody>
                    <a:bodyPr/>
                    <a:lstStyle/>
                    <a:p>
                      <a:r>
                        <a:rPr lang="cs-CZ" dirty="0" smtClean="0"/>
                        <a:t>zpívejme</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r h="466524">
                <a:tc>
                  <a:txBody>
                    <a:bodyPr/>
                    <a:lstStyle/>
                    <a:p>
                      <a:r>
                        <a:rPr lang="cs-CZ" dirty="0" smtClean="0"/>
                        <a:t>plakal jsem</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r h="466524">
                <a:tc>
                  <a:txBody>
                    <a:bodyPr/>
                    <a:lstStyle/>
                    <a:p>
                      <a:r>
                        <a:rPr lang="cs-CZ" dirty="0" smtClean="0"/>
                        <a:t>utekli byste</a:t>
                      </a:r>
                      <a:endParaRPr lang="cs-CZ" dirty="0"/>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bl>
          </a:graphicData>
        </a:graphic>
      </p:graphicFrame>
    </p:spTree>
    <p:extLst>
      <p:ext uri="{BB962C8B-B14F-4D97-AF65-F5344CB8AC3E}">
        <p14:creationId xmlns:p14="http://schemas.microsoft.com/office/powerpoint/2010/main" val="4489661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1728192"/>
          </a:xfrm>
        </p:spPr>
        <p:txBody>
          <a:bodyPr>
            <a:normAutofit fontScale="90000"/>
          </a:bodyPr>
          <a:lstStyle/>
          <a:p>
            <a:pPr algn="l"/>
            <a:r>
              <a:rPr lang="cs-CZ" sz="2800" dirty="0" smtClean="0"/>
              <a:t>Včely </a:t>
            </a:r>
            <a:r>
              <a:rPr lang="cs-CZ" sz="2800" dirty="0"/>
              <a:t>poletují nad loukami. Pošli mi SMS. Přál by sis pejska? Auto prudce stoupalo. Pověs ten kabát. Zpívejme zvesela. Kdybyste přišli, upeču koláč. Za větou napište otazník. Přihlásíme se na zájezd. Opět se </a:t>
            </a:r>
            <a:r>
              <a:rPr lang="cs-CZ" sz="2800" dirty="0" smtClean="0"/>
              <a:t>mýlili.</a:t>
            </a:r>
            <a:br>
              <a:rPr lang="cs-CZ" sz="2800" dirty="0" smtClean="0"/>
            </a:br>
            <a:r>
              <a:rPr lang="cs-CZ" sz="2200" i="1" dirty="0">
                <a:solidFill>
                  <a:srgbClr val="C00000"/>
                </a:solidFill>
              </a:rPr>
              <a:t>Ve větách podtrhněte slovesné tvary, opište je a určete mluvnické </a:t>
            </a:r>
            <a:r>
              <a:rPr lang="cs-CZ" sz="2200" i="1" dirty="0" smtClean="0">
                <a:solidFill>
                  <a:srgbClr val="C00000"/>
                </a:solidFill>
              </a:rPr>
              <a:t>kategorie:</a:t>
            </a:r>
            <a:endParaRPr lang="cs-CZ" sz="2200" i="1" dirty="0">
              <a:solidFill>
                <a:srgbClr val="C00000"/>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3972967032"/>
              </p:ext>
            </p:extLst>
          </p:nvPr>
        </p:nvGraphicFramePr>
        <p:xfrm>
          <a:off x="467544" y="1988837"/>
          <a:ext cx="8352929" cy="4646019"/>
        </p:xfrm>
        <a:graphic>
          <a:graphicData uri="http://schemas.openxmlformats.org/drawingml/2006/table">
            <a:tbl>
              <a:tblPr firstRow="1" bandRow="1">
                <a:tableStyleId>{5C22544A-7EE6-4342-B048-85BDC9FD1C3A}</a:tableStyleId>
              </a:tblPr>
              <a:tblGrid>
                <a:gridCol w="1805000"/>
                <a:gridCol w="1827512"/>
                <a:gridCol w="1658320"/>
                <a:gridCol w="1929167"/>
                <a:gridCol w="1132930"/>
              </a:tblGrid>
              <a:tr h="622659">
                <a:tc>
                  <a:txBody>
                    <a:bodyPr/>
                    <a:lstStyle/>
                    <a:p>
                      <a:r>
                        <a:rPr lang="cs-CZ" dirty="0" smtClean="0"/>
                        <a:t>slovesný</a:t>
                      </a:r>
                      <a:r>
                        <a:rPr lang="cs-CZ" baseline="0" dirty="0" smtClean="0"/>
                        <a:t> tvar</a:t>
                      </a:r>
                      <a:endParaRPr lang="cs-CZ" dirty="0"/>
                    </a:p>
                  </a:txBody>
                  <a:tcPr/>
                </a:tc>
                <a:tc>
                  <a:txBody>
                    <a:bodyPr/>
                    <a:lstStyle/>
                    <a:p>
                      <a:r>
                        <a:rPr lang="cs-CZ" dirty="0" smtClean="0"/>
                        <a:t>osoba</a:t>
                      </a:r>
                      <a:endParaRPr lang="cs-CZ" dirty="0"/>
                    </a:p>
                  </a:txBody>
                  <a:tcPr/>
                </a:tc>
                <a:tc>
                  <a:txBody>
                    <a:bodyPr/>
                    <a:lstStyle/>
                    <a:p>
                      <a:r>
                        <a:rPr lang="cs-CZ" dirty="0" smtClean="0"/>
                        <a:t>číslo</a:t>
                      </a:r>
                      <a:endParaRPr lang="cs-CZ" dirty="0"/>
                    </a:p>
                  </a:txBody>
                  <a:tcPr/>
                </a:tc>
                <a:tc>
                  <a:txBody>
                    <a:bodyPr/>
                    <a:lstStyle/>
                    <a:p>
                      <a:r>
                        <a:rPr lang="cs-CZ" dirty="0" smtClean="0"/>
                        <a:t>způsob</a:t>
                      </a:r>
                      <a:endParaRPr lang="cs-CZ" dirty="0"/>
                    </a:p>
                  </a:txBody>
                  <a:tcPr/>
                </a:tc>
                <a:tc>
                  <a:txBody>
                    <a:bodyPr/>
                    <a:lstStyle/>
                    <a:p>
                      <a:r>
                        <a:rPr lang="cs-CZ" dirty="0" smtClean="0"/>
                        <a:t>čas</a:t>
                      </a:r>
                      <a:endParaRPr lang="cs-CZ" dirty="0"/>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r h="355804">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a:p>
                  </a:txBody>
                  <a:tcPr/>
                </a:tc>
                <a:tc>
                  <a:txBody>
                    <a:bodyPr/>
                    <a:lstStyle/>
                    <a:p>
                      <a:endParaRPr lang="cs-CZ" dirty="0"/>
                    </a:p>
                  </a:txBody>
                  <a:tcPr/>
                </a:tc>
              </a:tr>
              <a:tr h="355804">
                <a:tc>
                  <a:txBody>
                    <a:bodyPr/>
                    <a:lstStyle/>
                    <a:p>
                      <a:endParaRPr lang="cs-CZ"/>
                    </a:p>
                  </a:txBody>
                  <a:tcPr/>
                </a:tc>
                <a:tc>
                  <a:txBody>
                    <a:bodyPr/>
                    <a:lstStyle/>
                    <a:p>
                      <a:endParaRPr lang="cs-CZ"/>
                    </a:p>
                  </a:txBody>
                  <a:tcPr/>
                </a:tc>
                <a:tc>
                  <a:txBody>
                    <a:bodyPr/>
                    <a:lstStyle/>
                    <a:p>
                      <a:endParaRPr lang="cs-CZ" dirty="0"/>
                    </a:p>
                  </a:txBody>
                  <a:tcPr/>
                </a:tc>
                <a:tc>
                  <a:txBody>
                    <a:bodyPr/>
                    <a:lstStyle/>
                    <a:p>
                      <a:endParaRPr lang="cs-CZ"/>
                    </a:p>
                  </a:txBody>
                  <a:tcPr/>
                </a:tc>
                <a:tc>
                  <a:txBody>
                    <a:bodyPr/>
                    <a:lstStyle/>
                    <a:p>
                      <a:endParaRPr lang="cs-CZ" dirty="0"/>
                    </a:p>
                  </a:txBody>
                  <a:tcPr/>
                </a:tc>
              </a:tr>
            </a:tbl>
          </a:graphicData>
        </a:graphic>
      </p:graphicFrame>
    </p:spTree>
    <p:extLst>
      <p:ext uri="{BB962C8B-B14F-4D97-AF65-F5344CB8AC3E}">
        <p14:creationId xmlns:p14="http://schemas.microsoft.com/office/powerpoint/2010/main" val="3319400625"/>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49</TotalTime>
  <Words>177</Words>
  <Application>Microsoft Office PowerPoint</Application>
  <PresentationFormat>Předvádění na obrazovce (4:3)</PresentationFormat>
  <Paragraphs>37</Paragraphs>
  <Slides>6</Slides>
  <Notes>0</Notes>
  <HiddenSlides>0</HiddenSlides>
  <MMClips>0</MMClips>
  <ScaleCrop>false</ScaleCrop>
  <HeadingPairs>
    <vt:vector size="4" baseType="variant">
      <vt:variant>
        <vt:lpstr>Motiv</vt:lpstr>
      </vt:variant>
      <vt:variant>
        <vt:i4>2</vt:i4>
      </vt:variant>
      <vt:variant>
        <vt:lpstr>Nadpisy snímků</vt:lpstr>
      </vt:variant>
      <vt:variant>
        <vt:i4>6</vt:i4>
      </vt:variant>
    </vt:vector>
  </HeadingPairs>
  <TitlesOfParts>
    <vt:vector size="8" baseType="lpstr">
      <vt:lpstr>Motiv systému Office</vt:lpstr>
      <vt:lpstr>Tok</vt:lpstr>
      <vt:lpstr>Prezentace aplikace PowerPoint</vt:lpstr>
      <vt:lpstr>Anotace: </vt:lpstr>
      <vt:lpstr>Slovesa </vt:lpstr>
      <vt:lpstr>Prezentace aplikace PowerPoint</vt:lpstr>
      <vt:lpstr>Urči mluvnické kategorie:</vt:lpstr>
      <vt:lpstr>Včely poletují nad loukami. Pošli mi SMS. Přál by sis pejska? Auto prudce stoupalo. Pověs ten kabát. Zpívejme zvesela. Kdybyste přišli, upeču koláč. Za větou napište otazník. Přihlásíme se na zájezd. Opět se mýlili. Ve větách podtrhněte slovesné tvary, opište je a určete mluvnické kategorie:</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Dvořáková Vladimíra</dc:creator>
  <cp:lastModifiedBy>Dvořáková Vladimíra</cp:lastModifiedBy>
  <cp:revision>7</cp:revision>
  <dcterms:created xsi:type="dcterms:W3CDTF">2012-02-23T12:58:11Z</dcterms:created>
  <dcterms:modified xsi:type="dcterms:W3CDTF">2012-02-29T08:47:44Z</dcterms:modified>
</cp:coreProperties>
</file>